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DA5ACDDC-1918-407C-82C5-59225016497F}">
  <a:tblStyle styleId="{DA5ACDDC-1918-407C-82C5-59225016497F}"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72885427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59"/>
        <p:cNvGrpSpPr/>
        <p:nvPr/>
      </p:nvGrpSpPr>
      <p:grpSpPr>
        <a:xfrm>
          <a:off x="0" y="0"/>
          <a:ext cx="0" cy="0"/>
          <a:chOff x="0" y="0"/>
          <a:chExt cx="0" cy="0"/>
        </a:xfrm>
      </p:grpSpPr>
      <p:grpSp>
        <p:nvGrpSpPr>
          <p:cNvPr id="60" name="Shape 60"/>
          <p:cNvGrpSpPr/>
          <p:nvPr/>
        </p:nvGrpSpPr>
        <p:grpSpPr>
          <a:xfrm>
            <a:off x="-11" y="1334226"/>
            <a:ext cx="7314320" cy="4116299"/>
            <a:chOff x="-11" y="1378676"/>
            <a:chExt cx="7314320" cy="4116299"/>
          </a:xfrm>
        </p:grpSpPr>
        <p:sp>
          <p:nvSpPr>
            <p:cNvPr id="61" name="Shape 61"/>
            <p:cNvSpPr/>
            <p:nvPr/>
          </p:nvSpPr>
          <p:spPr>
            <a:xfrm flipH="1">
              <a:off x="-11" y="1378676"/>
              <a:ext cx="187800" cy="4116299"/>
            </a:xfrm>
            <a:prstGeom prst="rect">
              <a:avLst/>
            </a:prstGeom>
            <a:solidFill>
              <a:schemeClr val="accent2"/>
            </a:solidFill>
            <a:ln>
              <a:noFill/>
            </a:ln>
          </p:spPr>
          <p:txBody>
            <a:bodyPr lIns="91425" tIns="45700" rIns="91425" bIns="45700" anchor="ctr" anchorCtr="0">
              <a:noAutofit/>
            </a:bodyPr>
            <a:lstStyle/>
            <a:p>
              <a:endParaRPr/>
            </a:p>
          </p:txBody>
        </p:sp>
        <p:sp>
          <p:nvSpPr>
            <p:cNvPr id="62" name="Shape 62"/>
            <p:cNvSpPr/>
            <p:nvPr/>
          </p:nvSpPr>
          <p:spPr>
            <a:xfrm flipH="1">
              <a:off x="187809" y="1378676"/>
              <a:ext cx="7126499" cy="4116299"/>
            </a:xfrm>
            <a:prstGeom prst="rect">
              <a:avLst/>
            </a:prstGeom>
            <a:solidFill>
              <a:srgbClr val="0F243E"/>
            </a:solidFill>
            <a:ln>
              <a:noFill/>
            </a:ln>
          </p:spPr>
          <p:txBody>
            <a:bodyPr lIns="91425" tIns="45700" rIns="91425" bIns="45700" anchor="ctr" anchorCtr="0">
              <a:noAutofit/>
            </a:bodyPr>
            <a:lstStyle/>
            <a:p>
              <a:endParaRPr/>
            </a:p>
          </p:txBody>
        </p:sp>
      </p:grpSp>
      <p:sp>
        <p:nvSpPr>
          <p:cNvPr id="63" name="Shape 63"/>
          <p:cNvSpPr txBox="1">
            <a:spLocks noGrp="1"/>
          </p:cNvSpPr>
          <p:nvPr>
            <p:ph type="ctrTitle"/>
          </p:nvPr>
        </p:nvSpPr>
        <p:spPr>
          <a:xfrm>
            <a:off x="685800" y="2266575"/>
            <a:ext cx="6400799" cy="1333799"/>
          </a:xfrm>
          <a:prstGeom prst="rect">
            <a:avLst/>
          </a:prstGeom>
          <a:noFill/>
          <a:ln>
            <a:noFill/>
          </a:ln>
        </p:spPr>
        <p:txBody>
          <a:bodyPr lIns="91425" tIns="91425" rIns="91425" bIns="91425" anchor="b" anchorCtr="0"/>
          <a:lstStyle>
            <a:lvl1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1pPr>
            <a:lvl2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2pPr>
            <a:lvl3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3pPr>
            <a:lvl4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4pPr>
            <a:lvl5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5pPr>
            <a:lvl6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6pPr>
            <a:lvl7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7pPr>
            <a:lvl8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8pPr>
            <a:lvl9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9pPr>
          </a:lstStyle>
          <a:p>
            <a:endParaRPr/>
          </a:p>
        </p:txBody>
      </p:sp>
      <p:sp>
        <p:nvSpPr>
          <p:cNvPr id="64" name="Shape 64"/>
          <p:cNvSpPr txBox="1">
            <a:spLocks noGrp="1"/>
          </p:cNvSpPr>
          <p:nvPr>
            <p:ph type="subTitle" idx="1"/>
          </p:nvPr>
        </p:nvSpPr>
        <p:spPr>
          <a:xfrm>
            <a:off x="685800" y="3600451"/>
            <a:ext cx="6400799" cy="900599"/>
          </a:xfrm>
          <a:prstGeom prst="rect">
            <a:avLst/>
          </a:prstGeom>
          <a:noFill/>
          <a:ln>
            <a:noFill/>
          </a:ln>
        </p:spPr>
        <p:txBody>
          <a:bodyPr lIns="91425" tIns="91425" rIns="91425" bIns="91425" anchor="t" anchorCtr="0"/>
          <a:lstStyle>
            <a:lvl1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1pPr>
            <a:lvl2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2pPr>
            <a:lvl3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3pPr>
            <a:lvl4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4pPr>
            <a:lvl5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5pPr>
            <a:lvl6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6pPr>
            <a:lvl7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7pPr>
            <a:lvl8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8pPr>
            <a:lvl9pPr marL="0" indent="152400" algn="l" rtl="0">
              <a:spcBef>
                <a:spcPts val="0"/>
              </a:spcBef>
              <a:buClr>
                <a:schemeClr val="lt1"/>
              </a:buClr>
              <a:buSzPct val="100000"/>
              <a:buFont typeface="Arial"/>
              <a:buNone/>
              <a:defRPr sz="2400" b="0" i="0" u="none" strike="noStrike" cap="none" baseline="0">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ITLE_AND_BODY">
    <p:spTree>
      <p:nvGrpSpPr>
        <p:cNvPr id="1" name="Shape 65"/>
        <p:cNvGrpSpPr/>
        <p:nvPr/>
      </p:nvGrpSpPr>
      <p:grpSpPr>
        <a:xfrm>
          <a:off x="0" y="0"/>
          <a:ext cx="0" cy="0"/>
          <a:chOff x="0" y="0"/>
          <a:chExt cx="0" cy="0"/>
        </a:xfrm>
      </p:grpSpPr>
      <p:grpSp>
        <p:nvGrpSpPr>
          <p:cNvPr id="66" name="Shape 66"/>
          <p:cNvGrpSpPr/>
          <p:nvPr/>
        </p:nvGrpSpPr>
        <p:grpSpPr>
          <a:xfrm>
            <a:off x="-13" y="-12188"/>
            <a:ext cx="8005727" cy="1612601"/>
            <a:chOff x="-13" y="-12187"/>
            <a:chExt cx="8005727" cy="1161900"/>
          </a:xfrm>
        </p:grpSpPr>
        <p:sp>
          <p:nvSpPr>
            <p:cNvPr id="67" name="Shape 67"/>
            <p:cNvSpPr/>
            <p:nvPr/>
          </p:nvSpPr>
          <p:spPr>
            <a:xfrm flipH="1">
              <a:off x="-13" y="-12187"/>
              <a:ext cx="187800" cy="1161900"/>
            </a:xfrm>
            <a:prstGeom prst="rect">
              <a:avLst/>
            </a:prstGeom>
            <a:solidFill>
              <a:schemeClr val="accent2"/>
            </a:solidFill>
            <a:ln>
              <a:noFill/>
            </a:ln>
          </p:spPr>
          <p:txBody>
            <a:bodyPr lIns="91425" tIns="45700" rIns="91425" bIns="45700" anchor="ctr" anchorCtr="0">
              <a:noAutofit/>
            </a:bodyPr>
            <a:lstStyle/>
            <a:p>
              <a:endParaRPr/>
            </a:p>
          </p:txBody>
        </p:sp>
        <p:sp>
          <p:nvSpPr>
            <p:cNvPr id="68" name="Shape 68"/>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endParaRPr/>
            </a:p>
          </p:txBody>
        </p:sp>
      </p:grpSp>
      <p:sp>
        <p:nvSpPr>
          <p:cNvPr id="69" name="Shape 69"/>
          <p:cNvSpPr txBox="1">
            <a:spLocks noGrp="1"/>
          </p:cNvSpPr>
          <p:nvPr>
            <p:ph type="title"/>
          </p:nvPr>
        </p:nvSpPr>
        <p:spPr>
          <a:xfrm>
            <a:off x="457200" y="134801"/>
            <a:ext cx="7315499" cy="1351799"/>
          </a:xfrm>
          <a:prstGeom prst="rect">
            <a:avLst/>
          </a:prstGeom>
          <a:noFill/>
          <a:ln>
            <a:noFill/>
          </a:ln>
        </p:spPr>
        <p:txBody>
          <a:bodyPr lIns="91425" tIns="91425" rIns="91425" bIns="91425" anchor="b" anchorCtr="0"/>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a:endParaRPr/>
          </a:p>
        </p:txBody>
      </p:sp>
      <p:sp>
        <p:nvSpPr>
          <p:cNvPr id="70" name="Shape 70"/>
          <p:cNvSpPr txBox="1">
            <a:spLocks noGrp="1"/>
          </p:cNvSpPr>
          <p:nvPr>
            <p:ph type="body" idx="1"/>
          </p:nvPr>
        </p:nvSpPr>
        <p:spPr>
          <a:xfrm>
            <a:off x="457200" y="1704688"/>
            <a:ext cx="8229600" cy="4840199"/>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1800">
                <a:solidFill>
                  <a:schemeClr val="dk2"/>
                </a:solidFill>
              </a:defRPr>
            </a:lvl1pPr>
            <a:lvl2pPr marL="742950" indent="-285750" algn="l" rtl="0">
              <a:spcBef>
                <a:spcPts val="360"/>
              </a:spcBef>
              <a:buClr>
                <a:schemeClr val="dk2"/>
              </a:buClr>
              <a:buSzPct val="100000"/>
              <a:buFont typeface="Courier New"/>
              <a:buChar char="o"/>
              <a:defRPr sz="1800">
                <a:solidFill>
                  <a:schemeClr val="dk2"/>
                </a:solidFill>
              </a:defRPr>
            </a:lvl2pPr>
            <a:lvl3pPr marL="1143000" indent="-228600" algn="l" rtl="0">
              <a:spcBef>
                <a:spcPts val="360"/>
              </a:spcBef>
              <a:buClr>
                <a:schemeClr val="dk2"/>
              </a:buClr>
              <a:buSzPct val="100000"/>
              <a:buFont typeface="Wingdings"/>
              <a:buChar char="§"/>
              <a:defRPr sz="1800">
                <a:solidFill>
                  <a:schemeClr val="dk2"/>
                </a:solidFill>
              </a:defRPr>
            </a:lvl3pPr>
            <a:lvl4pPr marL="1600200" indent="-228600" algn="l" rtl="0">
              <a:spcBef>
                <a:spcPts val="360"/>
              </a:spcBef>
              <a:buClr>
                <a:schemeClr val="dk2"/>
              </a:buClr>
              <a:buSzPct val="166666"/>
              <a:buFont typeface="Arial"/>
              <a:buChar char="•"/>
              <a:defRPr sz="1800">
                <a:solidFill>
                  <a:schemeClr val="dk2"/>
                </a:solidFill>
              </a:defRPr>
            </a:lvl4pPr>
            <a:lvl5pPr marL="2057400" indent="-228600" algn="l" rtl="0">
              <a:spcBef>
                <a:spcPts val="360"/>
              </a:spcBef>
              <a:buClr>
                <a:schemeClr val="dk2"/>
              </a:buClr>
              <a:buSzPct val="100000"/>
              <a:buFont typeface="Courier New"/>
              <a:buChar char="o"/>
              <a:defRPr sz="1800">
                <a:solidFill>
                  <a:schemeClr val="dk2"/>
                </a:solidFill>
              </a:defRPr>
            </a:lvl5pPr>
            <a:lvl6pPr marL="2514600" indent="-228600" algn="l" rtl="0">
              <a:spcBef>
                <a:spcPts val="360"/>
              </a:spcBef>
              <a:buClr>
                <a:schemeClr val="dk2"/>
              </a:buClr>
              <a:buSzPct val="100000"/>
              <a:buFont typeface="Wingdings"/>
              <a:buChar char="§"/>
              <a:defRPr sz="1800">
                <a:solidFill>
                  <a:schemeClr val="dk2"/>
                </a:solidFill>
              </a:defRPr>
            </a:lvl6pPr>
            <a:lvl7pPr marL="2971800" indent="-228600" algn="l" rtl="0">
              <a:spcBef>
                <a:spcPts val="360"/>
              </a:spcBef>
              <a:buClr>
                <a:schemeClr val="dk2"/>
              </a:buClr>
              <a:buSzPct val="166666"/>
              <a:buFont typeface="Arial"/>
              <a:buChar char="•"/>
              <a:defRPr sz="1800">
                <a:solidFill>
                  <a:schemeClr val="dk2"/>
                </a:solidFill>
              </a:defRPr>
            </a:lvl7pPr>
            <a:lvl8pPr marL="3429000" indent="-228600" algn="l" rtl="0">
              <a:spcBef>
                <a:spcPts val="360"/>
              </a:spcBef>
              <a:buClr>
                <a:schemeClr val="dk2"/>
              </a:buClr>
              <a:buSzPct val="100000"/>
              <a:buFont typeface="Courier New"/>
              <a:buChar char="o"/>
              <a:defRPr sz="1800" baseline="0">
                <a:solidFill>
                  <a:schemeClr val="dk2"/>
                </a:solidFill>
              </a:defRPr>
            </a:lvl8pPr>
            <a:lvl9pPr marL="3886200" indent="-228600" algn="l" rtl="0">
              <a:spcBef>
                <a:spcPts val="360"/>
              </a:spcBef>
              <a:buClr>
                <a:schemeClr val="dk2"/>
              </a:buClr>
              <a:buSzPct val="100000"/>
              <a:buFont typeface="Wingdings"/>
              <a:buChar char="§"/>
              <a:defRPr sz="1800" baseline="0">
                <a:solidFill>
                  <a:schemeClr val="dk2"/>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456245" y="1704684"/>
            <a:ext cx="4038599" cy="4840199"/>
          </a:xfrm>
          <a:prstGeom prst="rect">
            <a:avLst/>
          </a:prstGeom>
          <a:noFill/>
          <a:ln>
            <a:noFill/>
          </a:ln>
        </p:spPr>
        <p:txBody>
          <a:bodyPr lIns="91425" tIns="91425" rIns="91425" bIns="91425" anchor="t" anchorCtr="0"/>
          <a:lstStyle>
            <a:lvl1pPr rtl="0">
              <a:buNone/>
              <a:defRPr sz="1800"/>
            </a:lvl1pPr>
            <a:lvl2pPr rtl="0">
              <a:buNone/>
              <a:defRPr sz="1800"/>
            </a:lvl2pPr>
            <a:lvl3pPr rtl="0">
              <a:buNone/>
              <a:defRPr sz="18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73" name="Shape 73"/>
          <p:cNvSpPr txBox="1">
            <a:spLocks noGrp="1"/>
          </p:cNvSpPr>
          <p:nvPr>
            <p:ph type="body" idx="2"/>
          </p:nvPr>
        </p:nvSpPr>
        <p:spPr>
          <a:xfrm>
            <a:off x="4648200" y="1704684"/>
            <a:ext cx="4038599" cy="4840199"/>
          </a:xfrm>
          <a:prstGeom prst="rect">
            <a:avLst/>
          </a:prstGeom>
          <a:noFill/>
          <a:ln>
            <a:noFill/>
          </a:ln>
        </p:spPr>
        <p:txBody>
          <a:bodyPr lIns="91425" tIns="91425" rIns="91425" bIns="91425" anchor="t" anchorCtr="0"/>
          <a:lstStyle>
            <a:lvl1pPr rtl="0">
              <a:buNone/>
              <a:defRPr sz="1800"/>
            </a:lvl1pPr>
            <a:lvl2pPr rtl="0">
              <a:buNone/>
              <a:defRPr sz="1800"/>
            </a:lvl2pPr>
            <a:lvl3pPr rtl="0">
              <a:buNone/>
              <a:defRPr sz="18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grpSp>
        <p:nvGrpSpPr>
          <p:cNvPr id="74" name="Shape 74"/>
          <p:cNvGrpSpPr/>
          <p:nvPr/>
        </p:nvGrpSpPr>
        <p:grpSpPr>
          <a:xfrm>
            <a:off x="-13" y="-12188"/>
            <a:ext cx="8005727" cy="1612601"/>
            <a:chOff x="-13" y="-12187"/>
            <a:chExt cx="8005727" cy="1161900"/>
          </a:xfrm>
        </p:grpSpPr>
        <p:sp>
          <p:nvSpPr>
            <p:cNvPr id="75" name="Shape 75"/>
            <p:cNvSpPr/>
            <p:nvPr/>
          </p:nvSpPr>
          <p:spPr>
            <a:xfrm flipH="1">
              <a:off x="-13" y="-12187"/>
              <a:ext cx="187800" cy="1161900"/>
            </a:xfrm>
            <a:prstGeom prst="rect">
              <a:avLst/>
            </a:prstGeom>
            <a:solidFill>
              <a:srgbClr val="AB0101"/>
            </a:solidFill>
            <a:ln>
              <a:noFill/>
            </a:ln>
          </p:spPr>
          <p:txBody>
            <a:bodyPr lIns="91425" tIns="45700" rIns="91425" bIns="45700" anchor="ctr" anchorCtr="0">
              <a:noAutofit/>
            </a:bodyPr>
            <a:lstStyle/>
            <a:p>
              <a:endParaRPr/>
            </a:p>
          </p:txBody>
        </p:sp>
        <p:sp>
          <p:nvSpPr>
            <p:cNvPr id="76" name="Shape 76"/>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endParaRPr/>
            </a:p>
          </p:txBody>
        </p:sp>
      </p:grpSp>
      <p:sp>
        <p:nvSpPr>
          <p:cNvPr id="77" name="Shape 77"/>
          <p:cNvSpPr txBox="1">
            <a:spLocks noGrp="1"/>
          </p:cNvSpPr>
          <p:nvPr>
            <p:ph type="title"/>
          </p:nvPr>
        </p:nvSpPr>
        <p:spPr>
          <a:xfrm>
            <a:off x="457200" y="134801"/>
            <a:ext cx="7315499" cy="1351799"/>
          </a:xfrm>
          <a:prstGeom prst="rect">
            <a:avLst/>
          </a:prstGeom>
          <a:noFill/>
          <a:ln>
            <a:noFill/>
          </a:ln>
        </p:spPr>
        <p:txBody>
          <a:bodyPr lIns="91425" tIns="91425" rIns="91425" bIns="91425" anchor="b" anchorCtr="0"/>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_ONLY">
    <p:spTree>
      <p:nvGrpSpPr>
        <p:cNvPr id="1" name="Shape 78"/>
        <p:cNvGrpSpPr/>
        <p:nvPr/>
      </p:nvGrpSpPr>
      <p:grpSpPr>
        <a:xfrm>
          <a:off x="0" y="0"/>
          <a:ext cx="0" cy="0"/>
          <a:chOff x="0" y="0"/>
          <a:chExt cx="0" cy="0"/>
        </a:xfrm>
      </p:grpSpPr>
      <p:grpSp>
        <p:nvGrpSpPr>
          <p:cNvPr id="79" name="Shape 79"/>
          <p:cNvGrpSpPr/>
          <p:nvPr/>
        </p:nvGrpSpPr>
        <p:grpSpPr>
          <a:xfrm>
            <a:off x="-13" y="-12188"/>
            <a:ext cx="8005727" cy="1612601"/>
            <a:chOff x="-13" y="-12187"/>
            <a:chExt cx="8005727" cy="1161900"/>
          </a:xfrm>
        </p:grpSpPr>
        <p:sp>
          <p:nvSpPr>
            <p:cNvPr id="80" name="Shape 80"/>
            <p:cNvSpPr/>
            <p:nvPr/>
          </p:nvSpPr>
          <p:spPr>
            <a:xfrm flipH="1">
              <a:off x="-13" y="-12187"/>
              <a:ext cx="187800" cy="1161900"/>
            </a:xfrm>
            <a:prstGeom prst="rect">
              <a:avLst/>
            </a:prstGeom>
            <a:solidFill>
              <a:srgbClr val="AB0101"/>
            </a:solidFill>
            <a:ln>
              <a:noFill/>
            </a:ln>
          </p:spPr>
          <p:txBody>
            <a:bodyPr lIns="91425" tIns="45700" rIns="91425" bIns="45700" anchor="ctr" anchorCtr="0">
              <a:noAutofit/>
            </a:bodyPr>
            <a:lstStyle/>
            <a:p>
              <a:endParaRPr/>
            </a:p>
          </p:txBody>
        </p:sp>
        <p:sp>
          <p:nvSpPr>
            <p:cNvPr id="81" name="Shape 81"/>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endParaRPr/>
            </a:p>
          </p:txBody>
        </p:sp>
      </p:grpSp>
      <p:sp>
        <p:nvSpPr>
          <p:cNvPr id="82" name="Shape 82"/>
          <p:cNvSpPr txBox="1">
            <a:spLocks noGrp="1"/>
          </p:cNvSpPr>
          <p:nvPr>
            <p:ph type="title"/>
          </p:nvPr>
        </p:nvSpPr>
        <p:spPr>
          <a:xfrm>
            <a:off x="457200" y="134801"/>
            <a:ext cx="7315499" cy="1351799"/>
          </a:xfrm>
          <a:prstGeom prst="rect">
            <a:avLst/>
          </a:prstGeom>
          <a:noFill/>
          <a:ln>
            <a:noFill/>
          </a:ln>
        </p:spPr>
        <p:txBody>
          <a:bodyPr lIns="91425" tIns="91425" rIns="91425" bIns="91425" anchor="b" anchorCtr="0"/>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83"/>
        <p:cNvGrpSpPr/>
        <p:nvPr/>
      </p:nvGrpSpPr>
      <p:grpSpPr>
        <a:xfrm>
          <a:off x="0" y="0"/>
          <a:ext cx="0" cy="0"/>
          <a:chOff x="0" y="0"/>
          <a:chExt cx="0" cy="0"/>
        </a:xfrm>
      </p:grpSpPr>
      <p:sp>
        <p:nvSpPr>
          <p:cNvPr id="84" name="Shape 84"/>
          <p:cNvSpPr/>
          <p:nvPr/>
        </p:nvSpPr>
        <p:spPr>
          <a:xfrm flipH="1">
            <a:off x="8964665" y="6165014"/>
            <a:ext cx="187800" cy="695100"/>
          </a:xfrm>
          <a:prstGeom prst="rect">
            <a:avLst/>
          </a:prstGeom>
          <a:solidFill>
            <a:srgbClr val="AB0101"/>
          </a:solidFill>
          <a:ln>
            <a:noFill/>
          </a:ln>
        </p:spPr>
        <p:txBody>
          <a:bodyPr lIns="91425" tIns="45700" rIns="91425" bIns="45700" anchor="ctr" anchorCtr="0">
            <a:noAutofit/>
          </a:bodyPr>
          <a:lstStyle/>
          <a:p>
            <a:endParaRPr/>
          </a:p>
        </p:txBody>
      </p:sp>
      <p:sp>
        <p:nvSpPr>
          <p:cNvPr id="85" name="Shape 85"/>
          <p:cNvSpPr/>
          <p:nvPr/>
        </p:nvSpPr>
        <p:spPr>
          <a:xfrm flipH="1">
            <a:off x="3866777" y="6165014"/>
            <a:ext cx="5097900" cy="695100"/>
          </a:xfrm>
          <a:prstGeom prst="rect">
            <a:avLst/>
          </a:prstGeom>
          <a:solidFill>
            <a:srgbClr val="0F243E"/>
          </a:solidFill>
          <a:ln>
            <a:noFill/>
          </a:ln>
        </p:spPr>
        <p:txBody>
          <a:bodyPr lIns="91425" tIns="45700" rIns="91425" bIns="45700" anchor="ctr" anchorCtr="0">
            <a:noAutofit/>
          </a:bodyPr>
          <a:lstStyle/>
          <a:p>
            <a:endParaRPr/>
          </a:p>
        </p:txBody>
      </p:sp>
      <p:sp>
        <p:nvSpPr>
          <p:cNvPr id="86" name="Shape 86"/>
          <p:cNvSpPr txBox="1">
            <a:spLocks noGrp="1"/>
          </p:cNvSpPr>
          <p:nvPr>
            <p:ph type="body" idx="1"/>
          </p:nvPr>
        </p:nvSpPr>
        <p:spPr>
          <a:xfrm>
            <a:off x="3866812" y="6165014"/>
            <a:ext cx="5097900" cy="695100"/>
          </a:xfrm>
          <a:prstGeom prst="rect">
            <a:avLst/>
          </a:prstGeom>
          <a:noFill/>
          <a:ln>
            <a:noFill/>
          </a:ln>
        </p:spPr>
        <p:txBody>
          <a:bodyPr lIns="91425" tIns="91425" rIns="91425" bIns="91425" anchor="t" anchorCtr="0"/>
          <a:lstStyle>
            <a:lvl1pPr marL="0" indent="88900" rtl="0">
              <a:buClr>
                <a:schemeClr val="lt1"/>
              </a:buClr>
              <a:buSzPct val="100000"/>
              <a:buNone/>
              <a:defRPr sz="1400">
                <a:solidFill>
                  <a:schemeClr val="lt1"/>
                </a:solidFill>
              </a:defRPr>
            </a:lvl1pPr>
            <a:lvl2pPr marL="0" indent="88900" rtl="0">
              <a:buClr>
                <a:schemeClr val="lt1"/>
              </a:buClr>
              <a:buSzPct val="100000"/>
              <a:buNone/>
              <a:defRPr sz="1400">
                <a:solidFill>
                  <a:schemeClr val="lt1"/>
                </a:solidFill>
              </a:defRPr>
            </a:lvl2pPr>
            <a:lvl3pPr marL="0" indent="88900" rtl="0">
              <a:buClr>
                <a:schemeClr val="lt1"/>
              </a:buClr>
              <a:buSzPct val="100000"/>
              <a:buNone/>
              <a:defRPr sz="1400">
                <a:solidFill>
                  <a:schemeClr val="lt1"/>
                </a:solidFill>
              </a:defRPr>
            </a:lvl3pPr>
            <a:lvl4pPr marL="0" indent="88900" rtl="0">
              <a:buClr>
                <a:schemeClr val="lt1"/>
              </a:buClr>
              <a:buSzPct val="100000"/>
              <a:buNone/>
              <a:defRPr sz="1400">
                <a:solidFill>
                  <a:schemeClr val="lt1"/>
                </a:solidFill>
              </a:defRPr>
            </a:lvl4pPr>
            <a:lvl5pPr marL="0" indent="88900" rtl="0">
              <a:buClr>
                <a:schemeClr val="lt1"/>
              </a:buClr>
              <a:buSzPct val="100000"/>
              <a:buNone/>
              <a:defRPr sz="1400">
                <a:solidFill>
                  <a:schemeClr val="lt1"/>
                </a:solidFill>
              </a:defRPr>
            </a:lvl5pPr>
            <a:lvl6pPr marL="0" indent="88900" rtl="0">
              <a:buClr>
                <a:schemeClr val="lt1"/>
              </a:buClr>
              <a:buSzPct val="100000"/>
              <a:buNone/>
              <a:defRPr sz="1400">
                <a:solidFill>
                  <a:schemeClr val="lt1"/>
                </a:solidFill>
              </a:defRPr>
            </a:lvl6pPr>
            <a:lvl7pPr marL="0" indent="88900" rtl="0">
              <a:buClr>
                <a:schemeClr val="lt1"/>
              </a:buClr>
              <a:buSzPct val="100000"/>
              <a:buNone/>
              <a:defRPr sz="1400">
                <a:solidFill>
                  <a:schemeClr val="lt1"/>
                </a:solidFill>
              </a:defRPr>
            </a:lvl7pPr>
            <a:lvl8pPr marL="0" indent="88900" rtl="0">
              <a:buClr>
                <a:schemeClr val="lt1"/>
              </a:buClr>
              <a:buSzPct val="100000"/>
              <a:buNone/>
              <a:defRPr sz="1400">
                <a:solidFill>
                  <a:schemeClr val="lt1"/>
                </a:solidFill>
              </a:defRPr>
            </a:lvl8pPr>
            <a:lvl9pPr marL="0" indent="88900" rtl="0">
              <a:buClr>
                <a:schemeClr val="lt1"/>
              </a:buClr>
              <a:buSzPct val="100000"/>
              <a:buNone/>
              <a:defRPr sz="1400">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33867" y="-94"/>
            <a:ext cx="3409812" cy="2810236"/>
            <a:chOff x="0" y="1493"/>
            <a:chExt cx="3409812" cy="2810236"/>
          </a:xfrm>
        </p:grpSpPr>
        <p:cxnSp>
          <p:nvCxnSpPr>
            <p:cNvPr id="6" name="Shape 6"/>
            <p:cNvCxnSpPr/>
            <p:nvPr/>
          </p:nvCxnSpPr>
          <p:spPr>
            <a:xfrm>
              <a:off x="0" y="245542"/>
              <a:ext cx="3251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7" name="Shape 7"/>
            <p:cNvCxnSpPr/>
            <p:nvPr/>
          </p:nvCxnSpPr>
          <p:spPr>
            <a:xfrm rot="-5400000">
              <a:off x="-1212177" y="1407880"/>
              <a:ext cx="2806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8" name="Shape 8"/>
            <p:cNvCxnSpPr/>
            <p:nvPr/>
          </p:nvCxnSpPr>
          <p:spPr>
            <a:xfrm>
              <a:off x="0" y="474143"/>
              <a:ext cx="2666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9" name="Shape 9"/>
            <p:cNvCxnSpPr/>
            <p:nvPr/>
          </p:nvCxnSpPr>
          <p:spPr>
            <a:xfrm>
              <a:off x="0" y="702743"/>
              <a:ext cx="2167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0" name="Shape 10"/>
            <p:cNvCxnSpPr/>
            <p:nvPr/>
          </p:nvCxnSpPr>
          <p:spPr>
            <a:xfrm>
              <a:off x="0" y="931342"/>
              <a:ext cx="18626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1" name="Shape 11"/>
            <p:cNvCxnSpPr/>
            <p:nvPr/>
          </p:nvCxnSpPr>
          <p:spPr>
            <a:xfrm>
              <a:off x="0" y="1159942"/>
              <a:ext cx="1490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2" name="Shape 12"/>
            <p:cNvCxnSpPr/>
            <p:nvPr/>
          </p:nvCxnSpPr>
          <p:spPr>
            <a:xfrm>
              <a:off x="0" y="1388542"/>
              <a:ext cx="12191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3" name="Shape 13"/>
            <p:cNvCxnSpPr/>
            <p:nvPr/>
          </p:nvCxnSpPr>
          <p:spPr>
            <a:xfrm>
              <a:off x="0" y="1617142"/>
              <a:ext cx="990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4" name="Shape 14"/>
            <p:cNvCxnSpPr/>
            <p:nvPr/>
          </p:nvCxnSpPr>
          <p:spPr>
            <a:xfrm>
              <a:off x="0" y="1845742"/>
              <a:ext cx="745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5" name="Shape 15"/>
            <p:cNvCxnSpPr/>
            <p:nvPr/>
          </p:nvCxnSpPr>
          <p:spPr>
            <a:xfrm>
              <a:off x="0" y="2074342"/>
              <a:ext cx="533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6" name="Shape 16"/>
            <p:cNvCxnSpPr/>
            <p:nvPr/>
          </p:nvCxnSpPr>
          <p:spPr>
            <a:xfrm>
              <a:off x="0" y="2302943"/>
              <a:ext cx="262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7" name="Shape 17"/>
            <p:cNvCxnSpPr/>
            <p:nvPr/>
          </p:nvCxnSpPr>
          <p:spPr>
            <a:xfrm rot="-5400000">
              <a:off x="-814261" y="1238115"/>
              <a:ext cx="2468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8" name="Shape 18"/>
            <p:cNvCxnSpPr/>
            <p:nvPr/>
          </p:nvCxnSpPr>
          <p:spPr>
            <a:xfrm rot="-5400000">
              <a:off x="-357712" y="1014527"/>
              <a:ext cx="2018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9" name="Shape 19"/>
            <p:cNvCxnSpPr/>
            <p:nvPr/>
          </p:nvCxnSpPr>
          <p:spPr>
            <a:xfrm rot="-5400000">
              <a:off x="-853" y="887576"/>
              <a:ext cx="1763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0" name="Shape 20"/>
            <p:cNvCxnSpPr/>
            <p:nvPr/>
          </p:nvCxnSpPr>
          <p:spPr>
            <a:xfrm rot="-5400000">
              <a:off x="326307" y="790194"/>
              <a:ext cx="1569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1" name="Shape 21"/>
            <p:cNvCxnSpPr/>
            <p:nvPr/>
          </p:nvCxnSpPr>
          <p:spPr>
            <a:xfrm rot="-5400000">
              <a:off x="636516" y="709726"/>
              <a:ext cx="1408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2" name="Shape 22"/>
            <p:cNvCxnSpPr/>
            <p:nvPr/>
          </p:nvCxnSpPr>
          <p:spPr>
            <a:xfrm rot="-5400000">
              <a:off x="972228" y="603961"/>
              <a:ext cx="1196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3" name="Shape 23"/>
            <p:cNvCxnSpPr/>
            <p:nvPr/>
          </p:nvCxnSpPr>
          <p:spPr>
            <a:xfrm rot="-5400000">
              <a:off x="1278236" y="527761"/>
              <a:ext cx="1044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4" name="Shape 24"/>
            <p:cNvCxnSpPr/>
            <p:nvPr/>
          </p:nvCxnSpPr>
          <p:spPr>
            <a:xfrm rot="-5400000">
              <a:off x="1590398" y="440776"/>
              <a:ext cx="879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5" name="Shape 25"/>
            <p:cNvCxnSpPr/>
            <p:nvPr/>
          </p:nvCxnSpPr>
          <p:spPr>
            <a:xfrm rot="-5400000">
              <a:off x="1883657" y="377227"/>
              <a:ext cx="752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6" name="Shape 26"/>
            <p:cNvCxnSpPr/>
            <p:nvPr/>
          </p:nvCxnSpPr>
          <p:spPr>
            <a:xfrm rot="-5400000">
              <a:off x="2198066" y="292493"/>
              <a:ext cx="583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7" name="Shape 27"/>
            <p:cNvCxnSpPr/>
            <p:nvPr/>
          </p:nvCxnSpPr>
          <p:spPr>
            <a:xfrm rot="-5400000">
              <a:off x="2521027" y="199376"/>
              <a:ext cx="397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8" name="Shape 28"/>
            <p:cNvCxnSpPr/>
            <p:nvPr/>
          </p:nvCxnSpPr>
          <p:spPr>
            <a:xfrm rot="-5400000">
              <a:off x="2801688" y="148627"/>
              <a:ext cx="295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9" name="Shape 29"/>
            <p:cNvCxnSpPr/>
            <p:nvPr/>
          </p:nvCxnSpPr>
          <p:spPr>
            <a:xfrm rot="-5400000">
              <a:off x="3079242" y="102444"/>
              <a:ext cx="201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0" name="Shape 30"/>
            <p:cNvCxnSpPr/>
            <p:nvPr/>
          </p:nvCxnSpPr>
          <p:spPr>
            <a:xfrm rot="-5400000">
              <a:off x="3324762" y="85076"/>
              <a:ext cx="168600" cy="1500"/>
            </a:xfrm>
            <a:prstGeom prst="straightConnector1">
              <a:avLst/>
            </a:prstGeom>
            <a:noFill/>
            <a:ln w="12700" cap="flat">
              <a:solidFill>
                <a:srgbClr val="B7CCE4">
                  <a:alpha val="53725"/>
                </a:srgbClr>
              </a:solidFill>
              <a:prstDash val="solid"/>
              <a:round/>
              <a:headEnd type="none" w="med" len="med"/>
              <a:tailEnd type="none" w="med" len="med"/>
            </a:ln>
          </p:spPr>
        </p:cxnSp>
      </p:grpSp>
      <p:sp>
        <p:nvSpPr>
          <p:cNvPr id="31" name="Shape 3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1pPr>
            <a:lvl2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2pPr>
            <a:lvl3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3pPr>
            <a:lvl4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4pPr>
            <a:lvl5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5pPr>
            <a:lvl6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6pPr>
            <a:lvl7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7pPr>
            <a:lvl8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8pPr>
            <a:lvl9pPr marL="0" indent="279400" algn="l" rtl="0">
              <a:spcBef>
                <a:spcPts val="0"/>
              </a:spcBef>
              <a:buClr>
                <a:schemeClr val="lt1"/>
              </a:buClr>
              <a:buSzPct val="100000"/>
              <a:buFont typeface="Arial"/>
              <a:buNone/>
              <a:defRPr sz="4400" b="0" i="0" u="none" strike="noStrike" cap="none" baseline="0">
                <a:solidFill>
                  <a:schemeClr val="lt1"/>
                </a:solidFill>
                <a:latin typeface="Arial"/>
                <a:ea typeface="Arial"/>
                <a:cs typeface="Arial"/>
                <a:sym typeface="Arial"/>
              </a:defRPr>
            </a:lvl9pPr>
          </a:lstStyle>
          <a:p>
            <a:endParaRPr/>
          </a:p>
        </p:txBody>
      </p:sp>
      <p:sp>
        <p:nvSpPr>
          <p:cNvPr id="32" name="Shape 32"/>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1pPr>
            <a:lvl2pPr marL="742950" indent="-28575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2pPr>
            <a:lvl3pPr marL="11430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9pPr>
          </a:lstStyle>
          <a:p>
            <a:endParaRPr/>
          </a:p>
        </p:txBody>
      </p:sp>
      <p:grpSp>
        <p:nvGrpSpPr>
          <p:cNvPr id="33" name="Shape 33"/>
          <p:cNvGrpSpPr/>
          <p:nvPr/>
        </p:nvGrpSpPr>
        <p:grpSpPr>
          <a:xfrm rot="10800000">
            <a:off x="5734187" y="4047858"/>
            <a:ext cx="3409812" cy="2810236"/>
            <a:chOff x="0" y="1493"/>
            <a:chExt cx="3409812" cy="2810236"/>
          </a:xfrm>
        </p:grpSpPr>
        <p:cxnSp>
          <p:nvCxnSpPr>
            <p:cNvPr id="34" name="Shape 34"/>
            <p:cNvCxnSpPr/>
            <p:nvPr/>
          </p:nvCxnSpPr>
          <p:spPr>
            <a:xfrm>
              <a:off x="0" y="245542"/>
              <a:ext cx="3251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5" name="Shape 35"/>
            <p:cNvCxnSpPr/>
            <p:nvPr/>
          </p:nvCxnSpPr>
          <p:spPr>
            <a:xfrm rot="-5400000">
              <a:off x="-1212177" y="1407880"/>
              <a:ext cx="2806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6" name="Shape 36"/>
            <p:cNvCxnSpPr/>
            <p:nvPr/>
          </p:nvCxnSpPr>
          <p:spPr>
            <a:xfrm>
              <a:off x="0" y="474143"/>
              <a:ext cx="2666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7" name="Shape 37"/>
            <p:cNvCxnSpPr/>
            <p:nvPr/>
          </p:nvCxnSpPr>
          <p:spPr>
            <a:xfrm>
              <a:off x="0" y="702743"/>
              <a:ext cx="2167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8" name="Shape 38"/>
            <p:cNvCxnSpPr/>
            <p:nvPr/>
          </p:nvCxnSpPr>
          <p:spPr>
            <a:xfrm>
              <a:off x="0" y="931342"/>
              <a:ext cx="18626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9" name="Shape 39"/>
            <p:cNvCxnSpPr/>
            <p:nvPr/>
          </p:nvCxnSpPr>
          <p:spPr>
            <a:xfrm>
              <a:off x="0" y="1159942"/>
              <a:ext cx="1490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0" name="Shape 40"/>
            <p:cNvCxnSpPr/>
            <p:nvPr/>
          </p:nvCxnSpPr>
          <p:spPr>
            <a:xfrm>
              <a:off x="0" y="1388542"/>
              <a:ext cx="12191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1" name="Shape 41"/>
            <p:cNvCxnSpPr/>
            <p:nvPr/>
          </p:nvCxnSpPr>
          <p:spPr>
            <a:xfrm>
              <a:off x="0" y="1617142"/>
              <a:ext cx="990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2" name="Shape 42"/>
            <p:cNvCxnSpPr/>
            <p:nvPr/>
          </p:nvCxnSpPr>
          <p:spPr>
            <a:xfrm>
              <a:off x="0" y="1845742"/>
              <a:ext cx="745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3" name="Shape 43"/>
            <p:cNvCxnSpPr/>
            <p:nvPr/>
          </p:nvCxnSpPr>
          <p:spPr>
            <a:xfrm>
              <a:off x="0" y="2074342"/>
              <a:ext cx="533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4" name="Shape 44"/>
            <p:cNvCxnSpPr/>
            <p:nvPr/>
          </p:nvCxnSpPr>
          <p:spPr>
            <a:xfrm>
              <a:off x="0" y="2302943"/>
              <a:ext cx="262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5" name="Shape 45"/>
            <p:cNvCxnSpPr/>
            <p:nvPr/>
          </p:nvCxnSpPr>
          <p:spPr>
            <a:xfrm rot="-5400000">
              <a:off x="-814261" y="1238115"/>
              <a:ext cx="2468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6" name="Shape 46"/>
            <p:cNvCxnSpPr/>
            <p:nvPr/>
          </p:nvCxnSpPr>
          <p:spPr>
            <a:xfrm rot="-5400000">
              <a:off x="-357712" y="1014527"/>
              <a:ext cx="2018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7" name="Shape 47"/>
            <p:cNvCxnSpPr/>
            <p:nvPr/>
          </p:nvCxnSpPr>
          <p:spPr>
            <a:xfrm rot="-5400000">
              <a:off x="-853" y="887576"/>
              <a:ext cx="1763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8" name="Shape 48"/>
            <p:cNvCxnSpPr/>
            <p:nvPr/>
          </p:nvCxnSpPr>
          <p:spPr>
            <a:xfrm rot="-5400000">
              <a:off x="326307" y="790194"/>
              <a:ext cx="1569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9" name="Shape 49"/>
            <p:cNvCxnSpPr/>
            <p:nvPr/>
          </p:nvCxnSpPr>
          <p:spPr>
            <a:xfrm rot="-5400000">
              <a:off x="636516" y="709726"/>
              <a:ext cx="1408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0" name="Shape 50"/>
            <p:cNvCxnSpPr/>
            <p:nvPr/>
          </p:nvCxnSpPr>
          <p:spPr>
            <a:xfrm rot="-5400000">
              <a:off x="972228" y="603961"/>
              <a:ext cx="1196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1" name="Shape 51"/>
            <p:cNvCxnSpPr/>
            <p:nvPr/>
          </p:nvCxnSpPr>
          <p:spPr>
            <a:xfrm rot="-5400000">
              <a:off x="1278236" y="527761"/>
              <a:ext cx="1044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2" name="Shape 52"/>
            <p:cNvCxnSpPr/>
            <p:nvPr/>
          </p:nvCxnSpPr>
          <p:spPr>
            <a:xfrm rot="-5400000">
              <a:off x="1590398" y="440776"/>
              <a:ext cx="879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3" name="Shape 53"/>
            <p:cNvCxnSpPr/>
            <p:nvPr/>
          </p:nvCxnSpPr>
          <p:spPr>
            <a:xfrm rot="-5400000">
              <a:off x="1883657" y="377227"/>
              <a:ext cx="752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4" name="Shape 54"/>
            <p:cNvCxnSpPr/>
            <p:nvPr/>
          </p:nvCxnSpPr>
          <p:spPr>
            <a:xfrm rot="-5400000">
              <a:off x="2198066" y="292493"/>
              <a:ext cx="583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5" name="Shape 55"/>
            <p:cNvCxnSpPr/>
            <p:nvPr/>
          </p:nvCxnSpPr>
          <p:spPr>
            <a:xfrm rot="-5400000">
              <a:off x="2521027" y="199376"/>
              <a:ext cx="397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6" name="Shape 56"/>
            <p:cNvCxnSpPr/>
            <p:nvPr/>
          </p:nvCxnSpPr>
          <p:spPr>
            <a:xfrm rot="-5400000">
              <a:off x="2801688" y="148627"/>
              <a:ext cx="295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7" name="Shape 57"/>
            <p:cNvCxnSpPr/>
            <p:nvPr/>
          </p:nvCxnSpPr>
          <p:spPr>
            <a:xfrm rot="-5400000">
              <a:off x="3079242" y="102444"/>
              <a:ext cx="201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8" name="Shape 58"/>
            <p:cNvCxnSpPr/>
            <p:nvPr/>
          </p:nvCxnSpPr>
          <p:spPr>
            <a:xfrm rot="-5400000">
              <a:off x="3324762" y="85076"/>
              <a:ext cx="168600" cy="1500"/>
            </a:xfrm>
            <a:prstGeom prst="straightConnector1">
              <a:avLst/>
            </a:prstGeom>
            <a:noFill/>
            <a:ln w="12700" cap="flat">
              <a:solidFill>
                <a:srgbClr val="B7CCE4">
                  <a:alpha val="53725"/>
                </a:srgbClr>
              </a:solidFill>
              <a:prstDash val="solid"/>
              <a:round/>
              <a:headEnd type="none" w="med" len="med"/>
              <a:tailEnd type="none" w="med" len="med"/>
            </a:ln>
          </p:spPr>
        </p:cxn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OUTSPOKEN_Wonderz@hughesnet.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holesalefashionmagazin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685800" y="2266575"/>
            <a:ext cx="6400799" cy="1333799"/>
          </a:xfrm>
          <a:prstGeom prst="rect">
            <a:avLst/>
          </a:prstGeom>
        </p:spPr>
        <p:txBody>
          <a:bodyPr lIns="91425" tIns="91425" rIns="91425" bIns="91425" anchor="b" anchorCtr="0">
            <a:noAutofit/>
          </a:bodyPr>
          <a:lstStyle/>
          <a:p>
            <a:pPr>
              <a:buNone/>
            </a:pPr>
            <a:r>
              <a:rPr lang="en"/>
              <a:t>Business Plan: Outspoken Wonderz</a:t>
            </a:r>
          </a:p>
        </p:txBody>
      </p:sp>
      <p:sp>
        <p:nvSpPr>
          <p:cNvPr id="90" name="Shape 90"/>
          <p:cNvSpPr txBox="1">
            <a:spLocks noGrp="1"/>
          </p:cNvSpPr>
          <p:nvPr>
            <p:ph type="subTitle" idx="1"/>
          </p:nvPr>
        </p:nvSpPr>
        <p:spPr>
          <a:xfrm>
            <a:off x="685800" y="3600451"/>
            <a:ext cx="6400799" cy="900599"/>
          </a:xfrm>
          <a:prstGeom prst="rect">
            <a:avLst/>
          </a:prstGeom>
        </p:spPr>
        <p:txBody>
          <a:bodyPr lIns="91425" tIns="91425" rIns="91425" bIns="91425" anchor="t" anchorCtr="0">
            <a:noAutofit/>
          </a:bodyPr>
          <a:lstStyle/>
          <a:p>
            <a:pPr lvl="0" rtl="0">
              <a:buNone/>
            </a:pPr>
            <a:r>
              <a:rPr lang="en"/>
              <a:t>Owner: Aaliyah Hannah</a:t>
            </a:r>
          </a:p>
          <a:p>
            <a:endParaRPr lang="en"/>
          </a:p>
        </p:txBody>
      </p:sp>
      <p:sp>
        <p:nvSpPr>
          <p:cNvPr id="91" name="Shape 91"/>
          <p:cNvSpPr/>
          <p:nvPr/>
        </p:nvSpPr>
        <p:spPr>
          <a:xfrm>
            <a:off x="5353575" y="54700"/>
            <a:ext cx="3536000" cy="2883949"/>
          </a:xfrm>
          <a:prstGeom prst="rect">
            <a:avLst/>
          </a:prstGeom>
          <a:blipFill>
            <a:blip r:embed="rId3"/>
            <a:stretch>
              <a:fillRect/>
            </a:stretch>
          </a:blipFill>
          <a:ln>
            <a:noFill/>
          </a:ln>
        </p:spPr>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134801"/>
            <a:ext cx="7315499" cy="1351799"/>
          </a:xfrm>
          <a:prstGeom prst="rect">
            <a:avLst/>
          </a:prstGeom>
        </p:spPr>
        <p:txBody>
          <a:bodyPr lIns="91425" tIns="91425" rIns="91425" bIns="91425" anchor="b" anchorCtr="0">
            <a:noAutofit/>
          </a:bodyPr>
          <a:lstStyle/>
          <a:p>
            <a:pPr>
              <a:buNone/>
            </a:pPr>
            <a:r>
              <a:rPr lang="en"/>
              <a:t>I. General Company Description</a:t>
            </a:r>
          </a:p>
        </p:txBody>
      </p:sp>
      <p:sp>
        <p:nvSpPr>
          <p:cNvPr id="97" name="Shape 97"/>
          <p:cNvSpPr txBox="1">
            <a:spLocks noGrp="1"/>
          </p:cNvSpPr>
          <p:nvPr>
            <p:ph type="body" idx="1"/>
          </p:nvPr>
        </p:nvSpPr>
        <p:spPr>
          <a:xfrm>
            <a:off x="505350" y="1656538"/>
            <a:ext cx="8229600" cy="4840199"/>
          </a:xfrm>
          <a:prstGeom prst="rect">
            <a:avLst/>
          </a:prstGeom>
        </p:spPr>
        <p:txBody>
          <a:bodyPr lIns="91425" tIns="91425" rIns="91425" bIns="91425" anchor="t" anchorCtr="0">
            <a:noAutofit/>
          </a:bodyPr>
          <a:lstStyle/>
          <a:p>
            <a:pPr lvl="0" rtl="0">
              <a:lnSpc>
                <a:spcPct val="130000"/>
              </a:lnSpc>
              <a:spcAft>
                <a:spcPts val="1200"/>
              </a:spcAft>
              <a:buClr>
                <a:srgbClr val="000000"/>
              </a:buClr>
              <a:buSzPct val="100000"/>
              <a:buFont typeface="Arial"/>
              <a:buNone/>
            </a:pPr>
            <a:r>
              <a:rPr lang="en" sz="1100">
                <a:solidFill>
                  <a:srgbClr val="000000"/>
                </a:solidFill>
              </a:rPr>
              <a:t>Our business will be in fashion design, and clothing. We will sell and manufacture different clothing for all junior sizes (00-14).</a:t>
            </a:r>
          </a:p>
          <a:p>
            <a:pPr lvl="0" rtl="0">
              <a:lnSpc>
                <a:spcPct val="130000"/>
              </a:lnSpc>
              <a:spcAft>
                <a:spcPts val="1200"/>
              </a:spcAft>
              <a:buClr>
                <a:srgbClr val="000000"/>
              </a:buClr>
              <a:buSzPct val="100000"/>
              <a:buFont typeface="Arial"/>
              <a:buNone/>
            </a:pPr>
            <a:r>
              <a:rPr lang="en" sz="1100" b="1" u="sng">
                <a:solidFill>
                  <a:srgbClr val="000000"/>
                </a:solidFill>
              </a:rPr>
              <a:t>Mission Statement:</a:t>
            </a:r>
            <a:r>
              <a:rPr lang="en" sz="1100">
                <a:solidFill>
                  <a:srgbClr val="000000"/>
                </a:solidFill>
              </a:rPr>
              <a:t> Raising self-esteem for young female girls to strive to be anything they can become.</a:t>
            </a:r>
          </a:p>
          <a:p>
            <a:pPr lvl="0" rtl="0">
              <a:lnSpc>
                <a:spcPct val="130000"/>
              </a:lnSpc>
              <a:spcAft>
                <a:spcPts val="1200"/>
              </a:spcAft>
              <a:buClr>
                <a:srgbClr val="000000"/>
              </a:buClr>
              <a:buSzPct val="100000"/>
              <a:buFont typeface="Arial"/>
              <a:buNone/>
            </a:pPr>
            <a:r>
              <a:rPr lang="en" sz="1100" b="1" u="sng">
                <a:solidFill>
                  <a:srgbClr val="000000"/>
                </a:solidFill>
              </a:rPr>
              <a:t>Company Goals and Objectives: </a:t>
            </a:r>
            <a:r>
              <a:rPr lang="en" sz="1100">
                <a:solidFill>
                  <a:srgbClr val="000000"/>
                </a:solidFill>
              </a:rPr>
              <a:t>Our goal is to have a healthy, successful company that is a leader in customer service and that has loyal customer following. Objectives are annual sales targets and some specific measures of customer satisfaction.</a:t>
            </a:r>
          </a:p>
          <a:p>
            <a:pPr lvl="0" rtl="0">
              <a:lnSpc>
                <a:spcPct val="130000"/>
              </a:lnSpc>
              <a:spcAft>
                <a:spcPts val="1200"/>
              </a:spcAft>
              <a:buClr>
                <a:srgbClr val="000000"/>
              </a:buClr>
              <a:buSzPct val="100000"/>
              <a:buFont typeface="Arial"/>
              <a:buNone/>
            </a:pPr>
            <a:r>
              <a:rPr lang="en" sz="1100" b="1" u="sng">
                <a:solidFill>
                  <a:srgbClr val="000000"/>
                </a:solidFill>
              </a:rPr>
              <a:t>Business Philosophy:</a:t>
            </a:r>
            <a:r>
              <a:rPr lang="en" sz="1100">
                <a:solidFill>
                  <a:srgbClr val="000000"/>
                </a:solidFill>
              </a:rPr>
              <a:t> Making sure that all customers feel like they belong somewhere when they leave the store. Making sure young girls see that they are beautiful in whatever they wear.</a:t>
            </a:r>
          </a:p>
          <a:p>
            <a:pPr lvl="0" rtl="0">
              <a:lnSpc>
                <a:spcPct val="130000"/>
              </a:lnSpc>
              <a:spcAft>
                <a:spcPts val="1200"/>
              </a:spcAft>
              <a:buClr>
                <a:srgbClr val="000000"/>
              </a:buClr>
              <a:buSzPct val="100000"/>
              <a:buFont typeface="Arial"/>
              <a:buNone/>
            </a:pPr>
            <a:r>
              <a:rPr lang="en" sz="1100" b="1" u="sng">
                <a:solidFill>
                  <a:srgbClr val="000000"/>
                </a:solidFill>
              </a:rPr>
              <a:t>To whom will you market your products?</a:t>
            </a:r>
            <a:r>
              <a:rPr lang="en" sz="1100">
                <a:solidFill>
                  <a:srgbClr val="000000"/>
                </a:solidFill>
              </a:rPr>
              <a:t> Our product is marketed to teenage girls and young adult women between the ages of 10-25.</a:t>
            </a:r>
          </a:p>
          <a:p>
            <a:pPr lvl="0" rtl="0">
              <a:lnSpc>
                <a:spcPct val="130000"/>
              </a:lnSpc>
              <a:spcAft>
                <a:spcPts val="1200"/>
              </a:spcAft>
              <a:buClr>
                <a:srgbClr val="000000"/>
              </a:buClr>
              <a:buSzPct val="100000"/>
              <a:buFont typeface="Arial"/>
              <a:buNone/>
            </a:pPr>
            <a:r>
              <a:rPr lang="en" sz="1100" b="1" u="sng">
                <a:solidFill>
                  <a:srgbClr val="000000"/>
                </a:solidFill>
              </a:rPr>
              <a:t>Describe your industry.</a:t>
            </a:r>
            <a:r>
              <a:rPr lang="en" sz="1100">
                <a:solidFill>
                  <a:srgbClr val="000000"/>
                </a:solidFill>
              </a:rPr>
              <a:t>  Our industry is going to grow tremendously. I foresee that our business will increase and have a store in every city and every mall. Every chance we get we will try to get sponsors that can help us.</a:t>
            </a:r>
          </a:p>
          <a:p>
            <a:pPr lvl="0" rtl="0">
              <a:lnSpc>
                <a:spcPct val="130000"/>
              </a:lnSpc>
              <a:spcAft>
                <a:spcPts val="1200"/>
              </a:spcAft>
              <a:buClr>
                <a:srgbClr val="000000"/>
              </a:buClr>
              <a:buSzPct val="100000"/>
              <a:buFont typeface="Arial"/>
              <a:buNone/>
            </a:pPr>
            <a:r>
              <a:rPr lang="en" sz="1100" b="1" u="sng">
                <a:solidFill>
                  <a:srgbClr val="000000"/>
                </a:solidFill>
              </a:rPr>
              <a:t>Describe your most important company strengths and core competencies</a:t>
            </a:r>
            <a:r>
              <a:rPr lang="en" sz="1100">
                <a:solidFill>
                  <a:srgbClr val="000000"/>
                </a:solidFill>
              </a:rPr>
              <a:t>. What factors will make the company succeed? What do you think your major competitive strengths will be? What background experience, skills, and strengths do you personally bring to this new venture?</a:t>
            </a:r>
          </a:p>
          <a:p>
            <a:pPr lvl="0" rtl="0">
              <a:lnSpc>
                <a:spcPct val="130000"/>
              </a:lnSpc>
              <a:spcAft>
                <a:spcPts val="1200"/>
              </a:spcAft>
              <a:buClr>
                <a:srgbClr val="000000"/>
              </a:buClr>
              <a:buSzPct val="100000"/>
              <a:buFont typeface="Arial"/>
              <a:buNone/>
            </a:pPr>
            <a:r>
              <a:rPr lang="en" sz="1100" b="1" u="sng">
                <a:solidFill>
                  <a:srgbClr val="000000"/>
                </a:solidFill>
              </a:rPr>
              <a:t>Legal form of ownership:</a:t>
            </a:r>
            <a:r>
              <a:rPr lang="en" sz="1100">
                <a:solidFill>
                  <a:srgbClr val="000000"/>
                </a:solidFill>
              </a:rPr>
              <a:t> </a:t>
            </a:r>
            <a:r>
              <a:rPr lang="en" sz="1100" b="1" u="sng">
                <a:solidFill>
                  <a:srgbClr val="000000"/>
                </a:solidFill>
              </a:rPr>
              <a:t>Sole proprietor, Partnership, Corporation, Limited liability corporation (LLC)?  </a:t>
            </a:r>
            <a:r>
              <a:rPr lang="en" sz="1100">
                <a:solidFill>
                  <a:srgbClr val="000000"/>
                </a:solidFill>
              </a:rPr>
              <a:t>Partner Ship, Hannah and Aaliyah are young adults and see how young females dress. They see how insecure they are and want to make a change.</a:t>
            </a:r>
          </a:p>
          <a:p>
            <a:endParaRPr lang="en" sz="1100">
              <a:solidFill>
                <a:srgbClr val="000000"/>
              </a:solidFill>
            </a:endParaRPr>
          </a:p>
          <a:p>
            <a:endParaRPr lang="en" sz="1100">
              <a:solidFill>
                <a:srgbClr val="000000"/>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134801"/>
            <a:ext cx="7315499" cy="1351799"/>
          </a:xfrm>
          <a:prstGeom prst="rect">
            <a:avLst/>
          </a:prstGeom>
        </p:spPr>
        <p:txBody>
          <a:bodyPr lIns="91425" tIns="91425" rIns="91425" bIns="91425" anchor="b" anchorCtr="0">
            <a:noAutofit/>
          </a:bodyPr>
          <a:lstStyle/>
          <a:p>
            <a:pPr>
              <a:buNone/>
            </a:pPr>
            <a:r>
              <a:rPr lang="en"/>
              <a:t>Products and Services</a:t>
            </a:r>
          </a:p>
        </p:txBody>
      </p:sp>
      <p:sp>
        <p:nvSpPr>
          <p:cNvPr id="103" name="Shape 103"/>
          <p:cNvSpPr txBox="1">
            <a:spLocks noGrp="1"/>
          </p:cNvSpPr>
          <p:nvPr>
            <p:ph type="body" idx="1"/>
          </p:nvPr>
        </p:nvSpPr>
        <p:spPr>
          <a:xfrm>
            <a:off x="457200" y="1704688"/>
            <a:ext cx="8229600" cy="4840199"/>
          </a:xfrm>
          <a:prstGeom prst="rect">
            <a:avLst/>
          </a:prstGeom>
        </p:spPr>
        <p:txBody>
          <a:bodyPr lIns="91425" tIns="91425" rIns="91425" bIns="91425" anchor="t" anchorCtr="0">
            <a:noAutofit/>
          </a:bodyPr>
          <a:lstStyle/>
          <a:p>
            <a:pPr marL="457200" lvl="0" indent="-330200" algn="ctr" rtl="0">
              <a:lnSpc>
                <a:spcPct val="130000"/>
              </a:lnSpc>
              <a:spcBef>
                <a:spcPts val="1200"/>
              </a:spcBef>
              <a:spcAft>
                <a:spcPts val="2400"/>
              </a:spcAft>
              <a:buClr>
                <a:srgbClr val="000000"/>
              </a:buClr>
              <a:buSzPct val="100000"/>
              <a:buFont typeface="Arial"/>
              <a:buAutoNum type="romanUcPeriod"/>
            </a:pPr>
            <a:r>
              <a:rPr lang="en" sz="1600" b="1">
                <a:solidFill>
                  <a:srgbClr val="000000"/>
                </a:solidFill>
              </a:rPr>
              <a:t>Products and Services</a:t>
            </a:r>
          </a:p>
          <a:p>
            <a:pPr lvl="0" rtl="0">
              <a:lnSpc>
                <a:spcPct val="130000"/>
              </a:lnSpc>
              <a:spcAft>
                <a:spcPts val="1200"/>
              </a:spcAft>
              <a:buClr>
                <a:srgbClr val="000000"/>
              </a:buClr>
              <a:buSzPct val="61111"/>
              <a:buFont typeface="Arial"/>
              <a:buNone/>
            </a:pPr>
            <a:r>
              <a:rPr lang="en" b="1" u="sng">
                <a:solidFill>
                  <a:srgbClr val="000000"/>
                </a:solidFill>
              </a:rPr>
              <a:t>Describe in depth your products or services:</a:t>
            </a:r>
            <a:r>
              <a:rPr lang="en">
                <a:solidFill>
                  <a:srgbClr val="000000"/>
                </a:solidFill>
              </a:rPr>
              <a:t> Inside our business we will sell clothes like jeans, dresses, tops and more. These clothing will boost self-esteem of young girls.</a:t>
            </a:r>
          </a:p>
          <a:p>
            <a:pPr lvl="0" rtl="0">
              <a:lnSpc>
                <a:spcPct val="130000"/>
              </a:lnSpc>
              <a:spcAft>
                <a:spcPts val="1200"/>
              </a:spcAft>
              <a:buClr>
                <a:srgbClr val="000000"/>
              </a:buClr>
              <a:buSzPct val="61111"/>
              <a:buFont typeface="Arial"/>
              <a:buNone/>
            </a:pPr>
            <a:r>
              <a:rPr lang="en" b="1" u="sng">
                <a:solidFill>
                  <a:srgbClr val="000000"/>
                </a:solidFill>
              </a:rPr>
              <a:t>What factors will give you competitive advantages or disadvantages?</a:t>
            </a:r>
            <a:r>
              <a:rPr lang="en">
                <a:solidFill>
                  <a:srgbClr val="000000"/>
                </a:solidFill>
              </a:rPr>
              <a:t> Our advantage os that our clothes will not tear like other fashion stores. We will also sale clothes in various sizes and will have mutilpe of these sizes. They wil also come in various colors.</a:t>
            </a:r>
          </a:p>
          <a:p>
            <a:pPr lvl="0" rtl="0">
              <a:lnSpc>
                <a:spcPct val="130000"/>
              </a:lnSpc>
              <a:spcAft>
                <a:spcPts val="1200"/>
              </a:spcAft>
              <a:buClr>
                <a:srgbClr val="000000"/>
              </a:buClr>
              <a:buSzPct val="61111"/>
              <a:buFont typeface="Arial"/>
              <a:buNone/>
            </a:pPr>
            <a:r>
              <a:rPr lang="en" b="1" u="sng">
                <a:solidFill>
                  <a:srgbClr val="000000"/>
                </a:solidFill>
              </a:rPr>
              <a:t>What are the pricing, fee, or leasing structures of your products or services?</a:t>
            </a:r>
            <a:r>
              <a:rPr lang="en">
                <a:solidFill>
                  <a:srgbClr val="000000"/>
                </a:solidFill>
              </a:rPr>
              <a:t> I prices vary from $10.99 to $25.99. This is a reasonable price for young teenagers and young adults.</a:t>
            </a:r>
          </a:p>
          <a:p>
            <a:endParaRPr lang="en">
              <a:solidFill>
                <a:srgbClr val="000000"/>
              </a:solidFill>
            </a:endParaRPr>
          </a:p>
          <a:p>
            <a:endParaRPr lang="en">
              <a:solidFill>
                <a:srgbClr val="000000"/>
              </a:solidFil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134801"/>
            <a:ext cx="7315499" cy="1351799"/>
          </a:xfrm>
          <a:prstGeom prst="rect">
            <a:avLst/>
          </a:prstGeom>
        </p:spPr>
        <p:txBody>
          <a:bodyPr lIns="91425" tIns="91425" rIns="91425" bIns="91425" anchor="b" anchorCtr="0">
            <a:noAutofit/>
          </a:bodyPr>
          <a:lstStyle/>
          <a:p>
            <a:pPr>
              <a:buNone/>
            </a:pPr>
            <a:r>
              <a:rPr lang="en"/>
              <a:t>Space</a:t>
            </a:r>
          </a:p>
        </p:txBody>
      </p:sp>
      <p:sp>
        <p:nvSpPr>
          <p:cNvPr id="109" name="Shape 109"/>
          <p:cNvSpPr/>
          <p:nvPr/>
        </p:nvSpPr>
        <p:spPr>
          <a:xfrm>
            <a:off x="457200" y="1617898"/>
            <a:ext cx="4165800" cy="3444925"/>
          </a:xfrm>
          <a:prstGeom prst="rect">
            <a:avLst/>
          </a:prstGeom>
          <a:blipFill>
            <a:blip r:embed="rId3"/>
            <a:stretch>
              <a:fillRect/>
            </a:stretch>
          </a:blipFill>
          <a:ln>
            <a:noFill/>
          </a:ln>
        </p:spPr>
      </p:sp>
      <p:sp>
        <p:nvSpPr>
          <p:cNvPr id="110" name="Shape 110"/>
          <p:cNvSpPr/>
          <p:nvPr/>
        </p:nvSpPr>
        <p:spPr>
          <a:xfrm>
            <a:off x="5072875" y="1835975"/>
            <a:ext cx="3324225" cy="3401325"/>
          </a:xfrm>
          <a:prstGeom prst="rect">
            <a:avLst/>
          </a:prstGeom>
          <a:blipFill>
            <a:blip r:embed="rId4"/>
            <a:stretch>
              <a:fillRect/>
            </a:stretch>
          </a:blipFill>
          <a:ln>
            <a:noFill/>
          </a:ln>
        </p:spPr>
      </p:sp>
      <p:sp>
        <p:nvSpPr>
          <p:cNvPr id="111" name="Shape 111"/>
          <p:cNvSpPr/>
          <p:nvPr/>
        </p:nvSpPr>
        <p:spPr>
          <a:xfrm>
            <a:off x="3375475" y="1959549"/>
            <a:ext cx="2495550" cy="2812924"/>
          </a:xfrm>
          <a:prstGeom prst="rect">
            <a:avLst/>
          </a:prstGeom>
          <a:blipFill>
            <a:blip r:embed="rId5"/>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134801"/>
            <a:ext cx="7315499" cy="1351799"/>
          </a:xfrm>
          <a:prstGeom prst="rect">
            <a:avLst/>
          </a:prstGeom>
        </p:spPr>
        <p:txBody>
          <a:bodyPr lIns="91425" tIns="91425" rIns="91425" bIns="91425" anchor="b" anchorCtr="0">
            <a:noAutofit/>
          </a:bodyPr>
          <a:lstStyle/>
          <a:p>
            <a:pPr>
              <a:buNone/>
            </a:pPr>
            <a:r>
              <a:rPr lang="en"/>
              <a:t>Economics</a:t>
            </a:r>
          </a:p>
        </p:txBody>
      </p:sp>
      <p:sp>
        <p:nvSpPr>
          <p:cNvPr id="117" name="Shape 117"/>
          <p:cNvSpPr txBox="1">
            <a:spLocks noGrp="1"/>
          </p:cNvSpPr>
          <p:nvPr>
            <p:ph type="body" idx="1"/>
          </p:nvPr>
        </p:nvSpPr>
        <p:spPr>
          <a:xfrm>
            <a:off x="457200" y="1704688"/>
            <a:ext cx="8229600" cy="4840199"/>
          </a:xfrm>
          <a:prstGeom prst="rect">
            <a:avLst/>
          </a:prstGeom>
        </p:spPr>
        <p:txBody>
          <a:bodyPr lIns="91425" tIns="91425" rIns="91425" bIns="91425" anchor="t" anchorCtr="0">
            <a:noAutofit/>
          </a:bodyPr>
          <a:lstStyle/>
          <a:p>
            <a:pPr lvl="0" algn="ctr" rtl="0">
              <a:lnSpc>
                <a:spcPct val="130000"/>
              </a:lnSpc>
              <a:spcAft>
                <a:spcPts val="1200"/>
              </a:spcAft>
              <a:buNone/>
            </a:pPr>
            <a:r>
              <a:rPr lang="en" sz="1400" b="1" u="sng">
                <a:solidFill>
                  <a:srgbClr val="000000"/>
                </a:solidFill>
              </a:rPr>
              <a:t>Facts about your industry:</a:t>
            </a:r>
          </a:p>
          <a:p>
            <a:pPr marL="457200" lvl="0" indent="-304800" rtl="0">
              <a:spcAft>
                <a:spcPts val="1200"/>
              </a:spcAft>
              <a:buClr>
                <a:srgbClr val="000000"/>
              </a:buClr>
              <a:buSzPct val="166666"/>
              <a:buFont typeface="Arial"/>
              <a:buChar char="•"/>
            </a:pPr>
            <a:r>
              <a:rPr lang="en" sz="1200" b="1" u="sng">
                <a:solidFill>
                  <a:srgbClr val="000000"/>
                </a:solidFill>
              </a:rPr>
              <a:t>What is the total size of your market? </a:t>
            </a:r>
            <a:r>
              <a:rPr lang="en" sz="1200">
                <a:solidFill>
                  <a:srgbClr val="000000"/>
                </a:solidFill>
              </a:rPr>
              <a:t>My market size will be between small and large.</a:t>
            </a:r>
          </a:p>
          <a:p>
            <a:pPr marL="457200" lvl="0" indent="-304800" rtl="0">
              <a:spcAft>
                <a:spcPts val="1200"/>
              </a:spcAft>
              <a:buClr>
                <a:srgbClr val="000000"/>
              </a:buClr>
              <a:buSzPct val="166666"/>
              <a:buFont typeface="Arial"/>
              <a:buChar char="•"/>
            </a:pPr>
            <a:r>
              <a:rPr lang="en" sz="1200" b="1" u="sng">
                <a:solidFill>
                  <a:srgbClr val="000000"/>
                </a:solidFill>
              </a:rPr>
              <a:t>Current demand in target market.</a:t>
            </a:r>
            <a:r>
              <a:rPr lang="en" sz="1200">
                <a:solidFill>
                  <a:srgbClr val="000000"/>
                </a:solidFill>
              </a:rPr>
              <a:t> Young girls targeted to nice clothes in an updated style.</a:t>
            </a:r>
          </a:p>
          <a:p>
            <a:pPr marL="457200" lvl="0" indent="-304800" rtl="0">
              <a:spcAft>
                <a:spcPts val="1200"/>
              </a:spcAft>
              <a:buClr>
                <a:srgbClr val="000000"/>
              </a:buClr>
              <a:buSzPct val="166666"/>
              <a:buFont typeface="Arial"/>
              <a:buChar char="•"/>
            </a:pPr>
            <a:r>
              <a:rPr lang="en" sz="1200" b="1" u="sng">
                <a:solidFill>
                  <a:srgbClr val="000000"/>
                </a:solidFill>
              </a:rPr>
              <a:t>Trends in target market</a:t>
            </a:r>
            <a:r>
              <a:rPr lang="en" sz="1200">
                <a:solidFill>
                  <a:srgbClr val="000000"/>
                </a:solidFill>
              </a:rPr>
              <a:t>—growth trends, trends in consumer preferences, and trends in product development.</a:t>
            </a:r>
          </a:p>
          <a:p>
            <a:pPr marL="457200" lvl="0" indent="-304800" rtl="0">
              <a:spcAft>
                <a:spcPts val="1200"/>
              </a:spcAft>
              <a:buClr>
                <a:srgbClr val="000000"/>
              </a:buClr>
              <a:buSzPct val="166666"/>
              <a:buFont typeface="Arial"/>
              <a:buChar char="•"/>
            </a:pPr>
            <a:r>
              <a:rPr lang="en" sz="1200" b="1" u="sng">
                <a:solidFill>
                  <a:srgbClr val="000000"/>
                </a:solidFill>
              </a:rPr>
              <a:t>Growth potential and opportunity for a business of your size. </a:t>
            </a:r>
            <a:r>
              <a:rPr lang="en" sz="1200">
                <a:solidFill>
                  <a:srgbClr val="000000"/>
                </a:solidFill>
              </a:rPr>
              <a:t>Continue to Grow in how big the store is and how much clothes will be able to put into the store.</a:t>
            </a:r>
          </a:p>
          <a:p>
            <a:pPr marL="457200" lvl="0" indent="-304800" rtl="0">
              <a:spcAft>
                <a:spcPts val="1200"/>
              </a:spcAft>
              <a:buClr>
                <a:srgbClr val="000000"/>
              </a:buClr>
              <a:buSzPct val="166666"/>
              <a:buFont typeface="Arial"/>
              <a:buChar char="•"/>
            </a:pPr>
            <a:r>
              <a:rPr lang="en" sz="1200" b="1" u="sng">
                <a:solidFill>
                  <a:srgbClr val="000000"/>
                </a:solidFill>
              </a:rPr>
              <a:t>What barriers to entry do you face in entering this market with your new company?</a:t>
            </a:r>
          </a:p>
          <a:p>
            <a:pPr marL="457200" lvl="0" indent="-304800" rtl="0">
              <a:buClr>
                <a:srgbClr val="000000"/>
              </a:buClr>
              <a:buSzPct val="100000"/>
              <a:buFont typeface="Courier New"/>
              <a:buChar char="o"/>
            </a:pPr>
            <a:r>
              <a:rPr lang="en" sz="1200">
                <a:solidFill>
                  <a:srgbClr val="000000"/>
                </a:solidFill>
              </a:rPr>
              <a:t>High capital costs: $45.75</a:t>
            </a:r>
          </a:p>
          <a:p>
            <a:pPr marL="457200" lvl="0" indent="-304800" rtl="0">
              <a:buClr>
                <a:srgbClr val="000000"/>
              </a:buClr>
              <a:buSzPct val="100000"/>
              <a:buFont typeface="Courier New"/>
              <a:buChar char="o"/>
            </a:pPr>
            <a:r>
              <a:rPr lang="en" sz="1200">
                <a:solidFill>
                  <a:srgbClr val="000000"/>
                </a:solidFill>
              </a:rPr>
              <a:t>High production costs: $46.79</a:t>
            </a:r>
          </a:p>
          <a:p>
            <a:pPr marL="457200" lvl="0" indent="-304800" rtl="0">
              <a:buClr>
                <a:srgbClr val="000000"/>
              </a:buClr>
              <a:buSzPct val="100000"/>
              <a:buFont typeface="Courier New"/>
              <a:buChar char="o"/>
            </a:pPr>
            <a:r>
              <a:rPr lang="en" sz="1200">
                <a:solidFill>
                  <a:srgbClr val="000000"/>
                </a:solidFill>
              </a:rPr>
              <a:t>High marketing costs: $35.00</a:t>
            </a:r>
          </a:p>
          <a:p>
            <a:pPr marL="457200" lvl="0" indent="-304800" rtl="0">
              <a:buClr>
                <a:srgbClr val="000000"/>
              </a:buClr>
              <a:buSzPct val="100000"/>
              <a:buFont typeface="Courier New"/>
              <a:buChar char="o"/>
            </a:pPr>
            <a:r>
              <a:rPr lang="en" sz="1200">
                <a:solidFill>
                  <a:srgbClr val="000000"/>
                </a:solidFill>
              </a:rPr>
              <a:t>Consumer acceptance and brand recognition: $55.99</a:t>
            </a:r>
          </a:p>
          <a:p>
            <a:pPr marL="457200" lvl="0" indent="-304800" rtl="0">
              <a:buClr>
                <a:srgbClr val="000000"/>
              </a:buClr>
              <a:buSzPct val="100000"/>
              <a:buFont typeface="Courier New"/>
              <a:buChar char="o"/>
            </a:pPr>
            <a:r>
              <a:rPr lang="en" sz="1200">
                <a:solidFill>
                  <a:srgbClr val="000000"/>
                </a:solidFill>
              </a:rPr>
              <a:t>Training and skills: $6.95 /hr</a:t>
            </a:r>
          </a:p>
          <a:p>
            <a:pPr marL="457200" lvl="0" indent="-304800" rtl="0">
              <a:buClr>
                <a:srgbClr val="000000"/>
              </a:buClr>
              <a:buSzPct val="100000"/>
              <a:buFont typeface="Courier New"/>
              <a:buChar char="o"/>
            </a:pPr>
            <a:r>
              <a:rPr lang="en" sz="1200">
                <a:solidFill>
                  <a:srgbClr val="000000"/>
                </a:solidFill>
              </a:rPr>
              <a:t>Unique technology and patents: 45.56</a:t>
            </a:r>
          </a:p>
          <a:p>
            <a:pPr marL="457200" lvl="0" indent="-304800" rtl="0">
              <a:buClr>
                <a:srgbClr val="000000"/>
              </a:buClr>
              <a:buSzPct val="100000"/>
              <a:buFont typeface="Courier New"/>
              <a:buChar char="o"/>
            </a:pPr>
            <a:r>
              <a:rPr lang="en" sz="1200">
                <a:solidFill>
                  <a:srgbClr val="000000"/>
                </a:solidFill>
              </a:rPr>
              <a:t>Unions: $15.98</a:t>
            </a:r>
          </a:p>
          <a:p>
            <a:pPr marL="457200" lvl="0" indent="-304800" rtl="0">
              <a:buClr>
                <a:srgbClr val="000000"/>
              </a:buClr>
              <a:buSzPct val="100000"/>
              <a:buFont typeface="Courier New"/>
              <a:buChar char="o"/>
            </a:pPr>
            <a:r>
              <a:rPr lang="en" sz="1200">
                <a:solidFill>
                  <a:srgbClr val="000000"/>
                </a:solidFill>
              </a:rPr>
              <a:t>Shipping costs; $25.99</a:t>
            </a:r>
          </a:p>
          <a:p>
            <a:pPr marL="457200" lvl="0" indent="-304800" rtl="0">
              <a:spcAft>
                <a:spcPts val="1200"/>
              </a:spcAft>
              <a:buClr>
                <a:srgbClr val="000000"/>
              </a:buClr>
              <a:buSzPct val="100000"/>
              <a:buFont typeface="Courier New"/>
              <a:buChar char="o"/>
            </a:pPr>
            <a:r>
              <a:rPr lang="en" sz="1200">
                <a:solidFill>
                  <a:srgbClr val="000000"/>
                </a:solidFill>
              </a:rPr>
              <a:t>Tariff barriers and quotas: $116 /day</a:t>
            </a:r>
          </a:p>
          <a:p>
            <a:pPr marL="457200" lvl="0" indent="-304800" rtl="0">
              <a:spcAft>
                <a:spcPts val="1200"/>
              </a:spcAft>
              <a:buClr>
                <a:srgbClr val="000000"/>
              </a:buClr>
              <a:buSzPct val="166666"/>
              <a:buFont typeface="Arial"/>
              <a:buChar char="•"/>
            </a:pPr>
            <a:r>
              <a:rPr lang="en" sz="1200" b="1" u="sng">
                <a:solidFill>
                  <a:srgbClr val="000000"/>
                </a:solidFill>
              </a:rPr>
              <a:t>And of course, how will you overcome the barriers? </a:t>
            </a:r>
            <a:r>
              <a:rPr lang="en" sz="1200">
                <a:solidFill>
                  <a:srgbClr val="000000"/>
                </a:solidFill>
              </a:rPr>
              <a:t>By making sure our company have enough money to start off with and continue to make a profit. Saving money from the profit that hasbeen  made from the clothing store.</a:t>
            </a:r>
          </a:p>
          <a:p>
            <a:pPr marL="457200" lvl="0" indent="-304800" rtl="0">
              <a:spcAft>
                <a:spcPts val="1200"/>
              </a:spcAft>
              <a:buClr>
                <a:srgbClr val="000000"/>
              </a:buClr>
              <a:buSzPct val="166666"/>
              <a:buFont typeface="Arial"/>
              <a:buChar char="•"/>
            </a:pPr>
            <a:r>
              <a:rPr lang="en" sz="1200" b="1" u="sng">
                <a:solidFill>
                  <a:srgbClr val="000000"/>
                </a:solidFill>
              </a:rPr>
              <a:t>How could the following affect your company?</a:t>
            </a:r>
          </a:p>
          <a:p>
            <a:pPr marL="457200" lvl="0" indent="-304800" rtl="0">
              <a:buClr>
                <a:srgbClr val="000000"/>
              </a:buClr>
              <a:buSzPct val="100000"/>
              <a:buFont typeface="Courier New"/>
              <a:buChar char="o"/>
            </a:pPr>
            <a:r>
              <a:rPr lang="en" sz="1200" b="1" u="sng">
                <a:solidFill>
                  <a:srgbClr val="000000"/>
                </a:solidFill>
              </a:rPr>
              <a:t>Change in technology:</a:t>
            </a:r>
            <a:r>
              <a:rPr lang="en" sz="1200">
                <a:solidFill>
                  <a:srgbClr val="000000"/>
                </a:solidFill>
              </a:rPr>
              <a:t> Trying to keep up with the new technology and keep it up with it in our store.</a:t>
            </a:r>
          </a:p>
          <a:p>
            <a:pPr marL="457200" lvl="0" indent="-304800" rtl="0">
              <a:buClr>
                <a:srgbClr val="000000"/>
              </a:buClr>
              <a:buSzPct val="100000"/>
              <a:buFont typeface="Courier New"/>
              <a:buChar char="o"/>
            </a:pPr>
            <a:r>
              <a:rPr lang="en" sz="1200" b="1" u="sng">
                <a:solidFill>
                  <a:srgbClr val="000000"/>
                </a:solidFill>
              </a:rPr>
              <a:t>Change in government regulations:</a:t>
            </a:r>
            <a:r>
              <a:rPr lang="en" sz="1200">
                <a:solidFill>
                  <a:srgbClr val="000000"/>
                </a:solidFill>
              </a:rPr>
              <a:t> Making sure that the government expet the place and make sure everything is under the rigt regulations.</a:t>
            </a:r>
          </a:p>
          <a:p>
            <a:pPr marL="457200" lvl="0" indent="-304800" rtl="0">
              <a:buClr>
                <a:srgbClr val="000000"/>
              </a:buClr>
              <a:buSzPct val="100000"/>
              <a:buFont typeface="Courier New"/>
              <a:buChar char="o"/>
            </a:pPr>
            <a:r>
              <a:rPr lang="en" sz="1200" b="1" u="sng">
                <a:solidFill>
                  <a:srgbClr val="000000"/>
                </a:solidFill>
              </a:rPr>
              <a:t>Change in the economy:</a:t>
            </a:r>
          </a:p>
          <a:p>
            <a:pPr marL="457200" lvl="0" indent="-304800" rtl="0">
              <a:spcAft>
                <a:spcPts val="1200"/>
              </a:spcAft>
              <a:buClr>
                <a:srgbClr val="000000"/>
              </a:buClr>
              <a:buSzPct val="100000"/>
              <a:buFont typeface="Courier New"/>
              <a:buChar char="o"/>
            </a:pPr>
            <a:r>
              <a:rPr lang="en" sz="1200" b="1" u="sng">
                <a:solidFill>
                  <a:srgbClr val="000000"/>
                </a:solidFill>
              </a:rPr>
              <a:t>Change in your industry:</a:t>
            </a:r>
          </a:p>
          <a:p>
            <a:endParaRPr lang="en" sz="1200" b="1" u="sng">
              <a:solidFill>
                <a:srgbClr val="000000"/>
              </a:solidFil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134801"/>
            <a:ext cx="7315499" cy="1351799"/>
          </a:xfrm>
          <a:prstGeom prst="rect">
            <a:avLst/>
          </a:prstGeom>
        </p:spPr>
        <p:txBody>
          <a:bodyPr lIns="91425" tIns="91425" rIns="91425" bIns="91425" anchor="b" anchorCtr="0">
            <a:noAutofit/>
          </a:bodyPr>
          <a:lstStyle/>
          <a:p>
            <a:pPr>
              <a:buNone/>
            </a:pPr>
            <a:r>
              <a:rPr lang="en"/>
              <a:t>Customers:</a:t>
            </a:r>
          </a:p>
        </p:txBody>
      </p:sp>
      <p:sp>
        <p:nvSpPr>
          <p:cNvPr id="123" name="Shape 123"/>
          <p:cNvSpPr txBox="1">
            <a:spLocks noGrp="1"/>
          </p:cNvSpPr>
          <p:nvPr>
            <p:ph type="body" idx="1"/>
          </p:nvPr>
        </p:nvSpPr>
        <p:spPr>
          <a:xfrm>
            <a:off x="457200" y="1714313"/>
            <a:ext cx="8229600" cy="4840199"/>
          </a:xfrm>
          <a:prstGeom prst="rect">
            <a:avLst/>
          </a:prstGeom>
        </p:spPr>
        <p:txBody>
          <a:bodyPr lIns="91425" tIns="91425" rIns="91425" bIns="91425" anchor="t" anchorCtr="0">
            <a:noAutofit/>
          </a:bodyPr>
          <a:lstStyle/>
          <a:p>
            <a:pPr lvl="0" algn="ctr" rtl="0">
              <a:lnSpc>
                <a:spcPct val="130000"/>
              </a:lnSpc>
              <a:spcAft>
                <a:spcPts val="1200"/>
              </a:spcAft>
              <a:buClr>
                <a:srgbClr val="000000"/>
              </a:buClr>
              <a:buSzPct val="61111"/>
              <a:buFont typeface="Arial"/>
              <a:buNone/>
            </a:pPr>
            <a:r>
              <a:rPr lang="en">
                <a:solidFill>
                  <a:srgbClr val="000000"/>
                </a:solidFill>
              </a:rPr>
              <a:t>You may have more than one customer group. Identify the most important groups.  Then, for each customer group, construct what is called a demographic profile:</a:t>
            </a:r>
          </a:p>
          <a:p>
            <a:pPr marL="457200" lvl="0" indent="-317500" rtl="0">
              <a:spcAft>
                <a:spcPts val="1200"/>
              </a:spcAft>
              <a:buClr>
                <a:srgbClr val="000000"/>
              </a:buClr>
              <a:buSzPct val="166666"/>
              <a:buFont typeface="Arial"/>
              <a:buChar char="•"/>
            </a:pPr>
            <a:r>
              <a:rPr lang="en" sz="1400">
                <a:solidFill>
                  <a:srgbClr val="000000"/>
                </a:solidFill>
              </a:rPr>
              <a:t>Age: Teenage girls and young adults. Ages 10 to 25</a:t>
            </a:r>
          </a:p>
          <a:p>
            <a:pPr marL="457200" lvl="0" indent="-317500" rtl="0">
              <a:spcAft>
                <a:spcPts val="1200"/>
              </a:spcAft>
              <a:buClr>
                <a:srgbClr val="000000"/>
              </a:buClr>
              <a:buSzPct val="166666"/>
              <a:buFont typeface="Arial"/>
              <a:buChar char="•"/>
            </a:pPr>
            <a:r>
              <a:rPr lang="en" sz="1400">
                <a:solidFill>
                  <a:srgbClr val="000000"/>
                </a:solidFill>
              </a:rPr>
              <a:t>Gender: Female</a:t>
            </a:r>
          </a:p>
          <a:p>
            <a:pPr marL="457200" lvl="0" indent="-317500" rtl="0">
              <a:spcAft>
                <a:spcPts val="1200"/>
              </a:spcAft>
              <a:buClr>
                <a:srgbClr val="000000"/>
              </a:buClr>
              <a:buSzPct val="166666"/>
              <a:buFont typeface="Arial"/>
              <a:buChar char="•"/>
            </a:pPr>
            <a:r>
              <a:rPr lang="en" sz="1400">
                <a:solidFill>
                  <a:srgbClr val="000000"/>
                </a:solidFill>
              </a:rPr>
              <a:t>Location: Ahoskie North Carolina on Main Street where girls pass by and see outfits that look nice.</a:t>
            </a:r>
          </a:p>
          <a:p>
            <a:pPr marL="457200" lvl="0" indent="-317500" rtl="0">
              <a:spcAft>
                <a:spcPts val="1200"/>
              </a:spcAft>
              <a:buClr>
                <a:srgbClr val="000000"/>
              </a:buClr>
              <a:buSzPct val="166666"/>
              <a:buFont typeface="Arial"/>
              <a:buChar char="•"/>
            </a:pPr>
            <a:r>
              <a:rPr lang="en" sz="1400">
                <a:solidFill>
                  <a:srgbClr val="000000"/>
                </a:solidFill>
              </a:rPr>
              <a:t>Income level: Low income</a:t>
            </a:r>
          </a:p>
          <a:p>
            <a:pPr marL="457200" lvl="0" indent="-317500" rtl="0">
              <a:spcAft>
                <a:spcPts val="1200"/>
              </a:spcAft>
              <a:buClr>
                <a:srgbClr val="000000"/>
              </a:buClr>
              <a:buSzPct val="166666"/>
              <a:buFont typeface="Arial"/>
              <a:buChar char="•"/>
            </a:pPr>
            <a:r>
              <a:rPr lang="en" sz="1400">
                <a:solidFill>
                  <a:srgbClr val="000000"/>
                </a:solidFill>
              </a:rPr>
              <a:t>Education: Grade school till college</a:t>
            </a:r>
          </a:p>
          <a:p>
            <a:pPr lvl="0" rtl="0">
              <a:lnSpc>
                <a:spcPct val="130000"/>
              </a:lnSpc>
              <a:spcAft>
                <a:spcPts val="1200"/>
              </a:spcAft>
              <a:buClr>
                <a:srgbClr val="000000"/>
              </a:buClr>
              <a:buSzPct val="78571"/>
              <a:buFont typeface="Arial"/>
              <a:buNone/>
            </a:pPr>
            <a:r>
              <a:rPr lang="en" sz="1400">
                <a:solidFill>
                  <a:srgbClr val="000000"/>
                </a:solidFill>
              </a:rPr>
              <a:t>For business customers, the demographic factors might be:</a:t>
            </a:r>
          </a:p>
          <a:p>
            <a:pPr marL="457200" lvl="0" indent="-317500" rtl="0">
              <a:spcAft>
                <a:spcPts val="1200"/>
              </a:spcAft>
              <a:buClr>
                <a:srgbClr val="000000"/>
              </a:buClr>
              <a:buSzPct val="166666"/>
              <a:buFont typeface="Arial"/>
              <a:buChar char="•"/>
            </a:pPr>
            <a:r>
              <a:rPr lang="en" sz="1400">
                <a:solidFill>
                  <a:srgbClr val="000000"/>
                </a:solidFill>
              </a:rPr>
              <a:t>Industry (or portion of an industry)</a:t>
            </a:r>
          </a:p>
          <a:p>
            <a:pPr marL="457200" lvl="0" indent="-317500" rtl="0">
              <a:spcAft>
                <a:spcPts val="1200"/>
              </a:spcAft>
              <a:buClr>
                <a:srgbClr val="000000"/>
              </a:buClr>
              <a:buSzPct val="166666"/>
              <a:buFont typeface="Arial"/>
              <a:buChar char="•"/>
            </a:pPr>
            <a:r>
              <a:rPr lang="en" sz="1400">
                <a:solidFill>
                  <a:srgbClr val="000000"/>
                </a:solidFill>
              </a:rPr>
              <a:t>Location; On Main Street where majority girls will be located.</a:t>
            </a:r>
          </a:p>
          <a:p>
            <a:pPr marL="457200" lvl="0" indent="-317500" rtl="0">
              <a:spcAft>
                <a:spcPts val="1200"/>
              </a:spcAft>
              <a:buClr>
                <a:srgbClr val="000000"/>
              </a:buClr>
              <a:buSzPct val="166666"/>
              <a:buFont typeface="Arial"/>
              <a:buChar char="•"/>
            </a:pPr>
            <a:r>
              <a:rPr lang="en" sz="1400">
                <a:solidFill>
                  <a:srgbClr val="000000"/>
                </a:solidFill>
              </a:rPr>
              <a:t>Size of firm: 2 sq ft.</a:t>
            </a:r>
          </a:p>
          <a:p>
            <a:pPr marL="457200" lvl="0" indent="-317500" rtl="0">
              <a:spcAft>
                <a:spcPts val="1200"/>
              </a:spcAft>
              <a:buClr>
                <a:srgbClr val="000000"/>
              </a:buClr>
              <a:buSzPct val="166666"/>
              <a:buFont typeface="Arial"/>
              <a:buChar char="•"/>
            </a:pPr>
            <a:r>
              <a:rPr lang="en" sz="1400">
                <a:solidFill>
                  <a:srgbClr val="000000"/>
                </a:solidFill>
              </a:rPr>
              <a:t>Quality, technology, and price preferences: Low prices that fit for the teenage girls. You don’t want to have outrageous prices.</a:t>
            </a:r>
          </a:p>
          <a:p>
            <a:endParaRPr lang="en" sz="1400">
              <a:solidFill>
                <a:srgbClr val="000000"/>
              </a:solidFil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93776"/>
            <a:ext cx="7315499" cy="1351799"/>
          </a:xfrm>
          <a:prstGeom prst="rect">
            <a:avLst/>
          </a:prstGeom>
        </p:spPr>
        <p:txBody>
          <a:bodyPr lIns="91425" tIns="91425" rIns="91425" bIns="91425" anchor="b" anchorCtr="0">
            <a:noAutofit/>
          </a:bodyPr>
          <a:lstStyle/>
          <a:p>
            <a:pPr>
              <a:buNone/>
            </a:pPr>
            <a:r>
              <a:rPr lang="en"/>
              <a:t>Competition</a:t>
            </a:r>
          </a:p>
        </p:txBody>
      </p:sp>
      <p:sp>
        <p:nvSpPr>
          <p:cNvPr id="129" name="Shape 129"/>
          <p:cNvSpPr txBox="1">
            <a:spLocks noGrp="1"/>
          </p:cNvSpPr>
          <p:nvPr>
            <p:ph type="body" idx="1"/>
          </p:nvPr>
        </p:nvSpPr>
        <p:spPr>
          <a:xfrm>
            <a:off x="457200" y="1704688"/>
            <a:ext cx="8229600" cy="4840199"/>
          </a:xfrm>
          <a:prstGeom prst="rect">
            <a:avLst/>
          </a:prstGeom>
        </p:spPr>
        <p:txBody>
          <a:bodyPr lIns="91425" tIns="91425" rIns="91425" bIns="91425" anchor="t" anchorCtr="0">
            <a:noAutofit/>
          </a:bodyPr>
          <a:lstStyle/>
          <a:p>
            <a:pPr lvl="0" rtl="0">
              <a:lnSpc>
                <a:spcPct val="130000"/>
              </a:lnSpc>
              <a:spcAft>
                <a:spcPts val="1200"/>
              </a:spcAft>
              <a:buClr>
                <a:srgbClr val="000000"/>
              </a:buClr>
              <a:buSzPct val="61111"/>
              <a:buFont typeface="Arial"/>
              <a:buNone/>
            </a:pPr>
            <a:r>
              <a:rPr lang="en"/>
              <a:t>What products and companies will compete with you?  Junior clothing</a:t>
            </a:r>
          </a:p>
          <a:p>
            <a:pPr lvl="0" rtl="0">
              <a:lnSpc>
                <a:spcPct val="130000"/>
              </a:lnSpc>
              <a:spcAft>
                <a:spcPts val="1200"/>
              </a:spcAft>
              <a:buClr>
                <a:srgbClr val="000000"/>
              </a:buClr>
              <a:buSzPct val="61111"/>
              <a:buFont typeface="Arial"/>
              <a:buNone/>
            </a:pPr>
            <a:r>
              <a:rPr lang="en"/>
              <a:t>List your major competitors:</a:t>
            </a:r>
          </a:p>
          <a:p>
            <a:pPr lvl="0" rtl="0">
              <a:lnSpc>
                <a:spcPct val="130000"/>
              </a:lnSpc>
              <a:spcAft>
                <a:spcPts val="1200"/>
              </a:spcAft>
              <a:buClr>
                <a:srgbClr val="000000"/>
              </a:buClr>
              <a:buSzPct val="61111"/>
              <a:buFont typeface="Arial"/>
              <a:buNone/>
            </a:pPr>
            <a:r>
              <a:rPr lang="en"/>
              <a:t>(Citi Trends,1317 E Memorial Dr, Ahoskie Nc, 27910)</a:t>
            </a:r>
          </a:p>
          <a:p>
            <a:pPr lvl="0" rtl="0">
              <a:lnSpc>
                <a:spcPct val="130000"/>
              </a:lnSpc>
              <a:spcAft>
                <a:spcPts val="1200"/>
              </a:spcAft>
              <a:buNone/>
            </a:pPr>
            <a:r>
              <a:rPr lang="en"/>
              <a:t>Will they compete with you across the board, or just for certain products, certain customers, or in certain locations? Just certain products, </a:t>
            </a:r>
          </a:p>
          <a:p>
            <a:pPr lvl="0" rtl="0">
              <a:lnSpc>
                <a:spcPct val="130000"/>
              </a:lnSpc>
              <a:spcAft>
                <a:spcPts val="1200"/>
              </a:spcAft>
              <a:buClr>
                <a:srgbClr val="000000"/>
              </a:buClr>
              <a:buSzPct val="61111"/>
              <a:buFont typeface="Arial"/>
              <a:buNone/>
            </a:pPr>
            <a:r>
              <a:rPr lang="en"/>
              <a:t>How will your products or services compare with the competition? Our clothes will have better quality across the board and cheaper.</a:t>
            </a:r>
          </a:p>
          <a:p>
            <a:endParaRPr lang="en"/>
          </a:p>
          <a:p>
            <a:endParaRPr lang="en"/>
          </a:p>
        </p:txBody>
      </p:sp>
      <p:sp>
        <p:nvSpPr>
          <p:cNvPr id="130" name="Shape 130"/>
          <p:cNvSpPr/>
          <p:nvPr/>
        </p:nvSpPr>
        <p:spPr>
          <a:xfrm>
            <a:off x="3472150" y="4883200"/>
            <a:ext cx="2975800" cy="1974800"/>
          </a:xfrm>
          <a:prstGeom prst="rect">
            <a:avLst/>
          </a:prstGeom>
          <a:blipFill>
            <a:blip r:embed="rId3"/>
            <a:stretch>
              <a:fillRect/>
            </a:stretch>
          </a:blipFill>
          <a:ln>
            <a:noFill/>
          </a:ln>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graphicFrame>
        <p:nvGraphicFramePr>
          <p:cNvPr id="135" name="Shape 135"/>
          <p:cNvGraphicFramePr/>
          <p:nvPr/>
        </p:nvGraphicFramePr>
        <p:xfrm>
          <a:off x="148950" y="85945"/>
          <a:ext cx="8753150" cy="6293670"/>
        </p:xfrm>
        <a:graphic>
          <a:graphicData uri="http://schemas.openxmlformats.org/drawingml/2006/table">
            <a:tbl>
              <a:tblPr>
                <a:noFill/>
                <a:tableStyleId>{DA5ACDDC-1918-407C-82C5-59225016497F}</a:tableStyleId>
              </a:tblPr>
              <a:tblGrid>
                <a:gridCol w="1250450"/>
                <a:gridCol w="1250450"/>
                <a:gridCol w="1250450"/>
                <a:gridCol w="1250450"/>
                <a:gridCol w="1250450"/>
                <a:gridCol w="1250450"/>
                <a:gridCol w="1250450"/>
              </a:tblGrid>
              <a:tr h="309775">
                <a:tc>
                  <a:txBody>
                    <a:bodyPr/>
                    <a:lstStyle/>
                    <a:p>
                      <a:pPr lvl="0" rtl="0">
                        <a:spcBef>
                          <a:spcPts val="300"/>
                        </a:spcBef>
                        <a:spcAft>
                          <a:spcPts val="200"/>
                        </a:spcAft>
                        <a:buNone/>
                      </a:pPr>
                      <a:r>
                        <a:rPr lang="en" sz="900" b="1"/>
                        <a:t>FACTOR</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solidFill>
                      <a:srgbClr val="FFFFFF"/>
                    </a:solidFill>
                  </a:tcPr>
                </a:tc>
                <a:tc>
                  <a:txBody>
                    <a:bodyPr/>
                    <a:lstStyle/>
                    <a:p>
                      <a:pPr lvl="0" algn="ctr" rtl="0">
                        <a:spcBef>
                          <a:spcPts val="200"/>
                        </a:spcBef>
                        <a:spcAft>
                          <a:spcPts val="200"/>
                        </a:spcAft>
                        <a:buNone/>
                      </a:pPr>
                      <a:r>
                        <a:rPr lang="en" sz="900" b="1"/>
                        <a:t>Me</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solidFill>
                      <a:srgbClr val="E6E6E6"/>
                    </a:solidFill>
                  </a:tcPr>
                </a:tc>
                <a:tc>
                  <a:txBody>
                    <a:bodyPr/>
                    <a:lstStyle/>
                    <a:p>
                      <a:pPr lvl="0" algn="ctr" rtl="0">
                        <a:spcBef>
                          <a:spcPts val="200"/>
                        </a:spcBef>
                        <a:spcAft>
                          <a:spcPts val="200"/>
                        </a:spcAft>
                        <a:buNone/>
                      </a:pPr>
                      <a:r>
                        <a:rPr lang="en" sz="900" b="1"/>
                        <a:t>Strength</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solidFill>
                      <a:srgbClr val="E6E6E6"/>
                    </a:solidFill>
                  </a:tcPr>
                </a:tc>
                <a:tc>
                  <a:txBody>
                    <a:bodyPr/>
                    <a:lstStyle/>
                    <a:p>
                      <a:pPr lvl="0" algn="ctr" rtl="0">
                        <a:spcBef>
                          <a:spcPts val="200"/>
                        </a:spcBef>
                        <a:spcAft>
                          <a:spcPts val="200"/>
                        </a:spcAft>
                        <a:buNone/>
                      </a:pPr>
                      <a:r>
                        <a:rPr lang="en" sz="900" b="1"/>
                        <a:t>Weakness</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solidFill>
                      <a:srgbClr val="E6E6E6"/>
                    </a:solidFill>
                  </a:tcPr>
                </a:tc>
                <a:tc>
                  <a:txBody>
                    <a:bodyPr/>
                    <a:lstStyle/>
                    <a:p>
                      <a:pPr lvl="0" algn="ctr" rtl="0">
                        <a:spcBef>
                          <a:spcPts val="200"/>
                        </a:spcBef>
                        <a:spcAft>
                          <a:spcPts val="200"/>
                        </a:spcAft>
                        <a:buNone/>
                      </a:pPr>
                      <a:r>
                        <a:rPr lang="en" sz="900" b="1"/>
                        <a:t>Competitor A</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solidFill>
                      <a:srgbClr val="E6E6E6"/>
                    </a:solidFill>
                  </a:tcPr>
                </a:tc>
                <a:tc>
                  <a:txBody>
                    <a:bodyPr/>
                    <a:lstStyle/>
                    <a:p>
                      <a:pPr lvl="0" algn="ctr" rtl="0">
                        <a:spcBef>
                          <a:spcPts val="200"/>
                        </a:spcBef>
                        <a:spcAft>
                          <a:spcPts val="200"/>
                        </a:spcAft>
                        <a:buNone/>
                      </a:pPr>
                      <a:r>
                        <a:rPr lang="en" sz="900" b="1"/>
                        <a:t>Competitor B</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solidFill>
                      <a:srgbClr val="E6E6E6"/>
                    </a:solidFill>
                  </a:tcPr>
                </a:tc>
                <a:tc>
                  <a:txBody>
                    <a:bodyPr/>
                    <a:lstStyle/>
                    <a:p>
                      <a:pPr lvl="0" algn="ctr" rtl="0">
                        <a:spcBef>
                          <a:spcPts val="200"/>
                        </a:spcBef>
                        <a:spcAft>
                          <a:spcPts val="200"/>
                        </a:spcAft>
                        <a:buNone/>
                      </a:pPr>
                      <a:r>
                        <a:rPr lang="en" sz="900" b="1"/>
                        <a:t>Importance to Customer</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solidFill>
                      <a:srgbClr val="E6E6E6"/>
                    </a:solidFill>
                  </a:tcPr>
                </a:tc>
              </a:tr>
              <a:tr h="396200">
                <a:tc>
                  <a:txBody>
                    <a:bodyPr/>
                    <a:lstStyle/>
                    <a:p>
                      <a:pPr lvl="0" rtl="0">
                        <a:spcBef>
                          <a:spcPts val="300"/>
                        </a:spcBef>
                        <a:spcAft>
                          <a:spcPts val="200"/>
                        </a:spcAft>
                        <a:buNone/>
                      </a:pPr>
                      <a:r>
                        <a:rPr lang="en" sz="900" b="1"/>
                        <a:t>Products</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r>
              <a:tr h="396200">
                <a:tc>
                  <a:txBody>
                    <a:bodyPr/>
                    <a:lstStyle/>
                    <a:p>
                      <a:pPr lvl="0" rtl="0">
                        <a:spcBef>
                          <a:spcPts val="300"/>
                        </a:spcBef>
                        <a:spcAft>
                          <a:spcPts val="200"/>
                        </a:spcAft>
                        <a:buNone/>
                      </a:pPr>
                      <a:r>
                        <a:rPr lang="en" sz="900" b="1"/>
                        <a:t>Price</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r>
              <a:tr h="396200">
                <a:tc>
                  <a:txBody>
                    <a:bodyPr/>
                    <a:lstStyle/>
                    <a:p>
                      <a:pPr lvl="0" rtl="0">
                        <a:spcBef>
                          <a:spcPts val="300"/>
                        </a:spcBef>
                        <a:spcAft>
                          <a:spcPts val="200"/>
                        </a:spcAft>
                        <a:buNone/>
                      </a:pPr>
                      <a:r>
                        <a:rPr lang="en" sz="900" b="1"/>
                        <a:t>Quality</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r>
              <a:tr h="396200">
                <a:tc>
                  <a:txBody>
                    <a:bodyPr/>
                    <a:lstStyle/>
                    <a:p>
                      <a:pPr lvl="0" rtl="0">
                        <a:spcBef>
                          <a:spcPts val="300"/>
                        </a:spcBef>
                        <a:spcAft>
                          <a:spcPts val="200"/>
                        </a:spcAft>
                        <a:buNone/>
                      </a:pPr>
                      <a:r>
                        <a:rPr lang="en" sz="900" b="1"/>
                        <a:t>Selection</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r>
              <a:tr h="396200">
                <a:tc>
                  <a:txBody>
                    <a:bodyPr/>
                    <a:lstStyle/>
                    <a:p>
                      <a:pPr lvl="0" rtl="0">
                        <a:spcBef>
                          <a:spcPts val="300"/>
                        </a:spcBef>
                        <a:spcAft>
                          <a:spcPts val="200"/>
                        </a:spcAft>
                        <a:buNone/>
                      </a:pPr>
                      <a:r>
                        <a:rPr lang="en" sz="900" b="1"/>
                        <a:t>Service</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r>
              <a:tr h="396200">
                <a:tc>
                  <a:txBody>
                    <a:bodyPr/>
                    <a:lstStyle/>
                    <a:p>
                      <a:pPr lvl="0" rtl="0">
                        <a:spcBef>
                          <a:spcPts val="300"/>
                        </a:spcBef>
                        <a:spcAft>
                          <a:spcPts val="200"/>
                        </a:spcAft>
                        <a:buNone/>
                      </a:pPr>
                      <a:r>
                        <a:rPr lang="en" sz="900" b="1"/>
                        <a:t>Reliability</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r>
              <a:tr h="396200">
                <a:tc>
                  <a:txBody>
                    <a:bodyPr/>
                    <a:lstStyle/>
                    <a:p>
                      <a:pPr lvl="0" rtl="0">
                        <a:spcBef>
                          <a:spcPts val="300"/>
                        </a:spcBef>
                        <a:spcAft>
                          <a:spcPts val="200"/>
                        </a:spcAft>
                        <a:buNone/>
                      </a:pPr>
                      <a:r>
                        <a:rPr lang="en" sz="900" b="1"/>
                        <a:t>Stability</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r>
              <a:tr h="396200">
                <a:tc>
                  <a:txBody>
                    <a:bodyPr/>
                    <a:lstStyle/>
                    <a:p>
                      <a:pPr lvl="0" rtl="0">
                        <a:spcBef>
                          <a:spcPts val="300"/>
                        </a:spcBef>
                        <a:spcAft>
                          <a:spcPts val="200"/>
                        </a:spcAft>
                        <a:buNone/>
                      </a:pPr>
                      <a:r>
                        <a:rPr lang="en" sz="900" b="1"/>
                        <a:t>Expertise</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r>
              <a:tr h="317150">
                <a:tc>
                  <a:txBody>
                    <a:bodyPr/>
                    <a:lstStyle/>
                    <a:p>
                      <a:pPr lvl="0" rtl="0">
                        <a:spcBef>
                          <a:spcPts val="300"/>
                        </a:spcBef>
                        <a:spcAft>
                          <a:spcPts val="200"/>
                        </a:spcAft>
                        <a:buNone/>
                      </a:pPr>
                      <a:r>
                        <a:rPr lang="en" sz="900" b="1"/>
                        <a:t>Company Reputation</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r>
              <a:tr h="396200">
                <a:tc>
                  <a:txBody>
                    <a:bodyPr/>
                    <a:lstStyle/>
                    <a:p>
                      <a:pPr lvl="0" rtl="0">
                        <a:spcBef>
                          <a:spcPts val="300"/>
                        </a:spcBef>
                        <a:spcAft>
                          <a:spcPts val="200"/>
                        </a:spcAft>
                        <a:buNone/>
                      </a:pPr>
                      <a:r>
                        <a:rPr lang="en" sz="900" b="1"/>
                        <a:t>Location</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r>
              <a:tr h="306800">
                <a:tc>
                  <a:txBody>
                    <a:bodyPr/>
                    <a:lstStyle/>
                    <a:p>
                      <a:pPr lvl="0" rtl="0">
                        <a:spcBef>
                          <a:spcPts val="300"/>
                        </a:spcBef>
                        <a:spcAft>
                          <a:spcPts val="200"/>
                        </a:spcAft>
                        <a:buNone/>
                      </a:pPr>
                      <a:r>
                        <a:rPr lang="en" sz="900" b="1"/>
                        <a:t>Appearance</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r>
              <a:tr h="317150">
                <a:tc>
                  <a:txBody>
                    <a:bodyPr/>
                    <a:lstStyle/>
                    <a:p>
                      <a:pPr lvl="0" rtl="0">
                        <a:spcBef>
                          <a:spcPts val="300"/>
                        </a:spcBef>
                        <a:spcAft>
                          <a:spcPts val="200"/>
                        </a:spcAft>
                        <a:buNone/>
                      </a:pPr>
                      <a:r>
                        <a:rPr lang="en" sz="900" b="1"/>
                        <a:t>Sales Method</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r>
              <a:tr h="317150">
                <a:tc>
                  <a:txBody>
                    <a:bodyPr/>
                    <a:lstStyle/>
                    <a:p>
                      <a:pPr lvl="0" rtl="0">
                        <a:spcBef>
                          <a:spcPts val="300"/>
                        </a:spcBef>
                        <a:spcAft>
                          <a:spcPts val="200"/>
                        </a:spcAft>
                        <a:buNone/>
                      </a:pPr>
                      <a:r>
                        <a:rPr lang="en" sz="900" b="1"/>
                        <a:t>Credit Policies</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r>
              <a:tr h="306800">
                <a:tc>
                  <a:txBody>
                    <a:bodyPr/>
                    <a:lstStyle/>
                    <a:p>
                      <a:pPr lvl="0" rtl="0">
                        <a:spcBef>
                          <a:spcPts val="300"/>
                        </a:spcBef>
                        <a:spcAft>
                          <a:spcPts val="200"/>
                        </a:spcAft>
                        <a:buNone/>
                      </a:pPr>
                      <a:r>
                        <a:rPr lang="en" sz="900" b="1"/>
                        <a:t>Advertising</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r>
              <a:tr h="396200">
                <a:tc>
                  <a:txBody>
                    <a:bodyPr/>
                    <a:lstStyle/>
                    <a:p>
                      <a:pPr lvl="0" rtl="0">
                        <a:spcBef>
                          <a:spcPts val="300"/>
                        </a:spcBef>
                        <a:spcAft>
                          <a:spcPts val="200"/>
                        </a:spcAft>
                        <a:buNone/>
                      </a:pPr>
                      <a:r>
                        <a:rPr lang="en" sz="900" b="1"/>
                        <a:t>Image</a:t>
                      </a:r>
                    </a:p>
                  </a:txBody>
                  <a:tcPr marL="76200" marR="76200" marT="38100" marB="38100"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c>
                  <a:txBody>
                    <a:bodyPr/>
                    <a:lstStyle/>
                    <a:p>
                      <a:endParaRPr/>
                    </a:p>
                  </a:txBody>
                  <a:tcPr marL="76200" marR="76200" marT="91425" marB="91425" anchor="ctr">
                    <a:lnL w="9525" cap="flat">
                      <a:solidFill>
                        <a:srgbClr val="999999"/>
                      </a:solidFill>
                      <a:prstDash val="solid"/>
                      <a:round/>
                      <a:headEnd type="none" w="med" len="med"/>
                      <a:tailEnd type="none" w="med" len="med"/>
                    </a:lnL>
                    <a:lnR w="9525" cap="flat">
                      <a:solidFill>
                        <a:srgbClr val="999999"/>
                      </a:solidFill>
                      <a:prstDash val="solid"/>
                      <a:round/>
                      <a:headEnd type="none" w="med" len="med"/>
                      <a:tailEnd type="none" w="med" len="med"/>
                    </a:lnR>
                    <a:lnT w="9525" cap="flat">
                      <a:solidFill>
                        <a:srgbClr val="999999"/>
                      </a:solidFill>
                      <a:prstDash val="solid"/>
                      <a:round/>
                      <a:headEnd type="none" w="med" len="med"/>
                      <a:tailEnd type="none" w="med" len="med"/>
                    </a:lnT>
                    <a:lnB w="9525" cap="flat">
                      <a:solidFill>
                        <a:srgbClr val="999999"/>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134801"/>
            <a:ext cx="7315499" cy="1351799"/>
          </a:xfrm>
          <a:prstGeom prst="rect">
            <a:avLst/>
          </a:prstGeom>
        </p:spPr>
        <p:txBody>
          <a:bodyPr lIns="91425" tIns="91425" rIns="91425" bIns="91425" anchor="b" anchorCtr="0">
            <a:noAutofit/>
          </a:bodyPr>
          <a:lstStyle/>
          <a:p>
            <a:pPr>
              <a:buNone/>
            </a:pPr>
            <a:r>
              <a:rPr lang="en"/>
              <a:t>Distribution</a:t>
            </a:r>
          </a:p>
        </p:txBody>
      </p:sp>
      <p:sp>
        <p:nvSpPr>
          <p:cNvPr id="141" name="Shape 141"/>
          <p:cNvSpPr txBox="1">
            <a:spLocks noGrp="1"/>
          </p:cNvSpPr>
          <p:nvPr>
            <p:ph type="body" idx="1"/>
          </p:nvPr>
        </p:nvSpPr>
        <p:spPr>
          <a:xfrm>
            <a:off x="457200" y="1704688"/>
            <a:ext cx="8229600" cy="4840199"/>
          </a:xfrm>
          <a:prstGeom prst="rect">
            <a:avLst/>
          </a:prstGeom>
        </p:spPr>
        <p:txBody>
          <a:bodyPr lIns="91425" tIns="91425" rIns="91425" bIns="91425" anchor="t" anchorCtr="0">
            <a:noAutofit/>
          </a:bodyPr>
          <a:lstStyle/>
          <a:p>
            <a:pPr lvl="0" algn="ctr" rtl="0">
              <a:spcBef>
                <a:spcPts val="1600"/>
              </a:spcBef>
              <a:spcAft>
                <a:spcPts val="200"/>
              </a:spcAft>
              <a:buClr>
                <a:srgbClr val="000000"/>
              </a:buClr>
              <a:buSzPct val="61111"/>
              <a:buFont typeface="Arial"/>
              <a:buNone/>
            </a:pPr>
            <a:r>
              <a:rPr lang="en" b="1">
                <a:solidFill>
                  <a:srgbClr val="000000"/>
                </a:solidFill>
              </a:rPr>
              <a:t>Distribution Channels</a:t>
            </a:r>
          </a:p>
          <a:p>
            <a:pPr lvl="0" rtl="0">
              <a:lnSpc>
                <a:spcPct val="130000"/>
              </a:lnSpc>
              <a:spcAft>
                <a:spcPts val="1200"/>
              </a:spcAft>
              <a:buClr>
                <a:srgbClr val="000000"/>
              </a:buClr>
              <a:buSzPct val="45833"/>
              <a:buFont typeface="Arial"/>
              <a:buNone/>
            </a:pPr>
            <a:r>
              <a:rPr lang="en" sz="2400">
                <a:solidFill>
                  <a:srgbClr val="000000"/>
                </a:solidFill>
              </a:rPr>
              <a:t>How do you sell your products or services? </a:t>
            </a:r>
          </a:p>
          <a:p>
            <a:endParaRPr lang="en" sz="2400">
              <a:solidFill>
                <a:srgbClr val="000000"/>
              </a:solidFill>
            </a:endParaRPr>
          </a:p>
          <a:p>
            <a:pPr lvl="0" rtl="0">
              <a:lnSpc>
                <a:spcPct val="130000"/>
              </a:lnSpc>
              <a:buNone/>
            </a:pPr>
            <a:r>
              <a:rPr lang="en" sz="2400">
                <a:solidFill>
                  <a:srgbClr val="000000"/>
                </a:solidFill>
              </a:rPr>
              <a:t>Direct (mail order, Web, catalog): Web, </a:t>
            </a:r>
            <a:r>
              <a:rPr lang="en" sz="2400" u="sng">
                <a:solidFill>
                  <a:schemeClr val="hlink"/>
                </a:solidFill>
                <a:hlinkClick r:id="rId3"/>
              </a:rPr>
              <a:t>OUTSPOKEN_Wonderz@hughesnet.com</a:t>
            </a:r>
            <a:r>
              <a:rPr lang="en" sz="2400">
                <a:solidFill>
                  <a:srgbClr val="000000"/>
                </a:solidFill>
              </a:rPr>
              <a:t>, You can order from this website.</a:t>
            </a:r>
          </a:p>
          <a:p>
            <a:pPr lvl="0" rtl="0">
              <a:lnSpc>
                <a:spcPct val="130000"/>
              </a:lnSpc>
              <a:spcAft>
                <a:spcPts val="1200"/>
              </a:spcAft>
              <a:buNone/>
            </a:pPr>
            <a:r>
              <a:rPr lang="en" sz="2400">
                <a:solidFill>
                  <a:srgbClr val="000000"/>
                </a:solidFill>
              </a:rPr>
              <a:t>Wholesale: </a:t>
            </a:r>
            <a:r>
              <a:rPr lang="en" sz="2400" u="sng">
                <a:solidFill>
                  <a:schemeClr val="hlink"/>
                </a:solidFill>
                <a:hlinkClick r:id="rId4"/>
              </a:rPr>
              <a:t>http://wholesalefashionmagazine.com/</a:t>
            </a:r>
            <a:r>
              <a:rPr lang="en" sz="2400">
                <a:solidFill>
                  <a:srgbClr val="000000"/>
                </a:solidFill>
              </a:rPr>
              <a:t> Where we get our cloths from</a:t>
            </a:r>
          </a:p>
          <a:p>
            <a:endParaRPr lang="en" sz="2400">
              <a:solidFill>
                <a:srgbClr val="000000"/>
              </a:solidFill>
            </a:endParaRPr>
          </a:p>
          <a:p>
            <a:pPr lvl="0" rtl="0">
              <a:lnSpc>
                <a:spcPct val="130000"/>
              </a:lnSpc>
              <a:spcAft>
                <a:spcPts val="1200"/>
              </a:spcAft>
              <a:buClr>
                <a:srgbClr val="000000"/>
              </a:buClr>
              <a:buSzPct val="100000"/>
              <a:buFont typeface="Arial"/>
              <a:buNone/>
            </a:pPr>
            <a:r>
              <a:rPr lang="en" sz="1100">
                <a:solidFill>
                  <a:srgbClr val="000000"/>
                </a:solidFill>
              </a:rPr>
              <a:t>\</a:t>
            </a:r>
          </a:p>
          <a:p>
            <a:endParaRPr lang="en" sz="1100">
              <a:solidFill>
                <a:srgbClr val="000000"/>
              </a:solidFill>
            </a:endParaRPr>
          </a:p>
          <a:p>
            <a:endParaRPr lang="en" sz="1100">
              <a:solidFill>
                <a:srgbClr val="000000"/>
              </a:solidFill>
            </a:endParaRPr>
          </a:p>
          <a:p>
            <a:endParaRPr lang="en" sz="1100">
              <a:solidFill>
                <a:srgbClr val="000000"/>
              </a:solidFill>
            </a:endParaRPr>
          </a:p>
        </p:txBody>
      </p:sp>
    </p:spTree>
  </p:cSld>
  <p:clrMapOvr>
    <a:masterClrMapping/>
  </p:clrMapOvr>
  <p:transition spd="slow">
    <p:cut/>
  </p:transition>
</p:sld>
</file>

<file path=ppt/theme/theme1.xml><?xml version="1.0" encoding="utf-8"?>
<a:theme xmlns:a="http://schemas.openxmlformats.org/drawingml/2006/main" name="Custom Theme">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986</Words>
  <Application>Microsoft Office PowerPoint</Application>
  <PresentationFormat>On-screen Show (4:3)</PresentationFormat>
  <Paragraphs>88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Custom Theme</vt:lpstr>
      <vt:lpstr>Business Plan: Outspoken Wonderz</vt:lpstr>
      <vt:lpstr>I. General Company Description</vt:lpstr>
      <vt:lpstr>Products and Services</vt:lpstr>
      <vt:lpstr>Space</vt:lpstr>
      <vt:lpstr>Economics</vt:lpstr>
      <vt:lpstr>Customers:</vt:lpstr>
      <vt:lpstr>Competition</vt:lpstr>
      <vt:lpstr>PowerPoint Presentation</vt:lpstr>
      <vt:lpstr>Distribution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Outspoken Wonderz</dc:title>
  <dc:creator>Gay, Jonathan</dc:creator>
  <cp:lastModifiedBy>Gay, Jonathan</cp:lastModifiedBy>
  <cp:revision>1</cp:revision>
  <dcterms:modified xsi:type="dcterms:W3CDTF">2013-10-02T21:51:53Z</dcterms:modified>
</cp:coreProperties>
</file>