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7D8F-7B42-472E-9FCD-B5B7C8033660}" type="datetimeFigureOut">
              <a:rPr lang="en-US" smtClean="0"/>
              <a:t>8/24/2014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BE49-C1EE-4138-8AEA-67F1B5B2C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57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7D8F-7B42-472E-9FCD-B5B7C8033660}" type="datetimeFigureOut">
              <a:rPr lang="en-US" smtClean="0"/>
              <a:t>8/24/2014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BE49-C1EE-4138-8AEA-67F1B5B2C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51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7D8F-7B42-472E-9FCD-B5B7C8033660}" type="datetimeFigureOut">
              <a:rPr lang="en-US" smtClean="0"/>
              <a:t>8/24/2014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BE49-C1EE-4138-8AEA-67F1B5B2C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74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7D8F-7B42-472E-9FCD-B5B7C8033660}" type="datetimeFigureOut">
              <a:rPr lang="en-US" smtClean="0"/>
              <a:t>8/24/2014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BE49-C1EE-4138-8AEA-67F1B5B2C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0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7D8F-7B42-472E-9FCD-B5B7C8033660}" type="datetimeFigureOut">
              <a:rPr lang="en-US" smtClean="0"/>
              <a:t>8/24/2014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BE49-C1EE-4138-8AEA-67F1B5B2C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09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7D8F-7B42-472E-9FCD-B5B7C8033660}" type="datetimeFigureOut">
              <a:rPr lang="en-US" smtClean="0"/>
              <a:t>8/24/2014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BE49-C1EE-4138-8AEA-67F1B5B2C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14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7D8F-7B42-472E-9FCD-B5B7C8033660}" type="datetimeFigureOut">
              <a:rPr lang="en-US" smtClean="0"/>
              <a:t>8/24/2014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BE49-C1EE-4138-8AEA-67F1B5B2C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4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7D8F-7B42-472E-9FCD-B5B7C8033660}" type="datetimeFigureOut">
              <a:rPr lang="en-US" smtClean="0"/>
              <a:t>8/24/2014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BE49-C1EE-4138-8AEA-67F1B5B2C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13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7D8F-7B42-472E-9FCD-B5B7C8033660}" type="datetimeFigureOut">
              <a:rPr lang="en-US" smtClean="0"/>
              <a:t>8/24/2014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BE49-C1EE-4138-8AEA-67F1B5B2C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6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7D8F-7B42-472E-9FCD-B5B7C8033660}" type="datetimeFigureOut">
              <a:rPr lang="en-US" smtClean="0"/>
              <a:t>8/24/2014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BE49-C1EE-4138-8AEA-67F1B5B2C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48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7D8F-7B42-472E-9FCD-B5B7C8033660}" type="datetimeFigureOut">
              <a:rPr lang="en-US" smtClean="0"/>
              <a:t>8/24/2014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BE49-C1EE-4138-8AEA-67F1B5B2C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5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B7D8F-7B42-472E-9FCD-B5B7C8033660}" type="datetimeFigureOut">
              <a:rPr lang="en-US" smtClean="0"/>
              <a:t>8/24/2014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0BE49-C1EE-4138-8AEA-67F1B5B2C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 2: African-Americans in the New Nation (1763-1861)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African-Americans, both free and slave, struggle to find their way in the newly established United States of America.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165764"/>
            <a:ext cx="3057525" cy="350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 rot="20593429">
            <a:off x="6172200" y="4343400"/>
            <a:ext cx="259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Frederick Douglass: a former slave who escaped and became a fervent abolitionist in the north.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8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4: Slave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Despite the hardships of life as a slave, the family was at the core of their community and parents did the best they could to raise their children and teach them how to survive.</a:t>
            </a:r>
          </a:p>
          <a:p>
            <a:pPr lvl="1"/>
            <a:r>
              <a:rPr lang="en-US" dirty="0" smtClean="0"/>
              <a:t>Examples of Hardships</a:t>
            </a:r>
          </a:p>
          <a:p>
            <a:pPr lvl="2"/>
            <a:r>
              <a:rPr lang="en-US" dirty="0" smtClean="0"/>
              <a:t>Women faced the danger </a:t>
            </a:r>
          </a:p>
          <a:p>
            <a:pPr marL="914400" lvl="2" indent="0">
              <a:buNone/>
            </a:pPr>
            <a:r>
              <a:rPr lang="en-US" dirty="0" smtClean="0"/>
              <a:t>of sexual exploitation</a:t>
            </a:r>
          </a:p>
          <a:p>
            <a:pPr lvl="2"/>
            <a:r>
              <a:rPr lang="en-US" dirty="0" smtClean="0"/>
              <a:t>Health Suffered due to…</a:t>
            </a:r>
          </a:p>
          <a:p>
            <a:pPr lvl="3"/>
            <a:r>
              <a:rPr lang="en-US" dirty="0" smtClean="0"/>
              <a:t>Poor diets</a:t>
            </a:r>
          </a:p>
          <a:p>
            <a:pPr lvl="3"/>
            <a:r>
              <a:rPr lang="en-US" dirty="0" smtClean="0"/>
              <a:t>Inadequate clothing</a:t>
            </a:r>
          </a:p>
          <a:p>
            <a:pPr lvl="3"/>
            <a:r>
              <a:rPr lang="en-US" dirty="0" smtClean="0"/>
              <a:t>Hard work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560" y="2895600"/>
            <a:ext cx="3110490" cy="357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20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5: The Socialization of Slaves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94618"/>
            <a:ext cx="8229600" cy="4525963"/>
          </a:xfrm>
        </p:spPr>
        <p:txBody>
          <a:bodyPr/>
          <a:lstStyle/>
          <a:p>
            <a:r>
              <a:rPr lang="en-US" dirty="0" smtClean="0"/>
              <a:t>African-Americans developed ways of coping with slavery.</a:t>
            </a:r>
          </a:p>
          <a:p>
            <a:pPr lvl="1"/>
            <a:r>
              <a:rPr lang="en-US" dirty="0" smtClean="0"/>
              <a:t>Family: love and encouragement from loved ones</a:t>
            </a:r>
          </a:p>
          <a:p>
            <a:pPr lvl="1"/>
            <a:r>
              <a:rPr lang="en-US" dirty="0" smtClean="0"/>
              <a:t>Religion: looking to God for strength and having the hope of a better day to come</a:t>
            </a:r>
          </a:p>
          <a:p>
            <a:pPr lvl="1"/>
            <a:r>
              <a:rPr lang="en-US" dirty="0" smtClean="0"/>
              <a:t>Socialization: learning survival skills</a:t>
            </a:r>
          </a:p>
          <a:p>
            <a:pPr lvl="2"/>
            <a:r>
              <a:rPr lang="en-US" sz="2000" dirty="0" smtClean="0"/>
              <a:t>Watch what you say to white people</a:t>
            </a:r>
          </a:p>
          <a:p>
            <a:pPr lvl="2"/>
            <a:r>
              <a:rPr lang="en-US" sz="2000" dirty="0" smtClean="0"/>
              <a:t>Withhold information about other blacks</a:t>
            </a:r>
          </a:p>
          <a:p>
            <a:pPr lvl="2"/>
            <a:r>
              <a:rPr lang="en-US" sz="2000" dirty="0" smtClean="0"/>
              <a:t>Don’t allow slave owners to know the real you</a:t>
            </a:r>
            <a:endParaRPr lang="en-US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725" y="3733800"/>
            <a:ext cx="26239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03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Quick Review of Ch. 6</a:t>
            </a:r>
            <a:br>
              <a:rPr lang="en-US" dirty="0" smtClean="0"/>
            </a:br>
            <a:r>
              <a:rPr lang="en-US" dirty="0" smtClean="0"/>
              <a:t>Life in the Cotton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was the effect of Eli Whitney’s invention, the Cotton Gin?</a:t>
            </a:r>
          </a:p>
          <a:p>
            <a:r>
              <a:rPr lang="en-US" dirty="0" smtClean="0"/>
              <a:t>How would you compare life as a field slave to life as a skilled slaved?</a:t>
            </a:r>
          </a:p>
          <a:p>
            <a:r>
              <a:rPr lang="en-US" dirty="0" smtClean="0"/>
              <a:t>In what ways did slaves learn how to deal with slavery?</a:t>
            </a:r>
            <a:endParaRPr lang="en-US" dirty="0"/>
          </a:p>
        </p:txBody>
      </p:sp>
      <p:pic>
        <p:nvPicPr>
          <p:cNvPr id="10242" name="Picture 2" descr="C:\Users\jgay.BERTIE_K12_NC\AppData\Local\Microsoft\Windows\Temporary Internet Files\Content.IE5\M63QATZ4\MM900234752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648200"/>
            <a:ext cx="1568116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82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Quick Review of Ch. 5</a:t>
            </a:r>
            <a:br>
              <a:rPr lang="en-US" dirty="0" smtClean="0"/>
            </a:br>
            <a:r>
              <a:rPr lang="en-US" dirty="0" smtClean="0"/>
              <a:t>African-Americans in the New 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What were the forces for freedom / for slavery in the years following the American Revolution?</a:t>
            </a:r>
          </a:p>
          <a:p>
            <a:r>
              <a:rPr lang="en-US" sz="2600" dirty="0" smtClean="0"/>
              <a:t>In what ways did free blacks attempt to strengthen their communities?</a:t>
            </a:r>
          </a:p>
          <a:p>
            <a:pPr marL="0" indent="0">
              <a:buNone/>
            </a:pPr>
            <a:endParaRPr lang="en-US" sz="2600" dirty="0" smtClean="0"/>
          </a:p>
          <a:p>
            <a:endParaRPr lang="en-US" dirty="0"/>
          </a:p>
        </p:txBody>
      </p:sp>
      <p:pic>
        <p:nvPicPr>
          <p:cNvPr id="11266" name="Picture 2" descr="C:\Users\jgay.BERTIE_K12_NC\AppData\Local\Microsoft\Windows\Temporary Internet Files\Content.IE5\WEMQ71L8\MM900041015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163611"/>
            <a:ext cx="81768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jgay.BERTIE_K12_NC\AppData\Local\Microsoft\Windows\Temporary Internet Files\Content.IE5\WEMQ71L8\MM900041015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230762"/>
            <a:ext cx="742950" cy="12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jgay.BERTIE_K12_NC\AppData\Local\Microsoft\Windows\Temporary Internet Files\Content.IE5\WEMQ71L8\MM900041015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295899"/>
            <a:ext cx="742950" cy="124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70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6: Life in the Cotton Kingdom</a:t>
            </a:r>
            <a:br>
              <a:rPr lang="en-US" dirty="0" smtClean="0"/>
            </a:br>
            <a:r>
              <a:rPr lang="en-US" dirty="0" smtClean="0"/>
              <a:t>(1793 – 1861)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Life for most slaves in the South revolved around agricultural production.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95600"/>
            <a:ext cx="588120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22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1: The Expansion of Slavery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Eli Whitney invents the Cotton Gin in 1793</a:t>
            </a:r>
          </a:p>
          <a:p>
            <a:pPr lvl="1"/>
            <a:r>
              <a:rPr lang="en-US" sz="2400" dirty="0" smtClean="0"/>
              <a:t>Made it easier and more profitable to produce cotton</a:t>
            </a:r>
          </a:p>
          <a:p>
            <a:pPr lvl="1"/>
            <a:r>
              <a:rPr lang="en-US" sz="2400" dirty="0" smtClean="0"/>
              <a:t>Created an increase in demand for slave labor</a:t>
            </a:r>
          </a:p>
          <a:p>
            <a:pPr lvl="1"/>
            <a:r>
              <a:rPr lang="en-US" sz="2400" dirty="0" smtClean="0"/>
              <a:t>The key to the expansion of slavery in the south during the early 19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</a:t>
            </a:r>
          </a:p>
          <a:p>
            <a:pPr lvl="2"/>
            <a:r>
              <a:rPr lang="en-US" sz="2000" dirty="0" smtClean="0"/>
              <a:t>The slave population increases dramatically between 1790 to 1860, mostly in cotton-producing states.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74312"/>
            <a:ext cx="3829050" cy="243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14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2: Slave Labor in 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While Cotton was the ‘King’, slaves also labored in the development of other crops</a:t>
            </a:r>
          </a:p>
          <a:p>
            <a:pPr lvl="1"/>
            <a:r>
              <a:rPr lang="en-US" dirty="0" smtClean="0"/>
              <a:t>Tobacco: long growing season and required close attention</a:t>
            </a:r>
          </a:p>
          <a:p>
            <a:pPr lvl="1"/>
            <a:r>
              <a:rPr lang="en-US" dirty="0" smtClean="0"/>
              <a:t>Rice: hard work and required a large labor force</a:t>
            </a:r>
          </a:p>
          <a:p>
            <a:pPr lvl="1"/>
            <a:r>
              <a:rPr lang="en-US" dirty="0" smtClean="0"/>
              <a:t>Sugarcane: difficult and dangerous crop to work</a:t>
            </a:r>
            <a:endParaRPr lang="en-US" dirty="0"/>
          </a:p>
        </p:txBody>
      </p:sp>
      <p:pic>
        <p:nvPicPr>
          <p:cNvPr id="3074" name="Picture 2" descr="C:\Users\jgay.BERTIE_K12_NC\AppData\Local\Microsoft\Windows\Temporary Internet Files\Content.IE5\V2SBT10D\MC90015014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43400"/>
            <a:ext cx="3532360" cy="235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43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45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Section 3: Other Types of Slave Labor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5" y="1066800"/>
            <a:ext cx="8229600" cy="4525963"/>
          </a:xfrm>
        </p:spPr>
        <p:txBody>
          <a:bodyPr/>
          <a:lstStyle/>
          <a:p>
            <a:r>
              <a:rPr lang="en-US" dirty="0" smtClean="0"/>
              <a:t>While about 75% of slave workforce were field hands, the remaining 25% were house slaves, skilled slaves, and industrial slaves.</a:t>
            </a:r>
          </a:p>
          <a:p>
            <a:pPr lvl="1"/>
            <a:r>
              <a:rPr lang="en-US" dirty="0" smtClean="0"/>
              <a:t>House:  cooks, maids, butlers, nurses, gardeners</a:t>
            </a:r>
          </a:p>
          <a:p>
            <a:pPr lvl="1"/>
            <a:r>
              <a:rPr lang="en-US" dirty="0" smtClean="0"/>
              <a:t>Skilled: carpenters, blacksmiths, millwrights</a:t>
            </a:r>
          </a:p>
          <a:p>
            <a:pPr lvl="1"/>
            <a:r>
              <a:rPr lang="en-US" dirty="0" smtClean="0"/>
              <a:t>Industrial: worked in factories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239491"/>
            <a:ext cx="3110345" cy="241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07210"/>
            <a:ext cx="2262188" cy="285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13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3: Other Types of Slave Labor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While slaves lived under the threat of physical punishment, skilled slaves living in towns and cities generally faired better than field hands.</a:t>
            </a:r>
          </a:p>
          <a:p>
            <a:pPr lvl="1"/>
            <a:r>
              <a:rPr lang="en-US" sz="2000" dirty="0" smtClean="0"/>
              <a:t>They enjoyed a little more freedom and were able to earn money on their own after work hours.</a:t>
            </a:r>
          </a:p>
          <a:p>
            <a:pPr lvl="1"/>
            <a:r>
              <a:rPr lang="en-US" sz="2000" dirty="0" smtClean="0"/>
              <a:t>Urban masters often allowed their slaves to purchase their own freedom after a period of years to prevent them from running away.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018" y="4267200"/>
            <a:ext cx="1879889" cy="2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09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for Thought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How do suspect slave owners decided which slaves would work in the field, in the house, or in the cities?</a:t>
            </a:r>
            <a:endParaRPr lang="en-US" dirty="0"/>
          </a:p>
        </p:txBody>
      </p:sp>
      <p:pic>
        <p:nvPicPr>
          <p:cNvPr id="5122" name="Picture 2" descr="C:\Users\jgay.BERTIE_K12_NC\AppData\Local\Microsoft\Windows\Temporary Internet Files\Content.IE5\6KHZGVDS\MC90031177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05200"/>
            <a:ext cx="1588410" cy="236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53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4: Slave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Masters encouraged slave men and women to pair up for economic reasons</a:t>
            </a:r>
          </a:p>
          <a:p>
            <a:pPr lvl="1"/>
            <a:r>
              <a:rPr lang="en-US" dirty="0" smtClean="0"/>
              <a:t>However, their marriages and the families they produced had no legal standing.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657600"/>
            <a:ext cx="4953000" cy="309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243106">
            <a:off x="457200" y="4289106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meant that families could (and often were) be broken up and sold to different locations.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49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598</Words>
  <Application>Microsoft Office PowerPoint</Application>
  <PresentationFormat>On-screen Show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Unit 2: African-Americans in the New Nation (1763-1861)</vt:lpstr>
      <vt:lpstr>Quick Review of Ch. 5 African-Americans in the New Nation</vt:lpstr>
      <vt:lpstr>Chapter 6: Life in the Cotton Kingdom (1793 – 1861)</vt:lpstr>
      <vt:lpstr>Section 1: The Expansion of Slavery</vt:lpstr>
      <vt:lpstr>Section 2: Slave Labor in Agriculture</vt:lpstr>
      <vt:lpstr>Section 3: Other Types of Slave Labor</vt:lpstr>
      <vt:lpstr>Section 3: Other Types of Slave Labor</vt:lpstr>
      <vt:lpstr>Question for Thought</vt:lpstr>
      <vt:lpstr>Section 4: Slave Life</vt:lpstr>
      <vt:lpstr>Section 4: Slave Life</vt:lpstr>
      <vt:lpstr>Section 5: The Socialization of Slaves</vt:lpstr>
      <vt:lpstr>Quick Review of Ch. 6 Life in the Cotton Kingdom</vt:lpstr>
    </vt:vector>
  </TitlesOfParts>
  <Company>Bertie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2: African-Americans in the New Nation (1763-1861)</dc:title>
  <dc:creator>Gay, Jonathan</dc:creator>
  <cp:lastModifiedBy>Gay, Jonathan</cp:lastModifiedBy>
  <cp:revision>9</cp:revision>
  <dcterms:created xsi:type="dcterms:W3CDTF">2014-01-22T20:04:04Z</dcterms:created>
  <dcterms:modified xsi:type="dcterms:W3CDTF">2014-08-25T01:23:46Z</dcterms:modified>
</cp:coreProperties>
</file>