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8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5320-CFF5-43DB-9F3A-059FEAED728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B25D-CF98-4C90-A061-64A0709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2: African-Americans in the New Nation (1763-1861)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5764"/>
            <a:ext cx="3057525" cy="35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593429">
            <a:off x="6172200" y="4343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Frederick Douglass: a former slave who escaped and became a fervent abolitionist in the north.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Black Leaders and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1219200"/>
            <a:ext cx="8229600" cy="4525963"/>
          </a:xfrm>
        </p:spPr>
        <p:txBody>
          <a:bodyPr/>
          <a:lstStyle/>
          <a:p>
            <a:r>
              <a:rPr lang="en-US" dirty="0" smtClean="0"/>
              <a:t>In the South</a:t>
            </a:r>
          </a:p>
          <a:p>
            <a:pPr lvl="1"/>
            <a:r>
              <a:rPr lang="en-US" dirty="0" smtClean="0"/>
              <a:t>Blacks Responded to Slavery in Different Ways</a:t>
            </a:r>
          </a:p>
          <a:p>
            <a:pPr lvl="2"/>
            <a:r>
              <a:rPr lang="en-US" dirty="0" smtClean="0"/>
              <a:t>Acquiescence = Reluctant Acceptance</a:t>
            </a:r>
          </a:p>
          <a:p>
            <a:pPr lvl="2"/>
            <a:r>
              <a:rPr lang="en-US" dirty="0" smtClean="0"/>
              <a:t>Day-to-Day </a:t>
            </a:r>
            <a:r>
              <a:rPr lang="en-US" dirty="0" smtClean="0"/>
              <a:t>Resistance (Breaking Tools)</a:t>
            </a:r>
            <a:endParaRPr lang="en-US" dirty="0" smtClean="0"/>
          </a:p>
          <a:p>
            <a:pPr lvl="2"/>
            <a:r>
              <a:rPr lang="en-US" dirty="0" smtClean="0"/>
              <a:t>Open Rebellion (Slave Revolts)</a:t>
            </a:r>
          </a:p>
          <a:p>
            <a:pPr lvl="1"/>
            <a:r>
              <a:rPr lang="en-US" dirty="0" smtClean="0"/>
              <a:t>Slave uprisings deepened white’s fears of a race war and strengthened their support for continuing the institution of slavery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29146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5: War and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1447800"/>
            <a:ext cx="8229600" cy="4525963"/>
          </a:xfrm>
        </p:spPr>
        <p:txBody>
          <a:bodyPr/>
          <a:lstStyle/>
          <a:p>
            <a:r>
              <a:rPr lang="en-US" dirty="0" smtClean="0"/>
              <a:t>British invasion of the United States during the War of 1812 renewed southern fears of slave revolt.</a:t>
            </a:r>
          </a:p>
          <a:p>
            <a:r>
              <a:rPr lang="en-US" dirty="0" smtClean="0"/>
              <a:t>Nevertheless, black soldiers fought for the United States in important battles of the war.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08830"/>
            <a:ext cx="2105025" cy="24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9" y="-13855"/>
            <a:ext cx="8229600" cy="1143000"/>
          </a:xfrm>
        </p:spPr>
        <p:txBody>
          <a:bodyPr/>
          <a:lstStyle/>
          <a:p>
            <a:r>
              <a:rPr lang="en-US" dirty="0" smtClean="0"/>
              <a:t>Section 5: War and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525963"/>
          </a:xfrm>
        </p:spPr>
        <p:txBody>
          <a:bodyPr/>
          <a:lstStyle/>
          <a:p>
            <a:r>
              <a:rPr lang="en-US" sz="2800" dirty="0" smtClean="0"/>
              <a:t>The Missouri Compromise (1820)</a:t>
            </a:r>
          </a:p>
          <a:p>
            <a:pPr lvl="1"/>
            <a:r>
              <a:rPr lang="en-US" sz="2000" dirty="0" smtClean="0"/>
              <a:t>An effort to maintain balance between the North and South</a:t>
            </a:r>
          </a:p>
          <a:p>
            <a:pPr lvl="1"/>
            <a:r>
              <a:rPr lang="en-US" sz="2000" dirty="0" smtClean="0"/>
              <a:t>Allowed Missouri to enter as a slave state if Maine entered as a free state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48545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3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5</a:t>
            </a:r>
            <a:br>
              <a:rPr lang="en-US" dirty="0" smtClean="0"/>
            </a:br>
            <a:r>
              <a:rPr lang="en-US" dirty="0" smtClean="0"/>
              <a:t>African-Americans in the New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What were the forces for freedom / for slavery in the years following the American Revolution?</a:t>
            </a:r>
          </a:p>
          <a:p>
            <a:r>
              <a:rPr lang="en-US" sz="2600" dirty="0" smtClean="0"/>
              <a:t>In what ways did free blacks attempt to strengthen their communities?</a:t>
            </a:r>
          </a:p>
          <a:p>
            <a:r>
              <a:rPr lang="en-US" sz="2600" dirty="0" smtClean="0"/>
              <a:t>How did blacks, both free and slave, react to unequal treatment in the United States?</a:t>
            </a:r>
          </a:p>
          <a:p>
            <a:r>
              <a:rPr lang="en-US" sz="2600" dirty="0" smtClean="0"/>
              <a:t>What was the Missouri Compromise and how does it reflect the relationship that existed between the North and South?</a:t>
            </a:r>
          </a:p>
          <a:p>
            <a:endParaRPr lang="en-US" sz="2600" dirty="0" smtClean="0"/>
          </a:p>
          <a:p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WEMQ71L8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63611"/>
            <a:ext cx="81768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gay.BERTIE_K12_NC\AppData\Local\Microsoft\Windows\Temporary Internet Files\Content.IE5\WEMQ71L8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30762"/>
            <a:ext cx="742950" cy="12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gay.BERTIE_K12_NC\AppData\Local\Microsoft\Windows\Temporary Internet Files\Content.IE5\WEMQ71L8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95899"/>
            <a:ext cx="742950" cy="12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Quick Review Questions</a:t>
            </a:r>
            <a:br>
              <a:rPr lang="en-US" dirty="0" smtClean="0"/>
            </a:br>
            <a:r>
              <a:rPr lang="en-US" dirty="0" smtClean="0"/>
              <a:t>Chapter 4: African Americans and the Struggle for Independence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 what ways were African-Americans involved in the American Revolution?</a:t>
            </a:r>
          </a:p>
          <a:p>
            <a:pPr eaLnBrk="1" hangingPunct="1"/>
            <a:r>
              <a:rPr lang="en-US" dirty="0" smtClean="0"/>
              <a:t>What factors influenced the </a:t>
            </a:r>
            <a:r>
              <a:rPr lang="en-US" dirty="0" smtClean="0"/>
              <a:t>ending </a:t>
            </a:r>
            <a:r>
              <a:rPr lang="en-US" dirty="0" smtClean="0"/>
              <a:t>of slavery in the North in the years following the Revolution?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4" name="Picture 2" descr="C:\Users\jgay.BERTIE_K12_NC\AppData\Local\Microsoft\Windows\Temporary Internet Files\Content.IE5\6KHZGVDS\MM900041015[4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0999"/>
            <a:ext cx="1122485" cy="18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Ch.5: African Americans in the New Nation (1783 – 1820)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early years of this new American nation, forces for black liberty contested the forces of slavery and inequality.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WSUQFQ3Z\MC9001501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45389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Forces for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North</a:t>
            </a:r>
          </a:p>
          <a:p>
            <a:pPr lvl="1"/>
            <a:r>
              <a:rPr lang="en-US" dirty="0" smtClean="0"/>
              <a:t>Following the Revolutionary War, strong trends favored the emancipation of slaves.</a:t>
            </a:r>
          </a:p>
          <a:p>
            <a:pPr lvl="2"/>
            <a:r>
              <a:rPr lang="en-US" dirty="0" smtClean="0"/>
              <a:t>Economic Changes</a:t>
            </a:r>
          </a:p>
          <a:p>
            <a:pPr lvl="2"/>
            <a:r>
              <a:rPr lang="en-US" dirty="0" smtClean="0"/>
              <a:t>Evangelical Christianity</a:t>
            </a:r>
          </a:p>
          <a:p>
            <a:pPr lvl="2"/>
            <a:r>
              <a:rPr lang="en-US" dirty="0" smtClean="0"/>
              <a:t>Enlightenment Ideas of Natural Rights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62561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Forces for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96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the South</a:t>
            </a:r>
          </a:p>
          <a:p>
            <a:pPr lvl="1"/>
            <a:r>
              <a:rPr lang="en-US" sz="2400" dirty="0" smtClean="0"/>
              <a:t>Resistance to emancipation because many whites were financially invested in the continuation of slavery</a:t>
            </a:r>
          </a:p>
          <a:p>
            <a:pPr lvl="1"/>
            <a:r>
              <a:rPr lang="en-US" sz="2400" dirty="0" smtClean="0"/>
              <a:t>However, new laws made it easier for owners to declare their slaves free and the possibility of self-purchase opened the door for southern slaves to gain their own freedom.</a:t>
            </a:r>
          </a:p>
          <a:p>
            <a:pPr lvl="1"/>
            <a:r>
              <a:rPr lang="en-US" sz="2400" dirty="0" smtClean="0"/>
              <a:t>Over time, a free black class emerged in the South (more in the upper South than the lower).</a:t>
            </a:r>
            <a:endParaRPr lang="en-US" sz="2400" dirty="0"/>
          </a:p>
        </p:txBody>
      </p:sp>
      <p:pic>
        <p:nvPicPr>
          <p:cNvPr id="4098" name="Picture 2" descr="C:\Users\jgay.BERTIE_K12_NC\AppData\Local\Microsoft\Windows\Temporary Internet Files\Content.IE5\WSUQFQ3Z\MC900150147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75633"/>
            <a:ext cx="2770360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81233">
            <a:off x="691813" y="560701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South = Delaware and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Forces for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Factors that Strengthened the Continuance of Slavery in the US</a:t>
            </a:r>
          </a:p>
          <a:p>
            <a:pPr lvl="1"/>
            <a:r>
              <a:rPr lang="en-US" dirty="0" smtClean="0"/>
              <a:t>The US Constitution</a:t>
            </a:r>
          </a:p>
          <a:p>
            <a:pPr lvl="2"/>
            <a:r>
              <a:rPr lang="en-US" dirty="0" smtClean="0"/>
              <a:t>Clauses in the Constitution allowed for the continuation of slavery.</a:t>
            </a:r>
          </a:p>
          <a:p>
            <a:pPr lvl="1"/>
            <a:r>
              <a:rPr lang="en-US" dirty="0" smtClean="0"/>
              <a:t>Cotton</a:t>
            </a:r>
          </a:p>
          <a:p>
            <a:pPr lvl="2"/>
            <a:r>
              <a:rPr lang="en-US" dirty="0" smtClean="0"/>
              <a:t>Increase in demand for cotton = increase in demand for slaves</a:t>
            </a:r>
          </a:p>
          <a:p>
            <a:pPr lvl="1"/>
            <a:r>
              <a:rPr lang="en-US" dirty="0" smtClean="0"/>
              <a:t>Louisiana Purchase</a:t>
            </a:r>
          </a:p>
          <a:p>
            <a:pPr lvl="2"/>
            <a:r>
              <a:rPr lang="en-US" dirty="0" smtClean="0"/>
              <a:t>The country expands west, creating more </a:t>
            </a:r>
          </a:p>
          <a:p>
            <a:pPr marL="914400" lvl="2" indent="0">
              <a:buNone/>
            </a:pPr>
            <a:r>
              <a:rPr lang="en-US" dirty="0" smtClean="0"/>
              <a:t>territory for slavery to exist.</a:t>
            </a:r>
          </a:p>
          <a:p>
            <a:pPr lvl="1"/>
            <a:r>
              <a:rPr lang="en-US" dirty="0" smtClean="0"/>
              <a:t>Racism</a:t>
            </a:r>
          </a:p>
          <a:p>
            <a:pPr lvl="2"/>
            <a:r>
              <a:rPr lang="en-US" dirty="0" smtClean="0"/>
              <a:t>Whites gradually became more </a:t>
            </a:r>
            <a:r>
              <a:rPr lang="en-US" dirty="0" smtClean="0"/>
              <a:t>opposed to                                     change and </a:t>
            </a:r>
            <a:r>
              <a:rPr lang="en-US" dirty="0" smtClean="0"/>
              <a:t>more committed to race-based </a:t>
            </a:r>
            <a:r>
              <a:rPr lang="en-US" dirty="0" smtClean="0"/>
              <a:t>                                 arguments in </a:t>
            </a:r>
            <a:r>
              <a:rPr lang="en-US" dirty="0" smtClean="0"/>
              <a:t>favor of slavery.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51" y="3886200"/>
            <a:ext cx="300093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Section 3: The Emergence of Free Black Communities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Free black communities developed institutions to help strengthen their communities.</a:t>
            </a:r>
          </a:p>
          <a:p>
            <a:pPr lvl="1"/>
            <a:r>
              <a:rPr lang="en-US" sz="2000" dirty="0" smtClean="0"/>
              <a:t>Mutual Aid Societies</a:t>
            </a:r>
          </a:p>
          <a:p>
            <a:pPr lvl="2"/>
            <a:r>
              <a:rPr lang="en-US" sz="1600" dirty="0" smtClean="0"/>
              <a:t>Similar to insurance companies, helping with medical costs and to support widows</a:t>
            </a:r>
          </a:p>
          <a:p>
            <a:pPr lvl="1"/>
            <a:r>
              <a:rPr lang="en-US" sz="2000" dirty="0" smtClean="0"/>
              <a:t>Black Freemason Lodges</a:t>
            </a:r>
          </a:p>
          <a:p>
            <a:pPr lvl="2"/>
            <a:r>
              <a:rPr lang="en-US" sz="1600" dirty="0" smtClean="0"/>
              <a:t>Secretive Organizations which united free black men</a:t>
            </a:r>
          </a:p>
          <a:p>
            <a:pPr lvl="1"/>
            <a:r>
              <a:rPr lang="en-US" sz="2000" dirty="0" smtClean="0"/>
              <a:t>The Church</a:t>
            </a:r>
          </a:p>
          <a:p>
            <a:pPr lvl="2"/>
            <a:r>
              <a:rPr lang="en-US" sz="1600" dirty="0" smtClean="0"/>
              <a:t>The core of the black community</a:t>
            </a:r>
          </a:p>
          <a:p>
            <a:pPr lvl="1"/>
            <a:r>
              <a:rPr lang="en-US" sz="2000" dirty="0" smtClean="0"/>
              <a:t>Black Schools</a:t>
            </a:r>
          </a:p>
          <a:p>
            <a:pPr lvl="2"/>
            <a:r>
              <a:rPr lang="en-US" sz="1600" dirty="0" smtClean="0"/>
              <a:t>With the support of the church and </a:t>
            </a:r>
          </a:p>
          <a:p>
            <a:pPr marL="914400" lvl="2" indent="0">
              <a:buNone/>
            </a:pPr>
            <a:r>
              <a:rPr lang="en-US" sz="1600" dirty="0" smtClean="0"/>
              <a:t>mutual aid societies, they produced a </a:t>
            </a:r>
          </a:p>
          <a:p>
            <a:pPr marL="914400" lvl="2" indent="0">
              <a:buNone/>
            </a:pPr>
            <a:r>
              <a:rPr lang="en-US" sz="1600" dirty="0" smtClean="0"/>
              <a:t>growing class of literate African-Americans </a:t>
            </a:r>
            <a:endParaRPr lang="en-US" sz="1600" dirty="0"/>
          </a:p>
        </p:txBody>
      </p:sp>
      <p:pic>
        <p:nvPicPr>
          <p:cNvPr id="3074" name="Picture 2" descr="C:\Users\jgay.BERTIE_K12_NC\AppData\Local\Microsoft\Windows\Temporary Internet Files\Content.IE5\PBKL6FC8\MC9003913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43211"/>
            <a:ext cx="2286000" cy="28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church still play an important role among African-American communities in modern times?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25RWSVSC\MC9003104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91345"/>
            <a:ext cx="4252646" cy="22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gay.BERTIE_K12_NC\AppData\Local\Microsoft\Windows\Temporary Internet Files\Content.IE5\AJKN4RXR\MC9001954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98272"/>
            <a:ext cx="2043684" cy="23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Black Leaders and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In the North</a:t>
            </a:r>
          </a:p>
          <a:p>
            <a:pPr lvl="1"/>
            <a:r>
              <a:rPr lang="en-US" sz="2400" dirty="0" smtClean="0"/>
              <a:t>Educated blacks began to address the failure of American society to treat blacks equally.</a:t>
            </a:r>
          </a:p>
          <a:p>
            <a:pPr lvl="1"/>
            <a:r>
              <a:rPr lang="en-US" sz="2400" dirty="0" smtClean="0"/>
              <a:t>Some even supported black migration from the United States back to West Africa.</a:t>
            </a:r>
            <a:endParaRPr lang="en-US" sz="2400" dirty="0"/>
          </a:p>
        </p:txBody>
      </p:sp>
      <p:pic>
        <p:nvPicPr>
          <p:cNvPr id="8194" name="Picture 2" descr="http://www.worldatlas.com/webimage/countrys/africa/sl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99" y="3581400"/>
            <a:ext cx="2857994" cy="312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98973">
            <a:off x="935181" y="491415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Freetown, in Sierra Leone on the West Coast of Africa, was established as a refuge for former slaves.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732279">
            <a:off x="1805642" y="4014503"/>
            <a:ext cx="1371600" cy="648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636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Unit 2: African-Americans in the New Nation (1763-1861)</vt:lpstr>
      <vt:lpstr>Quick Review Questions Chapter 4: African Americans and the Struggle for Independence</vt:lpstr>
      <vt:lpstr>Ch.5: African Americans in the New Nation (1783 – 1820)</vt:lpstr>
      <vt:lpstr>Section 1: Forces for Freedom</vt:lpstr>
      <vt:lpstr>Section 1: Forces for Freedom</vt:lpstr>
      <vt:lpstr>Section 2: Forces for Slavery</vt:lpstr>
      <vt:lpstr>Section 3: The Emergence of Free Black Communities</vt:lpstr>
      <vt:lpstr>Discussion Question</vt:lpstr>
      <vt:lpstr>Section 4: Black Leaders and Choices</vt:lpstr>
      <vt:lpstr>Section 4: Black Leaders and Choices</vt:lpstr>
      <vt:lpstr>Section 5: War and Politics</vt:lpstr>
      <vt:lpstr>Section 5: War and Politics</vt:lpstr>
      <vt:lpstr>Quick Review of Ch. 5 African-Americans in the New Nation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African-Americans in the New Nation (1763-1861)</dc:title>
  <dc:creator>Gay, Jonathan</dc:creator>
  <cp:lastModifiedBy>Gay, Jonathan</cp:lastModifiedBy>
  <cp:revision>18</cp:revision>
  <dcterms:created xsi:type="dcterms:W3CDTF">2014-01-20T19:12:24Z</dcterms:created>
  <dcterms:modified xsi:type="dcterms:W3CDTF">2014-08-16T22:29:57Z</dcterms:modified>
</cp:coreProperties>
</file>