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2"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BDDAB-D76E-4F08-BEED-4DE5605F088E}" type="datetimeFigureOut">
              <a:rPr lang="en-US" smtClean="0"/>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4391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BDDAB-D76E-4F08-BEED-4DE5605F088E}" type="datetimeFigureOut">
              <a:rPr lang="en-US" smtClean="0"/>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40147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BDDAB-D76E-4F08-BEED-4DE5605F088E}" type="datetimeFigureOut">
              <a:rPr lang="en-US" smtClean="0"/>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253466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BDDAB-D76E-4F08-BEED-4DE5605F088E}" type="datetimeFigureOut">
              <a:rPr lang="en-US" smtClean="0"/>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672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BDDAB-D76E-4F08-BEED-4DE5605F088E}" type="datetimeFigureOut">
              <a:rPr lang="en-US" smtClean="0"/>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39578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BDDAB-D76E-4F08-BEED-4DE5605F088E}" type="datetimeFigureOut">
              <a:rPr lang="en-US" smtClean="0"/>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380218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BDDAB-D76E-4F08-BEED-4DE5605F088E}" type="datetimeFigureOut">
              <a:rPr lang="en-US" smtClean="0"/>
              <a:t>8/16/2014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207611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BDDAB-D76E-4F08-BEED-4DE5605F088E}" type="datetimeFigureOut">
              <a:rPr lang="en-US" smtClean="0"/>
              <a:t>8/16/2014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326821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BDDAB-D76E-4F08-BEED-4DE5605F088E}" type="datetimeFigureOut">
              <a:rPr lang="en-US" smtClean="0"/>
              <a:t>8/16/2014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420847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BDDAB-D76E-4F08-BEED-4DE5605F088E}" type="datetimeFigureOut">
              <a:rPr lang="en-US" smtClean="0"/>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106179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BDDAB-D76E-4F08-BEED-4DE5605F088E}" type="datetimeFigureOut">
              <a:rPr lang="en-US" smtClean="0"/>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0021B-957E-4944-8C3C-47403E56F733}" type="slidenum">
              <a:rPr lang="en-US" smtClean="0"/>
              <a:t>‹#›</a:t>
            </a:fld>
            <a:endParaRPr lang="en-US"/>
          </a:p>
        </p:txBody>
      </p:sp>
    </p:spTree>
    <p:extLst>
      <p:ext uri="{BB962C8B-B14F-4D97-AF65-F5344CB8AC3E}">
        <p14:creationId xmlns:p14="http://schemas.microsoft.com/office/powerpoint/2010/main" val="127443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BDDAB-D76E-4F08-BEED-4DE5605F088E}" type="datetimeFigureOut">
              <a:rPr lang="en-US" smtClean="0"/>
              <a:t>8/16/2014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021B-957E-4944-8C3C-47403E56F733}" type="slidenum">
              <a:rPr lang="en-US" smtClean="0"/>
              <a:t>‹#›</a:t>
            </a:fld>
            <a:endParaRPr lang="en-US"/>
          </a:p>
        </p:txBody>
      </p:sp>
    </p:spTree>
    <p:extLst>
      <p:ext uri="{BB962C8B-B14F-4D97-AF65-F5344CB8AC3E}">
        <p14:creationId xmlns:p14="http://schemas.microsoft.com/office/powerpoint/2010/main" val="37694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 2: African-Americans in the New Nation (1763-1861)</a:t>
            </a:r>
            <a:endParaRPr lang="en-US" dirty="0"/>
          </a:p>
        </p:txBody>
      </p:sp>
      <p:sp>
        <p:nvSpPr>
          <p:cNvPr id="5" name="Content Placeholder 4"/>
          <p:cNvSpPr>
            <a:spLocks noGrp="1"/>
          </p:cNvSpPr>
          <p:nvPr>
            <p:ph idx="1"/>
          </p:nvPr>
        </p:nvSpPr>
        <p:spPr/>
        <p:txBody>
          <a:bodyPr/>
          <a:lstStyle/>
          <a:p>
            <a:r>
              <a:rPr lang="en-US" dirty="0" smtClean="0"/>
              <a:t>African-Americans, both free and slave, struggle to find their way in the newly established United States of America.</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65764"/>
            <a:ext cx="3057525" cy="350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593429">
            <a:off x="6172200" y="4343400"/>
            <a:ext cx="2590800" cy="1477328"/>
          </a:xfrm>
          <a:prstGeom prst="rect">
            <a:avLst/>
          </a:prstGeom>
          <a:noFill/>
        </p:spPr>
        <p:txBody>
          <a:bodyPr wrap="square" rtlCol="0">
            <a:spAutoFit/>
          </a:bodyPr>
          <a:lstStyle/>
          <a:p>
            <a:r>
              <a:rPr lang="en-US" dirty="0" smtClean="0">
                <a:solidFill>
                  <a:srgbClr val="FF0000"/>
                </a:solidFill>
              </a:rPr>
              <a:t>Frederick Douglass: a former slave who escaped and became a fervent abolitionist in the </a:t>
            </a:r>
            <a:r>
              <a:rPr lang="en-US" dirty="0" smtClean="0">
                <a:solidFill>
                  <a:srgbClr val="FF0000"/>
                </a:solidFill>
              </a:rPr>
              <a:t>North</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66910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4000" smtClean="0"/>
              <a:t>4.3 Notes</a:t>
            </a:r>
            <a:br>
              <a:rPr lang="en-US" sz="4000" smtClean="0"/>
            </a:br>
            <a:r>
              <a:rPr lang="en-US" sz="4000" smtClean="0"/>
              <a:t>Black Enlightenment, p.119</a:t>
            </a:r>
          </a:p>
        </p:txBody>
      </p:sp>
      <p:sp>
        <p:nvSpPr>
          <p:cNvPr id="9219" name="Rectangle 3"/>
          <p:cNvSpPr>
            <a:spLocks noGrp="1" noChangeArrowheads="1"/>
          </p:cNvSpPr>
          <p:nvPr>
            <p:ph type="body" idx="1"/>
          </p:nvPr>
        </p:nvSpPr>
        <p:spPr/>
        <p:txBody>
          <a:bodyPr/>
          <a:lstStyle/>
          <a:p>
            <a:pPr eaLnBrk="1" hangingPunct="1"/>
            <a:r>
              <a:rPr lang="en-US" smtClean="0"/>
              <a:t>The Enlightenment influenced America’s 1</a:t>
            </a:r>
            <a:r>
              <a:rPr lang="en-US" baseline="30000" smtClean="0"/>
              <a:t>st</a:t>
            </a:r>
            <a:r>
              <a:rPr lang="en-US" smtClean="0"/>
              <a:t> Black Intellectuals</a:t>
            </a:r>
          </a:p>
          <a:p>
            <a:pPr lvl="1" eaLnBrk="1" hangingPunct="1"/>
            <a:r>
              <a:rPr lang="en-US" smtClean="0"/>
              <a:t>Phillis Wheatley (Poet)</a:t>
            </a:r>
          </a:p>
          <a:p>
            <a:pPr lvl="1" eaLnBrk="1" hangingPunct="1"/>
            <a:r>
              <a:rPr lang="en-US" smtClean="0"/>
              <a:t>Benjamin Banneker (Mathematician)</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78407"/>
            <a:ext cx="2246313"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802207"/>
            <a:ext cx="20462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267200"/>
            <a:ext cx="3505200" cy="1477328"/>
          </a:xfrm>
          <a:prstGeom prst="rect">
            <a:avLst/>
          </a:prstGeom>
          <a:noFill/>
        </p:spPr>
        <p:txBody>
          <a:bodyPr wrap="square" rtlCol="0">
            <a:spAutoFit/>
          </a:bodyPr>
          <a:lstStyle/>
          <a:p>
            <a:r>
              <a:rPr lang="en-US" dirty="0" smtClean="0"/>
              <a:t>They both believed that one could not claim to support the highest principles of the Enlightenment and, at the same time, deny the basic equality of whites and blacks.</a:t>
            </a:r>
            <a:endParaRPr lang="en-US" dirty="0"/>
          </a:p>
        </p:txBody>
      </p:sp>
      <p:sp>
        <p:nvSpPr>
          <p:cNvPr id="3" name="TextBox 2"/>
          <p:cNvSpPr txBox="1"/>
          <p:nvPr/>
        </p:nvSpPr>
        <p:spPr>
          <a:xfrm>
            <a:off x="5257800" y="2286000"/>
            <a:ext cx="3541713" cy="923330"/>
          </a:xfrm>
          <a:prstGeom prst="rect">
            <a:avLst/>
          </a:prstGeom>
          <a:noFill/>
        </p:spPr>
        <p:txBody>
          <a:bodyPr wrap="square" rtlCol="0">
            <a:spAutoFit/>
          </a:bodyPr>
          <a:lstStyle/>
          <a:p>
            <a:r>
              <a:rPr lang="en-US" dirty="0" smtClean="0">
                <a:solidFill>
                  <a:srgbClr val="FF0000"/>
                </a:solidFill>
              </a:rPr>
              <a:t>Enlightenment: an 18</a:t>
            </a:r>
            <a:r>
              <a:rPr lang="en-US" baseline="30000" dirty="0" smtClean="0">
                <a:solidFill>
                  <a:srgbClr val="FF0000"/>
                </a:solidFill>
              </a:rPr>
              <a:t>th</a:t>
            </a:r>
            <a:r>
              <a:rPr lang="en-US" dirty="0" smtClean="0">
                <a:solidFill>
                  <a:srgbClr val="FF0000"/>
                </a:solidFill>
              </a:rPr>
              <a:t> century intellectual movement which stressed using human reason.</a:t>
            </a:r>
            <a:endParaRPr lang="en-US" dirty="0">
              <a:solidFill>
                <a:srgbClr val="FF0000"/>
              </a:solidFill>
            </a:endParaRPr>
          </a:p>
        </p:txBody>
      </p:sp>
    </p:spTree>
    <p:extLst>
      <p:ext uri="{BB962C8B-B14F-4D97-AF65-F5344CB8AC3E}">
        <p14:creationId xmlns:p14="http://schemas.microsoft.com/office/powerpoint/2010/main" val="3209089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normAutofit fontScale="90000"/>
          </a:bodyPr>
          <a:lstStyle/>
          <a:p>
            <a:pPr eaLnBrk="1" hangingPunct="1"/>
            <a:r>
              <a:rPr lang="en-US" sz="4000" dirty="0" smtClean="0"/>
              <a:t>4.4 Notes</a:t>
            </a:r>
            <a:br>
              <a:rPr lang="en-US" sz="4000" dirty="0" smtClean="0"/>
            </a:br>
            <a:r>
              <a:rPr lang="en-US" sz="4000" dirty="0" smtClean="0"/>
              <a:t>African Americans in the War for Independence, p.123</a:t>
            </a:r>
          </a:p>
        </p:txBody>
      </p:sp>
      <p:sp>
        <p:nvSpPr>
          <p:cNvPr id="3075" name="Rectangle 5"/>
          <p:cNvSpPr>
            <a:spLocks noGrp="1" noChangeArrowheads="1"/>
          </p:cNvSpPr>
          <p:nvPr>
            <p:ph type="body" idx="1"/>
          </p:nvPr>
        </p:nvSpPr>
        <p:spPr>
          <a:xfrm>
            <a:off x="457200" y="1752600"/>
            <a:ext cx="8229600" cy="4525963"/>
          </a:xfrm>
        </p:spPr>
        <p:txBody>
          <a:bodyPr/>
          <a:lstStyle/>
          <a:p>
            <a:pPr eaLnBrk="1" hangingPunct="1"/>
            <a:r>
              <a:rPr lang="en-US" dirty="0" smtClean="0"/>
              <a:t>African Americans fought on both sides of the War for Independence</a:t>
            </a:r>
          </a:p>
          <a:p>
            <a:pPr lvl="1" eaLnBrk="1" hangingPunct="1"/>
            <a:r>
              <a:rPr lang="en-US" dirty="0" smtClean="0"/>
              <a:t>Whichever side they believed best offered them freedom</a:t>
            </a:r>
          </a:p>
        </p:txBody>
      </p:sp>
      <p:pic>
        <p:nvPicPr>
          <p:cNvPr id="307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7313" y="3784600"/>
            <a:ext cx="381158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84600"/>
            <a:ext cx="3860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19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Autofit/>
          </a:bodyPr>
          <a:lstStyle/>
          <a:p>
            <a:r>
              <a:rPr lang="en-US" sz="3200" dirty="0"/>
              <a:t>4.4 Notes</a:t>
            </a:r>
            <a:br>
              <a:rPr lang="en-US" sz="3200" dirty="0"/>
            </a:br>
            <a:r>
              <a:rPr lang="en-US" sz="3200" dirty="0"/>
              <a:t>African Americans in the War for Independence</a:t>
            </a:r>
          </a:p>
        </p:txBody>
      </p:sp>
      <p:sp>
        <p:nvSpPr>
          <p:cNvPr id="3" name="Content Placeholder 2"/>
          <p:cNvSpPr>
            <a:spLocks noGrp="1"/>
          </p:cNvSpPr>
          <p:nvPr>
            <p:ph idx="1"/>
          </p:nvPr>
        </p:nvSpPr>
        <p:spPr>
          <a:xfrm>
            <a:off x="304800" y="1447800"/>
            <a:ext cx="8382000" cy="4525963"/>
          </a:xfrm>
        </p:spPr>
        <p:txBody>
          <a:bodyPr/>
          <a:lstStyle/>
          <a:p>
            <a:r>
              <a:rPr lang="en-US" dirty="0" smtClean="0"/>
              <a:t>Loyalist (Loyal to England) vs. Patriots</a:t>
            </a:r>
          </a:p>
          <a:p>
            <a:pPr lvl="1"/>
            <a:r>
              <a:rPr lang="en-US" sz="2400" dirty="0" smtClean="0"/>
              <a:t>Some African-Americans accepted the British offer of freedom to escaped slaves who would join the British forces.</a:t>
            </a:r>
          </a:p>
          <a:p>
            <a:pPr lvl="1"/>
            <a:r>
              <a:rPr lang="en-US" sz="2400" dirty="0" smtClean="0"/>
              <a:t>When military necessity forced Colonial forces to recruit black soldiers, some African-Americans used the opportunity to press for their own freedom.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88834"/>
            <a:ext cx="3124200" cy="228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88834"/>
            <a:ext cx="1981200" cy="225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34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dirty="0" smtClean="0"/>
              <a:t>4.4 Notes</a:t>
            </a:r>
            <a:br>
              <a:rPr lang="en-US" dirty="0" smtClean="0"/>
            </a:br>
            <a:r>
              <a:rPr lang="en-US" dirty="0" smtClean="0"/>
              <a:t>African-Americans in the War for Independence</a:t>
            </a:r>
          </a:p>
        </p:txBody>
      </p:sp>
      <p:sp>
        <p:nvSpPr>
          <p:cNvPr id="4099" name="Rectangle 3"/>
          <p:cNvSpPr>
            <a:spLocks noGrp="1" noChangeArrowheads="1"/>
          </p:cNvSpPr>
          <p:nvPr>
            <p:ph type="body" idx="1"/>
          </p:nvPr>
        </p:nvSpPr>
        <p:spPr>
          <a:xfrm>
            <a:off x="381000" y="1905000"/>
            <a:ext cx="8229600" cy="4525963"/>
          </a:xfrm>
        </p:spPr>
        <p:txBody>
          <a:bodyPr/>
          <a:lstStyle/>
          <a:p>
            <a:pPr eaLnBrk="1" hangingPunct="1"/>
            <a:r>
              <a:rPr lang="en-US" dirty="0" smtClean="0"/>
              <a:t>Key Concept: Black men fought in almost every major battle of the American Revolutionary War.</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07909"/>
            <a:ext cx="2630488" cy="363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10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4000" dirty="0" smtClean="0"/>
              <a:t>4.5 Notes</a:t>
            </a:r>
            <a:br>
              <a:rPr lang="en-US" sz="4000" dirty="0" smtClean="0"/>
            </a:br>
            <a:r>
              <a:rPr lang="en-US" sz="4000" dirty="0" smtClean="0"/>
              <a:t>The Revolution and Emancipation, p. 127</a:t>
            </a:r>
          </a:p>
        </p:txBody>
      </p:sp>
      <p:sp>
        <p:nvSpPr>
          <p:cNvPr id="5123" name="Rectangle 3"/>
          <p:cNvSpPr>
            <a:spLocks noGrp="1" noChangeArrowheads="1"/>
          </p:cNvSpPr>
          <p:nvPr>
            <p:ph type="body" idx="1"/>
          </p:nvPr>
        </p:nvSpPr>
        <p:spPr>
          <a:xfrm>
            <a:off x="457200" y="1827212"/>
            <a:ext cx="8229600" cy="4525963"/>
          </a:xfrm>
        </p:spPr>
        <p:txBody>
          <a:bodyPr>
            <a:normAutofit/>
          </a:bodyPr>
          <a:lstStyle/>
          <a:p>
            <a:pPr eaLnBrk="1" hangingPunct="1"/>
            <a:r>
              <a:rPr lang="en-US" dirty="0" smtClean="0"/>
              <a:t>Economic, Religious, and Intellectual Factors </a:t>
            </a:r>
            <a:r>
              <a:rPr lang="en-US" dirty="0" smtClean="0"/>
              <a:t>Encouraged</a:t>
            </a:r>
            <a:r>
              <a:rPr lang="en-US" dirty="0" smtClean="0"/>
              <a:t> </a:t>
            </a:r>
            <a:r>
              <a:rPr lang="en-US" dirty="0" smtClean="0"/>
              <a:t>Northern Emancipation</a:t>
            </a:r>
          </a:p>
          <a:p>
            <a:pPr lvl="1"/>
            <a:r>
              <a:rPr lang="en-US" sz="2200" dirty="0" smtClean="0"/>
              <a:t>Economic:  the North is not </a:t>
            </a:r>
          </a:p>
          <a:p>
            <a:pPr marL="457200" lvl="1" indent="0">
              <a:buNone/>
            </a:pPr>
            <a:r>
              <a:rPr lang="en-US" sz="2200" dirty="0"/>
              <a:t>d</a:t>
            </a:r>
            <a:r>
              <a:rPr lang="en-US" sz="2200" dirty="0" smtClean="0"/>
              <a:t>ependent on slave labor.</a:t>
            </a:r>
          </a:p>
          <a:p>
            <a:pPr lvl="1"/>
            <a:r>
              <a:rPr lang="en-US" sz="2200" dirty="0" smtClean="0"/>
              <a:t>Religious: Quakers led anti-slavery</a:t>
            </a:r>
          </a:p>
          <a:p>
            <a:pPr marL="457200" lvl="1" indent="0">
              <a:buNone/>
            </a:pPr>
            <a:r>
              <a:rPr lang="en-US" sz="2200" dirty="0" smtClean="0"/>
              <a:t>Societies .</a:t>
            </a:r>
          </a:p>
          <a:p>
            <a:pPr lvl="1"/>
            <a:r>
              <a:rPr lang="en-US" sz="2200" dirty="0" smtClean="0"/>
              <a:t>Intellectual: the willingness of </a:t>
            </a:r>
          </a:p>
          <a:p>
            <a:pPr marL="457200" lvl="1" indent="0">
              <a:buNone/>
            </a:pPr>
            <a:r>
              <a:rPr lang="en-US" sz="2200" dirty="0" smtClean="0"/>
              <a:t>African-Americans to fight for the</a:t>
            </a:r>
          </a:p>
          <a:p>
            <a:pPr marL="457200" lvl="1" indent="0">
              <a:buNone/>
            </a:pPr>
            <a:r>
              <a:rPr lang="en-US" sz="2200" dirty="0" smtClean="0"/>
              <a:t>Patriot cause encouraged northern</a:t>
            </a:r>
          </a:p>
          <a:p>
            <a:pPr marL="457200" lvl="1" indent="0">
              <a:buNone/>
            </a:pPr>
            <a:r>
              <a:rPr lang="en-US" sz="2200" dirty="0" smtClean="0"/>
              <a:t>States to emancipate (free) slaves.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764" y="2611179"/>
            <a:ext cx="1874838" cy="249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1371600"/>
            <a:ext cx="5562600" cy="369332"/>
          </a:xfrm>
          <a:prstGeom prst="rect">
            <a:avLst/>
          </a:prstGeom>
          <a:noFill/>
        </p:spPr>
        <p:txBody>
          <a:bodyPr wrap="square" rtlCol="0">
            <a:spAutoFit/>
          </a:bodyPr>
          <a:lstStyle/>
          <a:p>
            <a:r>
              <a:rPr lang="en-US" dirty="0" smtClean="0">
                <a:solidFill>
                  <a:srgbClr val="FF0000"/>
                </a:solidFill>
              </a:rPr>
              <a:t>Emancipation = the freeing of enslaved African-Americans</a:t>
            </a:r>
            <a:endParaRPr lang="en-US" dirty="0">
              <a:solidFill>
                <a:srgbClr val="FF0000"/>
              </a:solidFill>
            </a:endParaRPr>
          </a:p>
        </p:txBody>
      </p:sp>
      <p:sp>
        <p:nvSpPr>
          <p:cNvPr id="3" name="TextBox 2"/>
          <p:cNvSpPr txBox="1"/>
          <p:nvPr/>
        </p:nvSpPr>
        <p:spPr>
          <a:xfrm rot="21128662">
            <a:off x="5791200" y="5410200"/>
            <a:ext cx="3059402" cy="923330"/>
          </a:xfrm>
          <a:prstGeom prst="rect">
            <a:avLst/>
          </a:prstGeom>
          <a:noFill/>
        </p:spPr>
        <p:txBody>
          <a:bodyPr wrap="square" rtlCol="0">
            <a:spAutoFit/>
          </a:bodyPr>
          <a:lstStyle/>
          <a:p>
            <a:r>
              <a:rPr lang="en-US" dirty="0" smtClean="0"/>
              <a:t>By the late 1700s most </a:t>
            </a:r>
            <a:r>
              <a:rPr lang="en-US" dirty="0"/>
              <a:t>n</a:t>
            </a:r>
            <a:r>
              <a:rPr lang="en-US" dirty="0" smtClean="0"/>
              <a:t>orthern States had begun the process of abolishing slavery.</a:t>
            </a:r>
            <a:endParaRPr lang="en-US" dirty="0"/>
          </a:p>
        </p:txBody>
      </p:sp>
    </p:spTree>
    <p:extLst>
      <p:ext uri="{BB962C8B-B14F-4D97-AF65-F5344CB8AC3E}">
        <p14:creationId xmlns:p14="http://schemas.microsoft.com/office/powerpoint/2010/main" val="273430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dirty="0" smtClean="0"/>
              <a:t>4.5 Notes</a:t>
            </a:r>
            <a:br>
              <a:rPr lang="en-US" dirty="0" smtClean="0"/>
            </a:br>
            <a:r>
              <a:rPr lang="en-US" dirty="0" smtClean="0"/>
              <a:t>The Revolution and Emancipation</a:t>
            </a:r>
          </a:p>
        </p:txBody>
      </p:sp>
      <p:sp>
        <p:nvSpPr>
          <p:cNvPr id="6147" name="Rectangle 3"/>
          <p:cNvSpPr>
            <a:spLocks noGrp="1" noChangeArrowheads="1"/>
          </p:cNvSpPr>
          <p:nvPr>
            <p:ph type="body" idx="1"/>
          </p:nvPr>
        </p:nvSpPr>
        <p:spPr/>
        <p:txBody>
          <a:bodyPr/>
          <a:lstStyle/>
          <a:p>
            <a:pPr eaLnBrk="1" hangingPunct="1"/>
            <a:r>
              <a:rPr lang="en-US" dirty="0" smtClean="0"/>
              <a:t>Freedom brought with it economic </a:t>
            </a:r>
            <a:r>
              <a:rPr lang="en-US" dirty="0" smtClean="0"/>
              <a:t>uncertainty and hardship </a:t>
            </a:r>
            <a:r>
              <a:rPr lang="en-US" dirty="0" smtClean="0"/>
              <a:t>for African-Americans, but that did not stop blacks from embracing the opportunities freedom presented.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0"/>
            <a:ext cx="39839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4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t>Quick Review Questions</a:t>
            </a:r>
            <a:br>
              <a:rPr lang="en-US" dirty="0" smtClean="0"/>
            </a:br>
            <a:r>
              <a:rPr lang="en-US" dirty="0" smtClean="0"/>
              <a:t>Chapter 4: African Americans and the Struggle for Independence</a:t>
            </a:r>
          </a:p>
        </p:txBody>
      </p:sp>
      <p:sp>
        <p:nvSpPr>
          <p:cNvPr id="7171" name="Content Placeholder 2"/>
          <p:cNvSpPr>
            <a:spLocks noGrp="1"/>
          </p:cNvSpPr>
          <p:nvPr>
            <p:ph idx="1"/>
          </p:nvPr>
        </p:nvSpPr>
        <p:spPr>
          <a:xfrm>
            <a:off x="457200" y="1752600"/>
            <a:ext cx="8229600" cy="4525963"/>
          </a:xfrm>
        </p:spPr>
        <p:txBody>
          <a:bodyPr>
            <a:normAutofit fontScale="92500"/>
          </a:bodyPr>
          <a:lstStyle/>
          <a:p>
            <a:pPr eaLnBrk="1" hangingPunct="1"/>
            <a:r>
              <a:rPr lang="en-US" dirty="0" smtClean="0"/>
              <a:t>In what ways were African-Americans involved in the American Revolution?</a:t>
            </a:r>
          </a:p>
          <a:p>
            <a:pPr eaLnBrk="1" hangingPunct="1"/>
            <a:r>
              <a:rPr lang="en-US" dirty="0" smtClean="0"/>
              <a:t>How might whites and blacks have viewed the Declaration of Independence differently during the time in which it was written?</a:t>
            </a:r>
          </a:p>
          <a:p>
            <a:pPr eaLnBrk="1" hangingPunct="1"/>
            <a:r>
              <a:rPr lang="en-US" dirty="0" smtClean="0"/>
              <a:t>What factors influenced the end of slavery in the North in the years following the Revolution?</a:t>
            </a:r>
          </a:p>
          <a:p>
            <a:pPr eaLnBrk="1" hangingPunct="1"/>
            <a:r>
              <a:rPr lang="en-US" dirty="0" smtClean="0"/>
              <a:t>Why could life still be difficult for blacks even after emancipation?</a:t>
            </a:r>
          </a:p>
          <a:p>
            <a:pPr eaLnBrk="1" hangingPunct="1"/>
            <a:endParaRPr lang="en-US" dirty="0" smtClean="0"/>
          </a:p>
        </p:txBody>
      </p:sp>
      <p:pic>
        <p:nvPicPr>
          <p:cNvPr id="3074" name="Picture 2" descr="C:\Users\jgay.BERTIE_K12_NC\AppData\Local\Microsoft\Windows\Temporary Internet Files\Content.IE5\6KHZGVDS\MM90004101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2465" y="5181600"/>
            <a:ext cx="81768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1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Ch</a:t>
            </a:r>
            <a:r>
              <a:rPr lang="en-US" sz="3600" dirty="0" smtClean="0"/>
              <a:t> 4: African Americans and the Struggle for Independence (1763 – 1783)</a:t>
            </a:r>
            <a:endParaRPr lang="en-US" sz="3600" dirty="0"/>
          </a:p>
        </p:txBody>
      </p:sp>
      <p:sp>
        <p:nvSpPr>
          <p:cNvPr id="3" name="Content Placeholder 2"/>
          <p:cNvSpPr>
            <a:spLocks noGrp="1"/>
          </p:cNvSpPr>
          <p:nvPr>
            <p:ph idx="1"/>
          </p:nvPr>
        </p:nvSpPr>
        <p:spPr/>
        <p:txBody>
          <a:bodyPr/>
          <a:lstStyle/>
          <a:p>
            <a:r>
              <a:rPr lang="en-US" dirty="0" smtClean="0"/>
              <a:t>African-Americans did play a role in the American Revolution.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78117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50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p:txBody>
          <a:bodyPr>
            <a:normAutofit fontScale="90000"/>
          </a:bodyPr>
          <a:lstStyle/>
          <a:p>
            <a:pPr eaLnBrk="1" hangingPunct="1"/>
            <a:r>
              <a:rPr lang="en-US" sz="4000" smtClean="0"/>
              <a:t>4.1 Notes</a:t>
            </a:r>
            <a:br>
              <a:rPr lang="en-US" sz="4000" smtClean="0"/>
            </a:br>
            <a:r>
              <a:rPr lang="en-US" sz="4000" smtClean="0"/>
              <a:t>The Crisis of the British Empire, p. 111</a:t>
            </a:r>
          </a:p>
        </p:txBody>
      </p:sp>
      <p:sp>
        <p:nvSpPr>
          <p:cNvPr id="2051" name="Rectangle 7"/>
          <p:cNvSpPr>
            <a:spLocks noGrp="1" noChangeArrowheads="1"/>
          </p:cNvSpPr>
          <p:nvPr>
            <p:ph type="body" idx="1"/>
          </p:nvPr>
        </p:nvSpPr>
        <p:spPr>
          <a:xfrm>
            <a:off x="381000" y="1828800"/>
            <a:ext cx="8229600" cy="4525963"/>
          </a:xfrm>
        </p:spPr>
        <p:txBody>
          <a:bodyPr/>
          <a:lstStyle/>
          <a:p>
            <a:pPr eaLnBrk="1" hangingPunct="1"/>
            <a:r>
              <a:rPr lang="en-US" dirty="0" smtClean="0"/>
              <a:t>1760s – British pass laws to limit American colonial expansion and raise money for England (after the French and Indian War) through increased taxes for colonists.</a:t>
            </a:r>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98755"/>
            <a:ext cx="4305300" cy="2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8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dirty="0" smtClean="0"/>
              <a:t>4.1 Notes</a:t>
            </a:r>
            <a:br>
              <a:rPr lang="en-US" dirty="0" smtClean="0"/>
            </a:br>
            <a:r>
              <a:rPr lang="en-US" dirty="0" smtClean="0"/>
              <a:t>Crisis of the British Empire</a:t>
            </a:r>
          </a:p>
        </p:txBody>
      </p:sp>
      <p:sp>
        <p:nvSpPr>
          <p:cNvPr id="3075" name="Rectangle 3"/>
          <p:cNvSpPr>
            <a:spLocks noGrp="1" noChangeArrowheads="1"/>
          </p:cNvSpPr>
          <p:nvPr>
            <p:ph type="body" idx="1"/>
          </p:nvPr>
        </p:nvSpPr>
        <p:spPr/>
        <p:txBody>
          <a:bodyPr/>
          <a:lstStyle/>
          <a:p>
            <a:pPr eaLnBrk="1" hangingPunct="1"/>
            <a:r>
              <a:rPr lang="en-US" dirty="0" smtClean="0"/>
              <a:t>1776 – Colonial Resistance to British Policies results in the Declaration of Independence</a:t>
            </a:r>
          </a:p>
          <a:p>
            <a:pPr lvl="1"/>
            <a:r>
              <a:rPr lang="en-US" dirty="0" smtClean="0"/>
              <a:t>American colonists want to be independent of British Rule and establish their own nation.</a:t>
            </a:r>
          </a:p>
          <a:p>
            <a:pPr eaLnBrk="1" hangingPunct="1"/>
            <a:endParaRPr lang="en-US" dirty="0" smtClean="0"/>
          </a:p>
        </p:txBody>
      </p:sp>
      <p:pic>
        <p:nvPicPr>
          <p:cNvPr id="307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733800"/>
            <a:ext cx="4495800" cy="295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51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Key Question</a:t>
            </a:r>
          </a:p>
        </p:txBody>
      </p:sp>
      <p:sp>
        <p:nvSpPr>
          <p:cNvPr id="4099" name="Rectangle 3"/>
          <p:cNvSpPr>
            <a:spLocks noGrp="1" noChangeArrowheads="1"/>
          </p:cNvSpPr>
          <p:nvPr>
            <p:ph type="body" idx="1"/>
          </p:nvPr>
        </p:nvSpPr>
        <p:spPr/>
        <p:txBody>
          <a:bodyPr/>
          <a:lstStyle/>
          <a:p>
            <a:pPr eaLnBrk="1" hangingPunct="1"/>
            <a:r>
              <a:rPr lang="en-US" dirty="0" smtClean="0"/>
              <a:t>In what ways were African-Americans involved in the American Revolution?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479602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12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sz="4000" smtClean="0"/>
              <a:t>4.2 Notes</a:t>
            </a:r>
            <a:br>
              <a:rPr lang="en-US" sz="4000" smtClean="0"/>
            </a:br>
            <a:r>
              <a:rPr lang="en-US" sz="4000" smtClean="0"/>
              <a:t>The Declaration of Independence and African-Americans, p.115</a:t>
            </a:r>
          </a:p>
        </p:txBody>
      </p:sp>
      <p:sp>
        <p:nvSpPr>
          <p:cNvPr id="5123" name="Rectangle 3"/>
          <p:cNvSpPr>
            <a:spLocks noGrp="1" noChangeArrowheads="1"/>
          </p:cNvSpPr>
          <p:nvPr>
            <p:ph type="body" idx="1"/>
          </p:nvPr>
        </p:nvSpPr>
        <p:spPr>
          <a:xfrm>
            <a:off x="457200" y="1905000"/>
            <a:ext cx="8229600" cy="4525963"/>
          </a:xfrm>
        </p:spPr>
        <p:txBody>
          <a:bodyPr/>
          <a:lstStyle/>
          <a:p>
            <a:pPr eaLnBrk="1" hangingPunct="1"/>
            <a:r>
              <a:rPr lang="en-US" dirty="0" smtClean="0"/>
              <a:t>The Authors of the Declaration distinguished between the rights of whites and blacks.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58" y="3269673"/>
            <a:ext cx="2522538"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801446">
            <a:off x="764465" y="3887422"/>
            <a:ext cx="2971800" cy="923330"/>
          </a:xfrm>
          <a:prstGeom prst="rect">
            <a:avLst/>
          </a:prstGeom>
          <a:noFill/>
        </p:spPr>
        <p:txBody>
          <a:bodyPr wrap="square" rtlCol="0">
            <a:spAutoFit/>
          </a:bodyPr>
          <a:lstStyle/>
          <a:p>
            <a:r>
              <a:rPr lang="en-US" dirty="0" smtClean="0">
                <a:solidFill>
                  <a:srgbClr val="FF0000"/>
                </a:solidFill>
              </a:rPr>
              <a:t>We hold these truths to be self-evident, that all men are created equal…  ???</a:t>
            </a:r>
            <a:endParaRPr lang="en-US" dirty="0">
              <a:solidFill>
                <a:srgbClr val="FF0000"/>
              </a:solidFill>
            </a:endParaRPr>
          </a:p>
        </p:txBody>
      </p:sp>
      <p:sp>
        <p:nvSpPr>
          <p:cNvPr id="3" name="TextBox 2"/>
          <p:cNvSpPr txBox="1"/>
          <p:nvPr/>
        </p:nvSpPr>
        <p:spPr>
          <a:xfrm rot="21099038">
            <a:off x="6406115" y="4264945"/>
            <a:ext cx="2590800" cy="1200329"/>
          </a:xfrm>
          <a:prstGeom prst="rect">
            <a:avLst/>
          </a:prstGeom>
          <a:noFill/>
        </p:spPr>
        <p:txBody>
          <a:bodyPr wrap="square" rtlCol="0">
            <a:spAutoFit/>
          </a:bodyPr>
          <a:lstStyle/>
          <a:p>
            <a:r>
              <a:rPr lang="en-US" dirty="0" smtClean="0">
                <a:solidFill>
                  <a:srgbClr val="FF0000"/>
                </a:solidFill>
              </a:rPr>
              <a:t>Quick Discussion:  Why do you think they viewed the rights of white and blacks differently?</a:t>
            </a:r>
            <a:endParaRPr lang="en-US" dirty="0">
              <a:solidFill>
                <a:srgbClr val="FF0000"/>
              </a:solidFill>
            </a:endParaRPr>
          </a:p>
        </p:txBody>
      </p:sp>
    </p:spTree>
    <p:extLst>
      <p:ext uri="{BB962C8B-B14F-4D97-AF65-F5344CB8AC3E}">
        <p14:creationId xmlns:p14="http://schemas.microsoft.com/office/powerpoint/2010/main" val="25308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4.2 Notes</a:t>
            </a:r>
          </a:p>
        </p:txBody>
      </p:sp>
      <p:sp>
        <p:nvSpPr>
          <p:cNvPr id="6147" name="Rectangle 3"/>
          <p:cNvSpPr>
            <a:spLocks noGrp="1" noChangeArrowheads="1"/>
          </p:cNvSpPr>
          <p:nvPr>
            <p:ph type="body" idx="1"/>
          </p:nvPr>
        </p:nvSpPr>
        <p:spPr/>
        <p:txBody>
          <a:bodyPr/>
          <a:lstStyle/>
          <a:p>
            <a:pPr eaLnBrk="1" hangingPunct="1"/>
            <a:r>
              <a:rPr lang="en-US" dirty="0" smtClean="0"/>
              <a:t>African Americans believed the </a:t>
            </a:r>
            <a:r>
              <a:rPr lang="en-US" dirty="0"/>
              <a:t>D</a:t>
            </a:r>
            <a:r>
              <a:rPr lang="en-US" dirty="0" smtClean="0"/>
              <a:t>eclaration of Independence </a:t>
            </a:r>
            <a:r>
              <a:rPr lang="en-US" dirty="0" smtClean="0"/>
              <a:t>logically included people of all races.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29718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599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4.2 Notes</a:t>
            </a:r>
          </a:p>
        </p:txBody>
      </p:sp>
      <p:sp>
        <p:nvSpPr>
          <p:cNvPr id="7171" name="Rectangle 3"/>
          <p:cNvSpPr>
            <a:spLocks noGrp="1" noChangeArrowheads="1"/>
          </p:cNvSpPr>
          <p:nvPr>
            <p:ph type="body" idx="1"/>
          </p:nvPr>
        </p:nvSpPr>
        <p:spPr/>
        <p:txBody>
          <a:bodyPr/>
          <a:lstStyle/>
          <a:p>
            <a:pPr eaLnBrk="1" hangingPunct="1"/>
            <a:r>
              <a:rPr lang="en-US" dirty="0" smtClean="0"/>
              <a:t>African Americans (such as </a:t>
            </a:r>
            <a:r>
              <a:rPr lang="en-US" dirty="0" err="1" smtClean="0"/>
              <a:t>Crispus</a:t>
            </a:r>
            <a:r>
              <a:rPr lang="en-US" dirty="0" smtClean="0"/>
              <a:t> Attucks) participated in the Revolutionary conflict</a:t>
            </a:r>
          </a:p>
          <a:p>
            <a:pPr lvl="1" eaLnBrk="1" hangingPunct="1"/>
            <a:r>
              <a:rPr lang="en-US" dirty="0" smtClean="0"/>
              <a:t>Arguing against slavery and fighting against the British</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51564"/>
            <a:ext cx="345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74363">
            <a:off x="760831" y="4265435"/>
            <a:ext cx="3733800" cy="2031325"/>
          </a:xfrm>
          <a:prstGeom prst="rect">
            <a:avLst/>
          </a:prstGeom>
          <a:noFill/>
        </p:spPr>
        <p:txBody>
          <a:bodyPr wrap="square" rtlCol="0">
            <a:spAutoFit/>
          </a:bodyPr>
          <a:lstStyle/>
          <a:p>
            <a:r>
              <a:rPr lang="en-US" dirty="0" err="1" smtClean="0"/>
              <a:t>Crispus</a:t>
            </a:r>
            <a:r>
              <a:rPr lang="en-US" dirty="0" smtClean="0"/>
              <a:t> Attacks</a:t>
            </a:r>
          </a:p>
          <a:p>
            <a:r>
              <a:rPr lang="en-US" dirty="0" smtClean="0"/>
              <a:t>- A fugitive slave from Massachusetts who is believed to be the first one killed by British troops at the “Boston Massacre”.  He and other angry colonists were harassing the British troops when they opened fire.</a:t>
            </a:r>
            <a:endParaRPr lang="en-US" dirty="0"/>
          </a:p>
        </p:txBody>
      </p:sp>
    </p:spTree>
    <p:extLst>
      <p:ext uri="{BB962C8B-B14F-4D97-AF65-F5344CB8AC3E}">
        <p14:creationId xmlns:p14="http://schemas.microsoft.com/office/powerpoint/2010/main" val="356225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Question</a:t>
            </a:r>
          </a:p>
        </p:txBody>
      </p:sp>
      <p:sp>
        <p:nvSpPr>
          <p:cNvPr id="8195" name="Rectangle 3"/>
          <p:cNvSpPr>
            <a:spLocks noGrp="1" noChangeArrowheads="1"/>
          </p:cNvSpPr>
          <p:nvPr>
            <p:ph type="body" idx="1"/>
          </p:nvPr>
        </p:nvSpPr>
        <p:spPr/>
        <p:txBody>
          <a:bodyPr/>
          <a:lstStyle/>
          <a:p>
            <a:pPr eaLnBrk="1" hangingPunct="1"/>
            <a:r>
              <a:rPr lang="en-US" dirty="0" smtClean="0"/>
              <a:t>Many of the men who supported the Declaration of Independence, also owned slaves.  What do you think about that? What does that tell us about colonial America?</a:t>
            </a:r>
          </a:p>
        </p:txBody>
      </p:sp>
      <p:pic>
        <p:nvPicPr>
          <p:cNvPr id="8196" name="Picture 4" descr="C:\Users\jgay\AppData\Local\Microsoft\Windows\Temporary Internet Files\Content.IE5\ADJER83W\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10000"/>
            <a:ext cx="12065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486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629</Words>
  <Application>Microsoft Office PowerPoint</Application>
  <PresentationFormat>On-screen Show (4:3)</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2: African-Americans in the New Nation (1763-1861)</vt:lpstr>
      <vt:lpstr>Ch 4: African Americans and the Struggle for Independence (1763 – 1783)</vt:lpstr>
      <vt:lpstr>4.1 Notes The Crisis of the British Empire, p. 111</vt:lpstr>
      <vt:lpstr>4.1 Notes Crisis of the British Empire</vt:lpstr>
      <vt:lpstr>Key Question</vt:lpstr>
      <vt:lpstr>4.2 Notes The Declaration of Independence and African-Americans, p.115</vt:lpstr>
      <vt:lpstr>4.2 Notes</vt:lpstr>
      <vt:lpstr>4.2 Notes</vt:lpstr>
      <vt:lpstr>Question</vt:lpstr>
      <vt:lpstr>4.3 Notes Black Enlightenment, p.119</vt:lpstr>
      <vt:lpstr>4.4 Notes African Americans in the War for Independence, p.123</vt:lpstr>
      <vt:lpstr>4.4 Notes African Americans in the War for Independence</vt:lpstr>
      <vt:lpstr>4.4 Notes African-Americans in the War for Independence</vt:lpstr>
      <vt:lpstr>4.5 Notes The Revolution and Emancipation, p. 127</vt:lpstr>
      <vt:lpstr>4.5 Notes The Revolution and Emancipation</vt:lpstr>
      <vt:lpstr>Quick Review Questions Chapter 4: African Americans and the Struggle for Independence</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African-Americans in the New Nation (1763-1861)</dc:title>
  <dc:creator>Gay, Jonathan</dc:creator>
  <cp:lastModifiedBy>Gay, Jonathan</cp:lastModifiedBy>
  <cp:revision>16</cp:revision>
  <dcterms:created xsi:type="dcterms:W3CDTF">2014-01-19T21:51:50Z</dcterms:created>
  <dcterms:modified xsi:type="dcterms:W3CDTF">2014-08-16T21:46:12Z</dcterms:modified>
</cp:coreProperties>
</file>