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76" r:id="rId4"/>
    <p:sldId id="256" r:id="rId5"/>
    <p:sldId id="257" r:id="rId6"/>
    <p:sldId id="258" r:id="rId7"/>
    <p:sldId id="259" r:id="rId8"/>
    <p:sldId id="260" r:id="rId9"/>
    <p:sldId id="261" r:id="rId10"/>
    <p:sldId id="267" r:id="rId11"/>
    <p:sldId id="268" r:id="rId12"/>
    <p:sldId id="269" r:id="rId13"/>
    <p:sldId id="270" r:id="rId14"/>
    <p:sldId id="271" r:id="rId15"/>
    <p:sldId id="272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EA5A-3015-495B-9B4D-7DB2C5D91710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B764-201B-4474-9029-D09D81E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2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EA5A-3015-495B-9B4D-7DB2C5D91710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B764-201B-4474-9029-D09D81E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3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EA5A-3015-495B-9B4D-7DB2C5D91710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B764-201B-4474-9029-D09D81E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3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EA5A-3015-495B-9B4D-7DB2C5D91710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B764-201B-4474-9029-D09D81E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1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EA5A-3015-495B-9B4D-7DB2C5D91710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B764-201B-4474-9029-D09D81E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0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EA5A-3015-495B-9B4D-7DB2C5D91710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B764-201B-4474-9029-D09D81E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EA5A-3015-495B-9B4D-7DB2C5D91710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B764-201B-4474-9029-D09D81E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7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EA5A-3015-495B-9B4D-7DB2C5D91710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B764-201B-4474-9029-D09D81E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4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EA5A-3015-495B-9B4D-7DB2C5D91710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B764-201B-4474-9029-D09D81E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5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EA5A-3015-495B-9B4D-7DB2C5D91710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B764-201B-4474-9029-D09D81E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7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EA5A-3015-495B-9B4D-7DB2C5D91710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B764-201B-4474-9029-D09D81E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4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2EA5A-3015-495B-9B4D-7DB2C5D91710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5B764-201B-4474-9029-D09D81E0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9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Review: Ch. 1 - 2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have you learned about West African history and culture so far?</a:t>
            </a:r>
          </a:p>
          <a:p>
            <a:r>
              <a:rPr lang="en-US" dirty="0" smtClean="0"/>
              <a:t>What have you learned about the Atlantic Slave Trade so far?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76" y="3886200"/>
            <a:ext cx="1688243" cy="250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65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Section 4</a:t>
            </a:r>
            <a:br>
              <a:rPr lang="en-US" sz="4000" dirty="0" smtClean="0"/>
            </a:br>
            <a:r>
              <a:rPr lang="en-US" sz="4000" dirty="0" smtClean="0"/>
              <a:t>‘The Origins of African-American Culture’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African Americans kept key parts of African Culture</a:t>
            </a:r>
          </a:p>
          <a:p>
            <a:pPr lvl="1" eaLnBrk="1" hangingPunct="1"/>
            <a:r>
              <a:rPr lang="en-US" dirty="0" smtClean="0"/>
              <a:t>Importance of Extended Family</a:t>
            </a:r>
          </a:p>
          <a:p>
            <a:pPr lvl="1" eaLnBrk="1" hangingPunct="1"/>
            <a:r>
              <a:rPr lang="en-US" dirty="0" smtClean="0"/>
              <a:t>African Religious Ideas</a:t>
            </a:r>
          </a:p>
          <a:p>
            <a:pPr lvl="1" eaLnBrk="1" hangingPunct="1"/>
            <a:r>
              <a:rPr lang="en-US" dirty="0" smtClean="0"/>
              <a:t>African Music </a:t>
            </a:r>
          </a:p>
          <a:p>
            <a:pPr lvl="1" eaLnBrk="1" hangingPunct="1"/>
            <a:r>
              <a:rPr lang="en-US" dirty="0" smtClean="0"/>
              <a:t>Folk Tales, Proverbs, and Riddles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82" y="2895600"/>
            <a:ext cx="21574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299991">
            <a:off x="457200" y="5292437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Discussion Q:  Do you see any influences of African culture in African-American culture today?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4</a:t>
            </a:r>
            <a:br>
              <a:rPr lang="en-US" dirty="0"/>
            </a:br>
            <a:r>
              <a:rPr lang="en-US" dirty="0"/>
              <a:t>‘The Origins of African-American Culture’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Great Awakening (1730s)</a:t>
            </a:r>
          </a:p>
          <a:p>
            <a:pPr lvl="1"/>
            <a:r>
              <a:rPr lang="en-US" dirty="0" smtClean="0"/>
              <a:t>Religious revival in the colonies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any African-Americans converted to Christianity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81400"/>
            <a:ext cx="4246563" cy="27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07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Discussion Question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Why </a:t>
            </a:r>
            <a:r>
              <a:rPr lang="en-US" dirty="0" smtClean="0"/>
              <a:t>do you think </a:t>
            </a:r>
            <a:r>
              <a:rPr lang="en-US" dirty="0" smtClean="0"/>
              <a:t>some </a:t>
            </a:r>
            <a:r>
              <a:rPr lang="en-US" dirty="0" smtClean="0"/>
              <a:t>slave owners </a:t>
            </a:r>
            <a:r>
              <a:rPr lang="en-US" dirty="0" smtClean="0"/>
              <a:t>might have been </a:t>
            </a:r>
            <a:r>
              <a:rPr lang="en-US" dirty="0" smtClean="0"/>
              <a:t>afraid of slaves becoming Christians?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3" y="3429000"/>
            <a:ext cx="45910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5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Section 4</a:t>
            </a:r>
            <a:br>
              <a:rPr lang="en-US" sz="4000" dirty="0"/>
            </a:br>
            <a:r>
              <a:rPr lang="en-US" sz="4000" dirty="0"/>
              <a:t>‘The Origins of African-American Culture’</a:t>
            </a:r>
            <a:endParaRPr 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African-American Culture Impacted White Colonial Culture</a:t>
            </a:r>
          </a:p>
          <a:p>
            <a:pPr lvl="1"/>
            <a:r>
              <a:rPr lang="en-US" dirty="0" smtClean="0"/>
              <a:t>Language (Speech </a:t>
            </a:r>
            <a:r>
              <a:rPr lang="en-US" dirty="0"/>
              <a:t>P</a:t>
            </a:r>
            <a:r>
              <a:rPr lang="en-US" dirty="0" smtClean="0"/>
              <a:t>atterns)</a:t>
            </a:r>
          </a:p>
          <a:p>
            <a:pPr lvl="1"/>
            <a:r>
              <a:rPr lang="en-US" dirty="0" smtClean="0"/>
              <a:t>Food (W. African Traditions)</a:t>
            </a:r>
          </a:p>
          <a:p>
            <a:pPr lvl="1"/>
            <a:r>
              <a:rPr lang="en-US" dirty="0" smtClean="0"/>
              <a:t>Work (The Gang System)</a:t>
            </a:r>
          </a:p>
          <a:p>
            <a:pPr lvl="1"/>
            <a:r>
              <a:rPr lang="en-US" dirty="0" smtClean="0"/>
              <a:t>Architecture (African-style Woodcarvings)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33600"/>
            <a:ext cx="1920238" cy="205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22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Section 5</a:t>
            </a:r>
            <a:br>
              <a:rPr lang="en-US" sz="3200" dirty="0" smtClean="0"/>
            </a:br>
            <a:r>
              <a:rPr lang="en-US" sz="3200" dirty="0" smtClean="0"/>
              <a:t>Slavery in Colonial America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5344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dirty="0" smtClean="0"/>
              <a:t>Northern Colonies </a:t>
            </a:r>
          </a:p>
          <a:p>
            <a:pPr lvl="1" eaLnBrk="1" hangingPunct="1"/>
            <a:r>
              <a:rPr lang="en-US" sz="1800" dirty="0" smtClean="0"/>
              <a:t>Fewer Slaves and Less Oppressive than in Southern Colonies</a:t>
            </a:r>
          </a:p>
          <a:p>
            <a:pPr lvl="1" eaLnBrk="1" hangingPunct="1"/>
            <a:r>
              <a:rPr lang="en-US" sz="1800" dirty="0" smtClean="0"/>
              <a:t>Why? </a:t>
            </a:r>
          </a:p>
          <a:p>
            <a:pPr lvl="2"/>
            <a:r>
              <a:rPr lang="en-US" sz="1800" dirty="0" smtClean="0"/>
              <a:t>Religious Views </a:t>
            </a:r>
          </a:p>
          <a:p>
            <a:pPr lvl="2"/>
            <a:r>
              <a:rPr lang="en-US" sz="1800" dirty="0" smtClean="0"/>
              <a:t>Cooler Climate</a:t>
            </a:r>
          </a:p>
          <a:p>
            <a:pPr lvl="2"/>
            <a:r>
              <a:rPr lang="en-US" sz="1800" dirty="0"/>
              <a:t>P</a:t>
            </a:r>
            <a:r>
              <a:rPr lang="en-US" sz="1800" dirty="0" smtClean="0"/>
              <a:t>lenty of White Workers </a:t>
            </a:r>
          </a:p>
          <a:p>
            <a:pPr lvl="2"/>
            <a:r>
              <a:rPr lang="en-US" sz="1800" dirty="0" smtClean="0"/>
              <a:t>Diversified Economy</a:t>
            </a:r>
          </a:p>
          <a:p>
            <a:pPr lvl="3"/>
            <a:r>
              <a:rPr lang="en-US" sz="1800" dirty="0" smtClean="0"/>
              <a:t>Not reliant on Slave Labor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1"/>
            <a:ext cx="3902749" cy="433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Box 1"/>
          <p:cNvSpPr txBox="1">
            <a:spLocks noChangeArrowheads="1"/>
          </p:cNvSpPr>
          <p:nvPr/>
        </p:nvSpPr>
        <p:spPr bwMode="auto">
          <a:xfrm rot="-645057">
            <a:off x="7397702" y="4611886"/>
            <a:ext cx="175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/>
              <a:t>Map of Slavery in 1770</a:t>
            </a:r>
          </a:p>
        </p:txBody>
      </p:sp>
    </p:spTree>
    <p:extLst>
      <p:ext uri="{BB962C8B-B14F-4D97-AF65-F5344CB8AC3E}">
        <p14:creationId xmlns:p14="http://schemas.microsoft.com/office/powerpoint/2010/main" val="3086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Section </a:t>
            </a:r>
            <a:r>
              <a:rPr lang="en-US" sz="4000" dirty="0" smtClean="0"/>
              <a:t>5: Slavery </a:t>
            </a:r>
            <a:r>
              <a:rPr lang="en-US" sz="4000" dirty="0"/>
              <a:t>in Colonial </a:t>
            </a:r>
            <a:r>
              <a:rPr lang="en-US" sz="4000" dirty="0" smtClean="0"/>
              <a:t>America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98834"/>
            <a:ext cx="8229600" cy="4525963"/>
          </a:xfrm>
        </p:spPr>
        <p:txBody>
          <a:bodyPr/>
          <a:lstStyle/>
          <a:p>
            <a:r>
              <a:rPr lang="en-US" dirty="0"/>
              <a:t>Many Blacks Resisted Slavery in Different </a:t>
            </a:r>
            <a:r>
              <a:rPr lang="en-US" dirty="0" smtClean="0"/>
              <a:t>Ways</a:t>
            </a:r>
          </a:p>
          <a:p>
            <a:pPr lvl="1"/>
            <a:r>
              <a:rPr lang="en-US" dirty="0" smtClean="0"/>
              <a:t>Work Partially</a:t>
            </a:r>
          </a:p>
          <a:p>
            <a:pPr lvl="1"/>
            <a:r>
              <a:rPr lang="en-US" dirty="0" smtClean="0"/>
              <a:t>Try to Escape</a:t>
            </a:r>
            <a:endParaRPr lang="en-US" dirty="0" smtClean="0"/>
          </a:p>
          <a:p>
            <a:pPr lvl="1"/>
            <a:r>
              <a:rPr lang="en-US" dirty="0" smtClean="0"/>
              <a:t>Rebel Against Owners</a:t>
            </a:r>
            <a:endParaRPr lang="en-US" dirty="0" smtClean="0"/>
          </a:p>
          <a:p>
            <a:pPr lvl="1"/>
            <a:r>
              <a:rPr lang="en-US" dirty="0" smtClean="0"/>
              <a:t>Kill Owners</a:t>
            </a:r>
            <a:endParaRPr lang="en-US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36" y="3124200"/>
            <a:ext cx="4325006" cy="300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Quick Review Questions</a:t>
            </a:r>
            <a:br>
              <a:rPr lang="en-US" sz="3400" dirty="0" smtClean="0"/>
            </a:br>
            <a:r>
              <a:rPr lang="en-US" sz="3400" dirty="0" smtClean="0"/>
              <a:t>Ch. </a:t>
            </a:r>
            <a:r>
              <a:rPr lang="en-US" sz="3400" dirty="0"/>
              <a:t>3</a:t>
            </a:r>
            <a:r>
              <a:rPr lang="en-US" sz="3400" dirty="0" smtClean="0"/>
              <a:t>: Black People in Colonial North America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factors shaped the early development of African-American culture?</a:t>
            </a:r>
          </a:p>
          <a:p>
            <a:r>
              <a:rPr lang="en-US" dirty="0" smtClean="0"/>
              <a:t>Why </a:t>
            </a:r>
            <a:r>
              <a:rPr lang="en-US" dirty="0" smtClean="0"/>
              <a:t>didn’t slavery take hold in northern colonies the way it did in the southern ones?</a:t>
            </a:r>
          </a:p>
          <a:p>
            <a:endParaRPr lang="en-US" dirty="0"/>
          </a:p>
        </p:txBody>
      </p:sp>
      <p:pic>
        <p:nvPicPr>
          <p:cNvPr id="4" name="Picture 2" descr="C:\Users\jgay\AppData\Local\Microsoft\Windows\Temporary Internet Files\Content.IE5\ETFVN1MG\MC9003117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1162050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3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1: From West Africa to the Early Americas (Ancient Times – 1763)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Atlantic Slave Trade brings West Africans to the Colonies of the Americas.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99038"/>
            <a:ext cx="38004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3: Black People in Colonial North America (1526 – 1763)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African-American culture begins to develop throughout plantations in colonial America.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14" y="2743200"/>
            <a:ext cx="5864225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52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3</a:t>
            </a:r>
            <a:br>
              <a:rPr lang="en-US" dirty="0" smtClean="0"/>
            </a:br>
            <a:r>
              <a:rPr lang="en-US" dirty="0" smtClean="0"/>
              <a:t>The Peoples of North America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During the 17</a:t>
            </a:r>
            <a:r>
              <a:rPr lang="en-US" baseline="30000" dirty="0" smtClean="0"/>
              <a:t>th</a:t>
            </a:r>
            <a:r>
              <a:rPr lang="en-US" dirty="0" smtClean="0"/>
              <a:t> and 18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</a:p>
          <a:p>
            <a:pPr algn="ctr"/>
            <a:r>
              <a:rPr lang="en-US" dirty="0" smtClean="0"/>
              <a:t>African immigrants -&gt; African-American People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24901"/>
            <a:ext cx="5057775" cy="303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18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Section </a:t>
            </a:r>
            <a:r>
              <a:rPr lang="en-US" smtClean="0"/>
              <a:t>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Peoples of North </a:t>
            </a:r>
            <a:r>
              <a:rPr lang="en-US" dirty="0" smtClean="0"/>
              <a:t>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African-American Culture Takes Shape</a:t>
            </a:r>
          </a:p>
          <a:p>
            <a:r>
              <a:rPr lang="en-US" dirty="0" smtClean="0"/>
              <a:t>Shaped by the cultures of:  </a:t>
            </a:r>
          </a:p>
          <a:p>
            <a:pPr lvl="1"/>
            <a:r>
              <a:rPr lang="en-US" dirty="0" smtClean="0"/>
              <a:t>Africans</a:t>
            </a:r>
          </a:p>
          <a:p>
            <a:pPr lvl="1"/>
            <a:r>
              <a:rPr lang="en-US" dirty="0" smtClean="0"/>
              <a:t>American Indians </a:t>
            </a:r>
          </a:p>
          <a:p>
            <a:pPr lvl="1"/>
            <a:r>
              <a:rPr lang="en-US" dirty="0" smtClean="0"/>
              <a:t>Spanish</a:t>
            </a:r>
          </a:p>
          <a:p>
            <a:pPr lvl="1"/>
            <a:r>
              <a:rPr lang="en-US" dirty="0" smtClean="0"/>
              <a:t>British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4066309" cy="240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338222">
            <a:off x="838199" y="5584531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Think About It:  What shapes the culture of our class?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2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Section 2</a:t>
            </a:r>
            <a:br>
              <a:rPr lang="en-US" sz="3600" dirty="0" smtClean="0"/>
            </a:br>
            <a:r>
              <a:rPr lang="en-US" sz="3600" dirty="0" smtClean="0"/>
              <a:t>Africans Arrive in the Chesapeake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Africans arrive in Virginia and Maryland.</a:t>
            </a:r>
          </a:p>
          <a:p>
            <a:r>
              <a:rPr lang="en-US" dirty="0" smtClean="0"/>
              <a:t>British </a:t>
            </a:r>
            <a:r>
              <a:rPr lang="en-US" dirty="0" smtClean="0"/>
              <a:t>settlers </a:t>
            </a:r>
            <a:r>
              <a:rPr lang="en-US" dirty="0" smtClean="0"/>
              <a:t>establish chattel slavery</a:t>
            </a:r>
          </a:p>
          <a:p>
            <a:pPr lvl="1"/>
            <a:r>
              <a:rPr lang="en-US" dirty="0" smtClean="0"/>
              <a:t>Slaves are legally considered private property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799"/>
            <a:ext cx="3886200" cy="332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219578">
            <a:off x="152400" y="3886200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Discussion Q:  What are some things that you consider to be your own property?  Now imagine that a person could once be considered to be the property of another person.  How does this help you better understand how the institution of slavery operated in the Americas long ago?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2</a:t>
            </a:r>
            <a:br>
              <a:rPr lang="en-US" dirty="0"/>
            </a:br>
            <a:r>
              <a:rPr lang="en-US" dirty="0"/>
              <a:t>Africans Arrive in the Chesapeake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end of the 17</a:t>
            </a:r>
            <a:r>
              <a:rPr lang="en-US" baseline="30000" dirty="0" smtClean="0"/>
              <a:t>th</a:t>
            </a:r>
            <a:r>
              <a:rPr lang="en-US" dirty="0" smtClean="0"/>
              <a:t> century, almost all blacks were agricultural slaves.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526676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6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3</a:t>
            </a:r>
            <a:br>
              <a:rPr lang="en-US" dirty="0" smtClean="0"/>
            </a:br>
            <a:r>
              <a:rPr lang="en-US" dirty="0" smtClean="0"/>
              <a:t>Plantation Slavery, 1700 – 1750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1750, the majority of slaves work on plantations in the South:</a:t>
            </a:r>
          </a:p>
          <a:p>
            <a:pPr lvl="1"/>
            <a:r>
              <a:rPr lang="en-US" dirty="0" smtClean="0"/>
              <a:t>Delaware, Maryland, Virginia, North Carolina,  South Carolina, Georgia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29" y="3609540"/>
            <a:ext cx="2368783" cy="299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0315230">
            <a:off x="4404621" y="4591562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1755305">
            <a:off x="3914690" y="5449035"/>
            <a:ext cx="923925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4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3</a:t>
            </a:r>
            <a:br>
              <a:rPr lang="en-US" dirty="0"/>
            </a:br>
            <a:r>
              <a:rPr lang="en-US" dirty="0"/>
              <a:t>Plantation Slavery, 1700 – 1750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Miscegenation and </a:t>
            </a:r>
            <a:r>
              <a:rPr lang="en-US" dirty="0" err="1" smtClean="0"/>
              <a:t>creolization</a:t>
            </a:r>
            <a:r>
              <a:rPr lang="en-US" dirty="0" smtClean="0"/>
              <a:t> led to a distinct, African-American People.</a:t>
            </a:r>
          </a:p>
          <a:p>
            <a:pPr lvl="1"/>
            <a:r>
              <a:rPr lang="en-US" dirty="0" smtClean="0"/>
              <a:t>Miscegenation: interracial sexual contact</a:t>
            </a:r>
          </a:p>
          <a:p>
            <a:pPr lvl="1"/>
            <a:r>
              <a:rPr lang="en-US" dirty="0" err="1" smtClean="0"/>
              <a:t>Creolization</a:t>
            </a:r>
            <a:r>
              <a:rPr lang="en-US" dirty="0" smtClean="0"/>
              <a:t>: </a:t>
            </a:r>
            <a:r>
              <a:rPr lang="en-US" dirty="0" smtClean="0"/>
              <a:t>process of cultural </a:t>
            </a:r>
            <a:r>
              <a:rPr lang="en-US" dirty="0" smtClean="0"/>
              <a:t>exchanges that led African parents to have African-American children.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84073"/>
            <a:ext cx="3295650" cy="240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442115">
            <a:off x="547254" y="5206183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Mulattoes:  those of mixed African and European ancestry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487</Words>
  <Application>Microsoft Office PowerPoint</Application>
  <PresentationFormat>On-screen Show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Quick Review: Ch. 1 - 2</vt:lpstr>
      <vt:lpstr>Unit 1: From West Africa to the Early Americas (Ancient Times – 1763)</vt:lpstr>
      <vt:lpstr>Chapter 3: Black People in Colonial North America (1526 – 1763)</vt:lpstr>
      <vt:lpstr>Section 3 The Peoples of North America</vt:lpstr>
      <vt:lpstr>Section 1 The Peoples of North America</vt:lpstr>
      <vt:lpstr>Section 2 Africans Arrive in the Chesapeake</vt:lpstr>
      <vt:lpstr>Section 2 Africans Arrive in the Chesapeake</vt:lpstr>
      <vt:lpstr>Section 3 Plantation Slavery, 1700 – 1750</vt:lpstr>
      <vt:lpstr>Section 3 Plantation Slavery, 1700 – 1750</vt:lpstr>
      <vt:lpstr>Section 4 ‘The Origins of African-American Culture’</vt:lpstr>
      <vt:lpstr>Section 4 ‘The Origins of African-American Culture’</vt:lpstr>
      <vt:lpstr>Discussion Question</vt:lpstr>
      <vt:lpstr>Section 4 ‘The Origins of African-American Culture’</vt:lpstr>
      <vt:lpstr>Section 5 Slavery in Colonial America</vt:lpstr>
      <vt:lpstr>Section 5: Slavery in Colonial America</vt:lpstr>
      <vt:lpstr>Quick Review Questions Ch. 3: Black People in Colonial North America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3.1 Notes</dc:title>
  <dc:creator>Gay, Jonathan</dc:creator>
  <cp:lastModifiedBy>Gay, Jonathan</cp:lastModifiedBy>
  <cp:revision>24</cp:revision>
  <dcterms:created xsi:type="dcterms:W3CDTF">2012-02-28T17:49:28Z</dcterms:created>
  <dcterms:modified xsi:type="dcterms:W3CDTF">2014-08-11T23:36:44Z</dcterms:modified>
</cp:coreProperties>
</file>