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5" r:id="rId8"/>
    <p:sldId id="263" r:id="rId9"/>
    <p:sldId id="264" r:id="rId10"/>
    <p:sldId id="266" r:id="rId11"/>
    <p:sldId id="267" r:id="rId12"/>
    <p:sldId id="268" r:id="rId13"/>
    <p:sldId id="269" r:id="rId14"/>
    <p:sldId id="270" r:id="rId15"/>
    <p:sldId id="271" r:id="rId16"/>
    <p:sldId id="272" r:id="rId17"/>
    <p:sldId id="273"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2" d="100"/>
          <a:sy n="52" d="100"/>
        </p:scale>
        <p:origin x="66" y="45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3B011E0-FD85-45A0-9567-AFAEB9E5FF68}" type="datetimeFigureOut">
              <a:rPr lang="en-US" smtClean="0"/>
              <a:t>5/3/2016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0D3AA3-8FDD-401A-B99B-66C250BD089A}" type="slidenum">
              <a:rPr lang="en-US" smtClean="0"/>
              <a:t>‹#›</a:t>
            </a:fld>
            <a:endParaRPr lang="en-US"/>
          </a:p>
        </p:txBody>
      </p:sp>
    </p:spTree>
    <p:extLst>
      <p:ext uri="{BB962C8B-B14F-4D97-AF65-F5344CB8AC3E}">
        <p14:creationId xmlns:p14="http://schemas.microsoft.com/office/powerpoint/2010/main" val="31925385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3B011E0-FD85-45A0-9567-AFAEB9E5FF68}" type="datetimeFigureOut">
              <a:rPr lang="en-US" smtClean="0"/>
              <a:t>5/3/2016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0D3AA3-8FDD-401A-B99B-66C250BD089A}" type="slidenum">
              <a:rPr lang="en-US" smtClean="0"/>
              <a:t>‹#›</a:t>
            </a:fld>
            <a:endParaRPr lang="en-US"/>
          </a:p>
        </p:txBody>
      </p:sp>
    </p:spTree>
    <p:extLst>
      <p:ext uri="{BB962C8B-B14F-4D97-AF65-F5344CB8AC3E}">
        <p14:creationId xmlns:p14="http://schemas.microsoft.com/office/powerpoint/2010/main" val="3577223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3B011E0-FD85-45A0-9567-AFAEB9E5FF68}" type="datetimeFigureOut">
              <a:rPr lang="en-US" smtClean="0"/>
              <a:t>5/3/2016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0D3AA3-8FDD-401A-B99B-66C250BD089A}" type="slidenum">
              <a:rPr lang="en-US" smtClean="0"/>
              <a:t>‹#›</a:t>
            </a:fld>
            <a:endParaRPr lang="en-US"/>
          </a:p>
        </p:txBody>
      </p:sp>
    </p:spTree>
    <p:extLst>
      <p:ext uri="{BB962C8B-B14F-4D97-AF65-F5344CB8AC3E}">
        <p14:creationId xmlns:p14="http://schemas.microsoft.com/office/powerpoint/2010/main" val="42352980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3B011E0-FD85-45A0-9567-AFAEB9E5FF68}" type="datetimeFigureOut">
              <a:rPr lang="en-US" smtClean="0"/>
              <a:t>5/3/2016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0D3AA3-8FDD-401A-B99B-66C250BD089A}" type="slidenum">
              <a:rPr lang="en-US" smtClean="0"/>
              <a:t>‹#›</a:t>
            </a:fld>
            <a:endParaRPr lang="en-US"/>
          </a:p>
        </p:txBody>
      </p:sp>
    </p:spTree>
    <p:extLst>
      <p:ext uri="{BB962C8B-B14F-4D97-AF65-F5344CB8AC3E}">
        <p14:creationId xmlns:p14="http://schemas.microsoft.com/office/powerpoint/2010/main" val="20021035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3B011E0-FD85-45A0-9567-AFAEB9E5FF68}" type="datetimeFigureOut">
              <a:rPr lang="en-US" smtClean="0"/>
              <a:t>5/3/2016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0D3AA3-8FDD-401A-B99B-66C250BD089A}" type="slidenum">
              <a:rPr lang="en-US" smtClean="0"/>
              <a:t>‹#›</a:t>
            </a:fld>
            <a:endParaRPr lang="en-US"/>
          </a:p>
        </p:txBody>
      </p:sp>
    </p:spTree>
    <p:extLst>
      <p:ext uri="{BB962C8B-B14F-4D97-AF65-F5344CB8AC3E}">
        <p14:creationId xmlns:p14="http://schemas.microsoft.com/office/powerpoint/2010/main" val="4082432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3B011E0-FD85-45A0-9567-AFAEB9E5FF68}" type="datetimeFigureOut">
              <a:rPr lang="en-US" smtClean="0"/>
              <a:t>5/3/2016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0D3AA3-8FDD-401A-B99B-66C250BD089A}" type="slidenum">
              <a:rPr lang="en-US" smtClean="0"/>
              <a:t>‹#›</a:t>
            </a:fld>
            <a:endParaRPr lang="en-US"/>
          </a:p>
        </p:txBody>
      </p:sp>
    </p:spTree>
    <p:extLst>
      <p:ext uri="{BB962C8B-B14F-4D97-AF65-F5344CB8AC3E}">
        <p14:creationId xmlns:p14="http://schemas.microsoft.com/office/powerpoint/2010/main" val="11740767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3B011E0-FD85-45A0-9567-AFAEB9E5FF68}" type="datetimeFigureOut">
              <a:rPr lang="en-US" smtClean="0"/>
              <a:t>5/3/2016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90D3AA3-8FDD-401A-B99B-66C250BD089A}" type="slidenum">
              <a:rPr lang="en-US" smtClean="0"/>
              <a:t>‹#›</a:t>
            </a:fld>
            <a:endParaRPr lang="en-US"/>
          </a:p>
        </p:txBody>
      </p:sp>
    </p:spTree>
    <p:extLst>
      <p:ext uri="{BB962C8B-B14F-4D97-AF65-F5344CB8AC3E}">
        <p14:creationId xmlns:p14="http://schemas.microsoft.com/office/powerpoint/2010/main" val="23797045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3B011E0-FD85-45A0-9567-AFAEB9E5FF68}" type="datetimeFigureOut">
              <a:rPr lang="en-US" smtClean="0"/>
              <a:t>5/3/2016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90D3AA3-8FDD-401A-B99B-66C250BD089A}" type="slidenum">
              <a:rPr lang="en-US" smtClean="0"/>
              <a:t>‹#›</a:t>
            </a:fld>
            <a:endParaRPr lang="en-US"/>
          </a:p>
        </p:txBody>
      </p:sp>
    </p:spTree>
    <p:extLst>
      <p:ext uri="{BB962C8B-B14F-4D97-AF65-F5344CB8AC3E}">
        <p14:creationId xmlns:p14="http://schemas.microsoft.com/office/powerpoint/2010/main" val="28020321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B011E0-FD85-45A0-9567-AFAEB9E5FF68}" type="datetimeFigureOut">
              <a:rPr lang="en-US" smtClean="0"/>
              <a:t>5/3/2016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90D3AA3-8FDD-401A-B99B-66C250BD089A}" type="slidenum">
              <a:rPr lang="en-US" smtClean="0"/>
              <a:t>‹#›</a:t>
            </a:fld>
            <a:endParaRPr lang="en-US"/>
          </a:p>
        </p:txBody>
      </p:sp>
    </p:spTree>
    <p:extLst>
      <p:ext uri="{BB962C8B-B14F-4D97-AF65-F5344CB8AC3E}">
        <p14:creationId xmlns:p14="http://schemas.microsoft.com/office/powerpoint/2010/main" val="20021689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3B011E0-FD85-45A0-9567-AFAEB9E5FF68}" type="datetimeFigureOut">
              <a:rPr lang="en-US" smtClean="0"/>
              <a:t>5/3/2016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0D3AA3-8FDD-401A-B99B-66C250BD089A}" type="slidenum">
              <a:rPr lang="en-US" smtClean="0"/>
              <a:t>‹#›</a:t>
            </a:fld>
            <a:endParaRPr lang="en-US"/>
          </a:p>
        </p:txBody>
      </p:sp>
    </p:spTree>
    <p:extLst>
      <p:ext uri="{BB962C8B-B14F-4D97-AF65-F5344CB8AC3E}">
        <p14:creationId xmlns:p14="http://schemas.microsoft.com/office/powerpoint/2010/main" val="39425640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3B011E0-FD85-45A0-9567-AFAEB9E5FF68}" type="datetimeFigureOut">
              <a:rPr lang="en-US" smtClean="0"/>
              <a:t>5/3/2016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0D3AA3-8FDD-401A-B99B-66C250BD089A}" type="slidenum">
              <a:rPr lang="en-US" smtClean="0"/>
              <a:t>‹#›</a:t>
            </a:fld>
            <a:endParaRPr lang="en-US"/>
          </a:p>
        </p:txBody>
      </p:sp>
    </p:spTree>
    <p:extLst>
      <p:ext uri="{BB962C8B-B14F-4D97-AF65-F5344CB8AC3E}">
        <p14:creationId xmlns:p14="http://schemas.microsoft.com/office/powerpoint/2010/main" val="11032009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B011E0-FD85-45A0-9567-AFAEB9E5FF68}" type="datetimeFigureOut">
              <a:rPr lang="en-US" smtClean="0"/>
              <a:t>5/3/2016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0D3AA3-8FDD-401A-B99B-66C250BD089A}" type="slidenum">
              <a:rPr lang="en-US" smtClean="0"/>
              <a:t>‹#›</a:t>
            </a:fld>
            <a:endParaRPr lang="en-US"/>
          </a:p>
        </p:txBody>
      </p:sp>
    </p:spTree>
    <p:extLst>
      <p:ext uri="{BB962C8B-B14F-4D97-AF65-F5344CB8AC3E}">
        <p14:creationId xmlns:p14="http://schemas.microsoft.com/office/powerpoint/2010/main" val="16680500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52400"/>
            <a:ext cx="8229600" cy="1143000"/>
          </a:xfrm>
        </p:spPr>
        <p:txBody>
          <a:bodyPr>
            <a:normAutofit fontScale="90000"/>
          </a:bodyPr>
          <a:lstStyle/>
          <a:p>
            <a:r>
              <a:rPr lang="en-US" dirty="0" smtClean="0"/>
              <a:t>Unit 10:  Changing and Enduring Issues</a:t>
            </a:r>
            <a:br>
              <a:rPr lang="en-US" dirty="0" smtClean="0"/>
            </a:br>
            <a:r>
              <a:rPr lang="en-US" dirty="0" smtClean="0"/>
              <a:t>(1980 – Present Times)</a:t>
            </a:r>
            <a:endParaRPr lang="en-US" dirty="0"/>
          </a:p>
        </p:txBody>
      </p:sp>
      <p:sp>
        <p:nvSpPr>
          <p:cNvPr id="5" name="Content Placeholder 4"/>
          <p:cNvSpPr>
            <a:spLocks noGrp="1"/>
          </p:cNvSpPr>
          <p:nvPr>
            <p:ph idx="1"/>
          </p:nvPr>
        </p:nvSpPr>
        <p:spPr>
          <a:xfrm>
            <a:off x="152400" y="1524000"/>
            <a:ext cx="8686800" cy="4525963"/>
          </a:xfrm>
        </p:spPr>
        <p:txBody>
          <a:bodyPr/>
          <a:lstStyle/>
          <a:p>
            <a:r>
              <a:rPr lang="en-US" dirty="0" smtClean="0"/>
              <a:t>With the Cold War ending and the constant development of advanced technology, Americans look to meet the challenges of an ever-changing world.</a:t>
            </a:r>
            <a:endParaRPr lang="en-US"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4114800"/>
            <a:ext cx="3746500" cy="2247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00599" y="3505200"/>
            <a:ext cx="3800061" cy="24763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3192724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 Q</a:t>
            </a:r>
            <a:endParaRPr lang="en-US" dirty="0"/>
          </a:p>
        </p:txBody>
      </p:sp>
      <p:sp>
        <p:nvSpPr>
          <p:cNvPr id="3" name="Content Placeholder 2"/>
          <p:cNvSpPr>
            <a:spLocks noGrp="1"/>
          </p:cNvSpPr>
          <p:nvPr>
            <p:ph idx="1"/>
          </p:nvPr>
        </p:nvSpPr>
        <p:spPr>
          <a:xfrm>
            <a:off x="466725" y="1371600"/>
            <a:ext cx="8229600" cy="4525963"/>
          </a:xfrm>
        </p:spPr>
        <p:txBody>
          <a:bodyPr/>
          <a:lstStyle/>
          <a:p>
            <a:r>
              <a:rPr lang="en-US" dirty="0" smtClean="0"/>
              <a:t>Did President Clinton deserve to be impeached (removed from office)?  Why?</a:t>
            </a:r>
            <a:endParaRPr lang="en-US"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2514600"/>
            <a:ext cx="5048250" cy="33776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2600325" y="6034852"/>
            <a:ext cx="3962400" cy="646331"/>
          </a:xfrm>
          <a:prstGeom prst="rect">
            <a:avLst/>
          </a:prstGeom>
          <a:noFill/>
        </p:spPr>
        <p:txBody>
          <a:bodyPr wrap="square" rtlCol="0">
            <a:spAutoFit/>
          </a:bodyPr>
          <a:lstStyle/>
          <a:p>
            <a:r>
              <a:rPr lang="en-US" dirty="0" smtClean="0"/>
              <a:t>White House Intern Monica Lewinsky and President Bill Clinton.</a:t>
            </a:r>
            <a:endParaRPr lang="en-US" dirty="0"/>
          </a:p>
        </p:txBody>
      </p:sp>
    </p:spTree>
    <p:extLst>
      <p:ext uri="{BB962C8B-B14F-4D97-AF65-F5344CB8AC3E}">
        <p14:creationId xmlns:p14="http://schemas.microsoft.com/office/powerpoint/2010/main" val="14348540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4636"/>
            <a:ext cx="8686800" cy="1143000"/>
          </a:xfrm>
        </p:spPr>
        <p:txBody>
          <a:bodyPr>
            <a:normAutofit fontScale="90000"/>
          </a:bodyPr>
          <a:lstStyle/>
          <a:p>
            <a:r>
              <a:rPr lang="en-US" dirty="0" smtClean="0"/>
              <a:t>Section 3:  Global Politics and Economics</a:t>
            </a:r>
            <a:endParaRPr lang="en-US" dirty="0"/>
          </a:p>
        </p:txBody>
      </p:sp>
      <p:sp>
        <p:nvSpPr>
          <p:cNvPr id="3" name="Content Placeholder 2"/>
          <p:cNvSpPr>
            <a:spLocks noGrp="1"/>
          </p:cNvSpPr>
          <p:nvPr>
            <p:ph idx="1"/>
          </p:nvPr>
        </p:nvSpPr>
        <p:spPr>
          <a:xfrm>
            <a:off x="381000" y="1066800"/>
            <a:ext cx="8229600" cy="5181600"/>
          </a:xfrm>
        </p:spPr>
        <p:txBody>
          <a:bodyPr>
            <a:normAutofit/>
          </a:bodyPr>
          <a:lstStyle/>
          <a:p>
            <a:r>
              <a:rPr lang="en-US" sz="3000" dirty="0" smtClean="0"/>
              <a:t>In the 1990s, the </a:t>
            </a:r>
            <a:r>
              <a:rPr lang="en-US" sz="3000" b="1" dirty="0" smtClean="0"/>
              <a:t>U.S. was both a promoter of global trade &amp; an example </a:t>
            </a:r>
            <a:r>
              <a:rPr lang="en-US" sz="3000" dirty="0" smtClean="0"/>
              <a:t>for newly industrialized nations to follow.</a:t>
            </a:r>
          </a:p>
          <a:p>
            <a:r>
              <a:rPr lang="en-US" sz="3000" dirty="0" smtClean="0"/>
              <a:t>As more nations participated in economic globalization, the U.S. adjusted its own policies to ensure it remained an economic powerhouse.</a:t>
            </a:r>
          </a:p>
          <a:p>
            <a:pPr lvl="1"/>
            <a:r>
              <a:rPr lang="en-US" sz="2400" dirty="0" smtClean="0"/>
              <a:t>U.S., Canada &amp; Mexico form the</a:t>
            </a:r>
          </a:p>
          <a:p>
            <a:pPr marL="457200" lvl="1" indent="0">
              <a:buNone/>
            </a:pPr>
            <a:r>
              <a:rPr lang="en-US" sz="2400" b="1" dirty="0" smtClean="0"/>
              <a:t>North American Free Trade</a:t>
            </a:r>
          </a:p>
          <a:p>
            <a:pPr marL="457200" lvl="1" indent="0">
              <a:buNone/>
            </a:pPr>
            <a:r>
              <a:rPr lang="en-US" sz="2400" b="1" dirty="0" smtClean="0"/>
              <a:t>Agreement (NAFTA) </a:t>
            </a:r>
            <a:r>
              <a:rPr lang="en-US" sz="2400" dirty="0" smtClean="0"/>
              <a:t>in 1994</a:t>
            </a:r>
          </a:p>
          <a:p>
            <a:pPr lvl="1"/>
            <a:r>
              <a:rPr lang="en-US" sz="2400" dirty="0" smtClean="0"/>
              <a:t>Involvement in the </a:t>
            </a:r>
            <a:r>
              <a:rPr lang="en-US" sz="2400" b="1" dirty="0" smtClean="0"/>
              <a:t>World</a:t>
            </a:r>
          </a:p>
          <a:p>
            <a:pPr marL="457200" lvl="1" indent="0">
              <a:buNone/>
            </a:pPr>
            <a:r>
              <a:rPr lang="en-US" sz="2400" b="1" dirty="0"/>
              <a:t>T</a:t>
            </a:r>
            <a:r>
              <a:rPr lang="en-US" sz="2400" b="1" dirty="0" smtClean="0"/>
              <a:t>rade Organization (WTO)</a:t>
            </a:r>
            <a:endParaRPr lang="en-US" sz="2400" b="1" dirty="0"/>
          </a:p>
        </p:txBody>
      </p:sp>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8800" y="3962400"/>
            <a:ext cx="2676525" cy="26646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944539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Americans on the Global Stage</a:t>
            </a:r>
            <a:endParaRPr lang="en-US" dirty="0"/>
          </a:p>
        </p:txBody>
      </p:sp>
      <p:sp>
        <p:nvSpPr>
          <p:cNvPr id="3" name="Content Placeholder 2"/>
          <p:cNvSpPr>
            <a:spLocks noGrp="1"/>
          </p:cNvSpPr>
          <p:nvPr>
            <p:ph idx="1"/>
          </p:nvPr>
        </p:nvSpPr>
        <p:spPr>
          <a:xfrm>
            <a:off x="304800" y="1066800"/>
            <a:ext cx="8382000" cy="4525963"/>
          </a:xfrm>
        </p:spPr>
        <p:txBody>
          <a:bodyPr>
            <a:normAutofit/>
          </a:bodyPr>
          <a:lstStyle/>
          <a:p>
            <a:r>
              <a:rPr lang="en-US" sz="2400" dirty="0" smtClean="0"/>
              <a:t>U.S. Forces offer </a:t>
            </a:r>
            <a:r>
              <a:rPr lang="en-US" sz="2400" b="1" dirty="0" smtClean="0"/>
              <a:t>aid to war-torn Somalia and Haiti</a:t>
            </a:r>
          </a:p>
          <a:p>
            <a:r>
              <a:rPr lang="en-US" sz="2400" dirty="0" smtClean="0"/>
              <a:t>Attempts to </a:t>
            </a:r>
            <a:r>
              <a:rPr lang="en-US" sz="2400" b="1" dirty="0" smtClean="0"/>
              <a:t>encourage peace agreements between Israel and Palestinians</a:t>
            </a:r>
            <a:r>
              <a:rPr lang="en-US" sz="2400" dirty="0" smtClean="0"/>
              <a:t>, although with little success</a:t>
            </a:r>
          </a:p>
          <a:p>
            <a:r>
              <a:rPr lang="en-US" sz="2400" dirty="0" smtClean="0"/>
              <a:t>Osama bin Laden forms the group </a:t>
            </a:r>
            <a:r>
              <a:rPr lang="en-US" sz="2400" b="1" dirty="0" smtClean="0"/>
              <a:t>al Qaeda</a:t>
            </a:r>
            <a:r>
              <a:rPr lang="en-US" sz="2400" dirty="0" smtClean="0"/>
              <a:t>, with the goal of ending American involvement in Muslim countries.  They begin carrying out </a:t>
            </a:r>
            <a:r>
              <a:rPr lang="en-US" sz="2400" b="1" dirty="0" smtClean="0"/>
              <a:t>terrorist attacks on Americans around the world</a:t>
            </a:r>
            <a:r>
              <a:rPr lang="en-US" sz="2400" dirty="0" smtClean="0"/>
              <a:t>. </a:t>
            </a:r>
            <a:endParaRPr lang="en-US" sz="2400" dirty="0"/>
          </a:p>
        </p:txBody>
      </p:sp>
      <p:pic>
        <p:nvPicPr>
          <p:cNvPr id="1024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0" y="3657600"/>
            <a:ext cx="2030100" cy="2886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3800" y="3690505"/>
            <a:ext cx="1733550" cy="2867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24599" y="3962400"/>
            <a:ext cx="2447925" cy="2447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787107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855" y="0"/>
            <a:ext cx="8915400" cy="1143000"/>
          </a:xfrm>
        </p:spPr>
        <p:txBody>
          <a:bodyPr>
            <a:normAutofit/>
          </a:bodyPr>
          <a:lstStyle/>
          <a:p>
            <a:r>
              <a:rPr lang="en-US" sz="3600" dirty="0" smtClean="0"/>
              <a:t>Section 4:  The George W. Bush Presidency</a:t>
            </a:r>
            <a:endParaRPr lang="en-US" sz="3600" dirty="0"/>
          </a:p>
        </p:txBody>
      </p:sp>
      <p:sp>
        <p:nvSpPr>
          <p:cNvPr id="3" name="Content Placeholder 2"/>
          <p:cNvSpPr>
            <a:spLocks noGrp="1"/>
          </p:cNvSpPr>
          <p:nvPr>
            <p:ph idx="1"/>
          </p:nvPr>
        </p:nvSpPr>
        <p:spPr>
          <a:xfrm>
            <a:off x="457200" y="1066800"/>
            <a:ext cx="8229600" cy="4525963"/>
          </a:xfrm>
        </p:spPr>
        <p:txBody>
          <a:bodyPr>
            <a:normAutofit/>
          </a:bodyPr>
          <a:lstStyle/>
          <a:p>
            <a:r>
              <a:rPr lang="en-US" sz="2800" dirty="0" smtClean="0"/>
              <a:t>Republican George W. Bush wins an extremely close presidential election in 2000.  However, not long after being in office, the </a:t>
            </a:r>
            <a:r>
              <a:rPr lang="en-US" sz="2800" b="1" dirty="0" smtClean="0"/>
              <a:t>September 11, 2001 terrorist attacks on American soil would move the nation in a new direction </a:t>
            </a:r>
            <a:r>
              <a:rPr lang="en-US" sz="2800" dirty="0" smtClean="0"/>
              <a:t>and come to define Bush’s time in office.</a:t>
            </a:r>
            <a:endParaRPr lang="en-US" sz="2800"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3886200"/>
            <a:ext cx="4286250" cy="2419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972317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6200"/>
            <a:ext cx="8229600" cy="1143000"/>
          </a:xfrm>
        </p:spPr>
        <p:txBody>
          <a:bodyPr/>
          <a:lstStyle/>
          <a:p>
            <a:r>
              <a:rPr lang="en-US" dirty="0" smtClean="0"/>
              <a:t>The United States is Attacked</a:t>
            </a:r>
            <a:endParaRPr lang="en-US" dirty="0"/>
          </a:p>
        </p:txBody>
      </p:sp>
      <p:sp>
        <p:nvSpPr>
          <p:cNvPr id="3" name="Content Placeholder 2"/>
          <p:cNvSpPr>
            <a:spLocks noGrp="1"/>
          </p:cNvSpPr>
          <p:nvPr>
            <p:ph idx="1"/>
          </p:nvPr>
        </p:nvSpPr>
        <p:spPr>
          <a:xfrm>
            <a:off x="13855" y="914400"/>
            <a:ext cx="6324600" cy="5715000"/>
          </a:xfrm>
        </p:spPr>
        <p:txBody>
          <a:bodyPr>
            <a:normAutofit fontScale="92500" lnSpcReduction="10000"/>
          </a:bodyPr>
          <a:lstStyle/>
          <a:p>
            <a:r>
              <a:rPr lang="en-US" sz="2800" b="1" dirty="0" smtClean="0"/>
              <a:t>On September 11, 2001, Osama bin Laden’s al Qaeda</a:t>
            </a:r>
            <a:r>
              <a:rPr lang="en-US" sz="2800" dirty="0" smtClean="0"/>
              <a:t> network orchestrated the high-jacking of commercial airplanes that were flown into the World Trade Center, the Pentagon, and a Pennsylvania field, leaving </a:t>
            </a:r>
            <a:r>
              <a:rPr lang="en-US" sz="2800" b="1" dirty="0" smtClean="0"/>
              <a:t>over 3,000 Americans dead.</a:t>
            </a:r>
          </a:p>
          <a:p>
            <a:r>
              <a:rPr lang="en-US" sz="2800" dirty="0" smtClean="0"/>
              <a:t>America’s War on Terrorism</a:t>
            </a:r>
          </a:p>
          <a:p>
            <a:pPr lvl="1"/>
            <a:r>
              <a:rPr lang="en-US" sz="2400" dirty="0" smtClean="0"/>
              <a:t>The </a:t>
            </a:r>
            <a:r>
              <a:rPr lang="en-US" sz="2400" b="1" dirty="0" smtClean="0"/>
              <a:t>U.S. invades Afghanistan </a:t>
            </a:r>
            <a:r>
              <a:rPr lang="en-US" sz="2400" dirty="0" smtClean="0"/>
              <a:t>where many al Qaeda terrorists had been trained</a:t>
            </a:r>
          </a:p>
          <a:p>
            <a:pPr lvl="1"/>
            <a:r>
              <a:rPr lang="en-US" sz="2400" b="1" dirty="0" smtClean="0"/>
              <a:t>U.S. forces invade Iraq </a:t>
            </a:r>
            <a:r>
              <a:rPr lang="en-US" sz="2400" dirty="0" smtClean="0"/>
              <a:t>and overthrow Saddam Hussein’s government, believing him to be a threat to peace and that he had Weapons of Mass Destruction (WMD)</a:t>
            </a:r>
          </a:p>
          <a:p>
            <a:pPr lvl="2"/>
            <a:r>
              <a:rPr lang="en-US" sz="1900" dirty="0" smtClean="0"/>
              <a:t>However, many criticized Bush after WMD were not found in Iraq and the expenses of the war in Iraq increased the federal deficit.</a:t>
            </a:r>
            <a:endParaRPr lang="en-US" sz="1900"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0" y="990601"/>
            <a:ext cx="1810616" cy="20878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5254" y="3886199"/>
            <a:ext cx="2619375" cy="174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1094780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763000" cy="1143000"/>
          </a:xfrm>
        </p:spPr>
        <p:txBody>
          <a:bodyPr>
            <a:normAutofit fontScale="90000"/>
          </a:bodyPr>
          <a:lstStyle/>
          <a:p>
            <a:r>
              <a:rPr lang="en-US" dirty="0" smtClean="0"/>
              <a:t>Section 5:  Americans Look to the Future</a:t>
            </a:r>
            <a:endParaRPr lang="en-US" dirty="0"/>
          </a:p>
        </p:txBody>
      </p:sp>
      <p:sp>
        <p:nvSpPr>
          <p:cNvPr id="3" name="Content Placeholder 2"/>
          <p:cNvSpPr>
            <a:spLocks noGrp="1"/>
          </p:cNvSpPr>
          <p:nvPr>
            <p:ph idx="1"/>
          </p:nvPr>
        </p:nvSpPr>
        <p:spPr>
          <a:xfrm>
            <a:off x="152400" y="1143000"/>
            <a:ext cx="8229600" cy="5029200"/>
          </a:xfrm>
        </p:spPr>
        <p:txBody>
          <a:bodyPr>
            <a:normAutofit fontScale="92500" lnSpcReduction="10000"/>
          </a:bodyPr>
          <a:lstStyle/>
          <a:p>
            <a:r>
              <a:rPr lang="en-US" sz="2800" dirty="0" smtClean="0"/>
              <a:t>Immigration continues to shape the nation</a:t>
            </a:r>
          </a:p>
          <a:p>
            <a:pPr lvl="1"/>
            <a:r>
              <a:rPr lang="en-US" sz="2000" b="1" dirty="0" smtClean="0"/>
              <a:t>Latinos and Asians </a:t>
            </a:r>
            <a:r>
              <a:rPr lang="en-US" sz="2000" dirty="0" smtClean="0"/>
              <a:t>make up the largest numbers of new immigrants to the U.S.</a:t>
            </a:r>
          </a:p>
          <a:p>
            <a:r>
              <a:rPr lang="en-US" sz="2800" dirty="0" smtClean="0"/>
              <a:t>As the year 2000 kick-started a new millennium, Americans looked back at a century of great change and technological progress.  Looking forward, immense challenges remain.  However,</a:t>
            </a:r>
          </a:p>
          <a:p>
            <a:pPr marL="0" indent="0">
              <a:buNone/>
            </a:pPr>
            <a:r>
              <a:rPr lang="en-US" sz="2800" dirty="0"/>
              <a:t> </a:t>
            </a:r>
            <a:r>
              <a:rPr lang="en-US" sz="2800" dirty="0" smtClean="0"/>
              <a:t>    the </a:t>
            </a:r>
            <a:r>
              <a:rPr lang="en-US" sz="2800" b="1" dirty="0" smtClean="0"/>
              <a:t>U.S. faces the 21</a:t>
            </a:r>
            <a:r>
              <a:rPr lang="en-US" sz="2800" b="1" baseline="30000" dirty="0" smtClean="0"/>
              <a:t>st</a:t>
            </a:r>
            <a:r>
              <a:rPr lang="en-US" sz="2800" b="1" dirty="0" smtClean="0"/>
              <a:t> century</a:t>
            </a:r>
          </a:p>
          <a:p>
            <a:pPr marL="0" indent="0">
              <a:buNone/>
            </a:pPr>
            <a:r>
              <a:rPr lang="en-US" sz="2800" b="1" dirty="0"/>
              <a:t>  </a:t>
            </a:r>
            <a:r>
              <a:rPr lang="en-US" sz="2800" b="1" dirty="0" smtClean="0"/>
              <a:t>   with strength and optimism,</a:t>
            </a:r>
          </a:p>
          <a:p>
            <a:pPr marL="0" indent="0">
              <a:buNone/>
            </a:pPr>
            <a:r>
              <a:rPr lang="en-US" sz="2800" b="1" dirty="0"/>
              <a:t> </a:t>
            </a:r>
            <a:r>
              <a:rPr lang="en-US" sz="2800" b="1" dirty="0" smtClean="0"/>
              <a:t>    looking to the nation’s greatest</a:t>
            </a:r>
          </a:p>
          <a:p>
            <a:pPr marL="0" indent="0">
              <a:buNone/>
            </a:pPr>
            <a:r>
              <a:rPr lang="en-US" sz="2800" b="1" dirty="0" smtClean="0"/>
              <a:t>     resource… the American</a:t>
            </a:r>
          </a:p>
          <a:p>
            <a:pPr marL="0" indent="0">
              <a:buNone/>
            </a:pPr>
            <a:r>
              <a:rPr lang="en-US" sz="2800" b="1" dirty="0" smtClean="0"/>
              <a:t>     people.</a:t>
            </a:r>
            <a:endParaRPr lang="en-US" sz="2800" b="1"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3997960"/>
            <a:ext cx="3933825" cy="20980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6428557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 Q</a:t>
            </a:r>
            <a:endParaRPr lang="en-US" dirty="0"/>
          </a:p>
        </p:txBody>
      </p:sp>
      <p:sp>
        <p:nvSpPr>
          <p:cNvPr id="3" name="Content Placeholder 2"/>
          <p:cNvSpPr>
            <a:spLocks noGrp="1"/>
          </p:cNvSpPr>
          <p:nvPr>
            <p:ph idx="1"/>
          </p:nvPr>
        </p:nvSpPr>
        <p:spPr/>
        <p:txBody>
          <a:bodyPr/>
          <a:lstStyle/>
          <a:p>
            <a:r>
              <a:rPr lang="en-US" dirty="0" smtClean="0"/>
              <a:t>What challenges / achievements do you think lie ahead for the United States of America?</a:t>
            </a:r>
            <a:endParaRPr lang="en-US" dirty="0"/>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3276600"/>
            <a:ext cx="4403147" cy="23483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0897815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Quick Review of </a:t>
            </a:r>
            <a:r>
              <a:rPr lang="en-US" dirty="0" err="1" smtClean="0"/>
              <a:t>Ch</a:t>
            </a:r>
            <a:r>
              <a:rPr lang="en-US" dirty="0" smtClean="0"/>
              <a:t> 29</a:t>
            </a:r>
            <a:endParaRPr lang="en-US" dirty="0"/>
          </a:p>
        </p:txBody>
      </p:sp>
      <p:sp>
        <p:nvSpPr>
          <p:cNvPr id="3" name="Content Placeholder 2"/>
          <p:cNvSpPr>
            <a:spLocks noGrp="1"/>
          </p:cNvSpPr>
          <p:nvPr>
            <p:ph idx="1"/>
          </p:nvPr>
        </p:nvSpPr>
        <p:spPr/>
        <p:txBody>
          <a:bodyPr/>
          <a:lstStyle/>
          <a:p>
            <a:pPr marL="342900" lvl="1" indent="-342900">
              <a:buFont typeface="Arial" pitchFamily="34" charset="0"/>
              <a:buChar char="•"/>
            </a:pPr>
            <a:r>
              <a:rPr lang="en-US" dirty="0" smtClean="0"/>
              <a:t>What political trends have shaped American life since 1990?</a:t>
            </a:r>
          </a:p>
          <a:p>
            <a:pPr marL="342900" lvl="1" indent="-342900">
              <a:buFont typeface="Arial" pitchFamily="34" charset="0"/>
              <a:buChar char="•"/>
            </a:pPr>
            <a:r>
              <a:rPr lang="en-US" dirty="0" smtClean="0"/>
              <a:t>Social trends… ?</a:t>
            </a:r>
          </a:p>
          <a:p>
            <a:pPr marL="342900" lvl="1" indent="-342900">
              <a:buFont typeface="Arial" pitchFamily="34" charset="0"/>
              <a:buChar char="•"/>
            </a:pPr>
            <a:r>
              <a:rPr lang="en-US" dirty="0" smtClean="0"/>
              <a:t>Technological trends… ?</a:t>
            </a:r>
          </a:p>
          <a:p>
            <a:pPr marL="342900" lvl="1" indent="-342900">
              <a:buFont typeface="Arial" pitchFamily="34" charset="0"/>
              <a:buChar char="•"/>
            </a:pPr>
            <a:r>
              <a:rPr lang="en-US" dirty="0" smtClean="0"/>
              <a:t>Economics trends… ?</a:t>
            </a:r>
          </a:p>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2077" y="4191000"/>
            <a:ext cx="2146300" cy="2139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88527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197"/>
            <a:ext cx="8229600" cy="1143000"/>
          </a:xfrm>
        </p:spPr>
        <p:txBody>
          <a:bodyPr/>
          <a:lstStyle/>
          <a:p>
            <a:r>
              <a:rPr lang="en-US" dirty="0" smtClean="0"/>
              <a:t>Quick Review of Ch. 28</a:t>
            </a:r>
            <a:endParaRPr lang="en-US" dirty="0"/>
          </a:p>
        </p:txBody>
      </p:sp>
      <p:sp>
        <p:nvSpPr>
          <p:cNvPr id="3" name="Content Placeholder 2"/>
          <p:cNvSpPr>
            <a:spLocks noGrp="1"/>
          </p:cNvSpPr>
          <p:nvPr>
            <p:ph idx="1"/>
          </p:nvPr>
        </p:nvSpPr>
        <p:spPr>
          <a:xfrm>
            <a:off x="457200" y="1219200"/>
            <a:ext cx="8229600" cy="4525963"/>
          </a:xfrm>
        </p:spPr>
        <p:txBody>
          <a:bodyPr/>
          <a:lstStyle/>
          <a:p>
            <a:r>
              <a:rPr lang="en-US" dirty="0" smtClean="0"/>
              <a:t>What was the Conservative Resurgence?</a:t>
            </a:r>
          </a:p>
          <a:p>
            <a:endParaRPr lang="en-US" dirty="0" smtClean="0"/>
          </a:p>
          <a:p>
            <a:r>
              <a:rPr lang="en-US" dirty="0" smtClean="0"/>
              <a:t>How did it affect domestic policy?</a:t>
            </a:r>
          </a:p>
          <a:p>
            <a:endParaRPr lang="en-US" dirty="0" smtClean="0"/>
          </a:p>
          <a:p>
            <a:r>
              <a:rPr lang="en-US" dirty="0" smtClean="0"/>
              <a:t>How did it affect foreign policy?</a:t>
            </a:r>
            <a:endParaRPr lang="en-US"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76554" y="4337926"/>
            <a:ext cx="2143125" cy="2143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556623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Chapter 29:  Into a New Century</a:t>
            </a:r>
            <a:br>
              <a:rPr lang="en-US" dirty="0" smtClean="0"/>
            </a:br>
            <a:r>
              <a:rPr lang="en-US" dirty="0" smtClean="0"/>
              <a:t>(1992 – Today)</a:t>
            </a:r>
            <a:endParaRPr lang="en-US" dirty="0"/>
          </a:p>
        </p:txBody>
      </p:sp>
      <p:sp>
        <p:nvSpPr>
          <p:cNvPr id="3" name="Content Placeholder 2"/>
          <p:cNvSpPr>
            <a:spLocks noGrp="1"/>
          </p:cNvSpPr>
          <p:nvPr>
            <p:ph idx="1"/>
          </p:nvPr>
        </p:nvSpPr>
        <p:spPr/>
        <p:txBody>
          <a:bodyPr/>
          <a:lstStyle/>
          <a:p>
            <a:r>
              <a:rPr lang="en-US" dirty="0" smtClean="0"/>
              <a:t>Chapter Focus</a:t>
            </a:r>
          </a:p>
          <a:p>
            <a:pPr lvl="1"/>
            <a:r>
              <a:rPr lang="en-US" dirty="0" smtClean="0"/>
              <a:t>What political, social, technological, and economic trends have shaped American life since 1990?</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3234247"/>
            <a:ext cx="4767758" cy="34427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570789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Autofit/>
          </a:bodyPr>
          <a:lstStyle/>
          <a:p>
            <a:r>
              <a:rPr lang="en-US" sz="3200" dirty="0" smtClean="0"/>
              <a:t>Chapter 29:  Into a New Century (1992 – Today)</a:t>
            </a:r>
            <a:endParaRPr lang="en-US" sz="3200" dirty="0"/>
          </a:p>
        </p:txBody>
      </p:sp>
      <p:sp>
        <p:nvSpPr>
          <p:cNvPr id="3" name="Content Placeholder 2"/>
          <p:cNvSpPr>
            <a:spLocks noGrp="1"/>
          </p:cNvSpPr>
          <p:nvPr>
            <p:ph idx="1"/>
          </p:nvPr>
        </p:nvSpPr>
        <p:spPr>
          <a:xfrm>
            <a:off x="304800" y="1066289"/>
            <a:ext cx="8229600" cy="5105400"/>
          </a:xfrm>
        </p:spPr>
        <p:txBody>
          <a:bodyPr>
            <a:normAutofit fontScale="40000" lnSpcReduction="20000"/>
          </a:bodyPr>
          <a:lstStyle/>
          <a:p>
            <a:r>
              <a:rPr lang="en-US" sz="6000" dirty="0" smtClean="0"/>
              <a:t>Chapter Summary</a:t>
            </a:r>
          </a:p>
          <a:p>
            <a:r>
              <a:rPr lang="en-US" sz="4200" dirty="0"/>
              <a:t>One of the most important technological advances of the twentieth century was the development of computers, which affected business, industry, and science. </a:t>
            </a:r>
            <a:r>
              <a:rPr lang="en-US" sz="4200" b="1" dirty="0"/>
              <a:t>Computers, satellites, and the Internet created an "information age</a:t>
            </a:r>
            <a:r>
              <a:rPr lang="en-US" sz="4200" dirty="0"/>
              <a:t>,</a:t>
            </a:r>
            <a:r>
              <a:rPr lang="en-US" sz="4200" b="1" dirty="0"/>
              <a:t>" </a:t>
            </a:r>
            <a:r>
              <a:rPr lang="en-US" sz="4200" dirty="0"/>
              <a:t>that allowed anyone to have access to information quickly. Computers and other technology have increased </a:t>
            </a:r>
            <a:r>
              <a:rPr lang="en-US" sz="4200" b="1" dirty="0"/>
              <a:t>global businesses</a:t>
            </a:r>
            <a:r>
              <a:rPr lang="en-US" sz="4200" dirty="0"/>
              <a:t>, as well as increased jobs in the service sector and decreased organized labor.</a:t>
            </a:r>
          </a:p>
          <a:p>
            <a:r>
              <a:rPr lang="en-US" sz="4200" dirty="0"/>
              <a:t>William Jefferson </a:t>
            </a:r>
            <a:r>
              <a:rPr lang="en-US" sz="4200" b="1" dirty="0"/>
              <a:t>Clinton</a:t>
            </a:r>
            <a:r>
              <a:rPr lang="en-US" sz="4200" dirty="0"/>
              <a:t> positioned himself as a "New Democrat," a </a:t>
            </a:r>
            <a:r>
              <a:rPr lang="en-US" sz="4200" b="1" dirty="0"/>
              <a:t>moderate position </a:t>
            </a:r>
            <a:r>
              <a:rPr lang="en-US" sz="4200" dirty="0"/>
              <a:t>that helped him win the 1992 presidential election with promises of social and economic opportunity. Clinton successfully introduced new laws involving medical leave and waiting periods for buying handguns, but failed to win support of healthcare reforms. In the mid-term election of 1994, Republicans won control of the House of Representatives, but an </a:t>
            </a:r>
            <a:r>
              <a:rPr lang="en-US" sz="4200" b="1" dirty="0"/>
              <a:t>economic boom </a:t>
            </a:r>
            <a:r>
              <a:rPr lang="en-US" sz="4200" dirty="0"/>
              <a:t>helped Clinton to win reelection two years later. </a:t>
            </a:r>
            <a:endParaRPr lang="en-US" sz="4200" dirty="0" smtClean="0"/>
          </a:p>
          <a:p>
            <a:r>
              <a:rPr lang="en-US" sz="4200" dirty="0" smtClean="0"/>
              <a:t>The </a:t>
            </a:r>
            <a:r>
              <a:rPr lang="en-US" sz="4200" dirty="0"/>
              <a:t>2000 presidential election between Al Gore and George W. Bush resulted in such a close vote that a recount was needed and the Supreme Court had to intervene. Bush's priorities were tax cuts to stimulate the economy, as well as addressing education and the needs of senior citizens. On </a:t>
            </a:r>
            <a:r>
              <a:rPr lang="en-US" sz="4200" b="1" dirty="0"/>
              <a:t>September 11, 2001, a foreign enemy attacked the United States</a:t>
            </a:r>
            <a:r>
              <a:rPr lang="en-US" sz="4200" dirty="0"/>
              <a:t> for the first time since Pearl Harbor when terrorists crashed planes into the World Trade Center and the Pentagon causing the U.S. to declare </a:t>
            </a:r>
            <a:r>
              <a:rPr lang="en-US" sz="4200" b="1" dirty="0"/>
              <a:t>war on terrorism</a:t>
            </a:r>
            <a:r>
              <a:rPr lang="en-US" sz="4200" dirty="0"/>
              <a:t>. The war on terrorism helped Bush win reelection in 2004.</a:t>
            </a:r>
          </a:p>
          <a:p>
            <a:pPr lvl="1"/>
            <a:endParaRPr lang="en-US" sz="2400" dirty="0" smtClean="0"/>
          </a:p>
          <a:p>
            <a:endParaRPr lang="en-US" dirty="0" smtClean="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48400" y="5623172"/>
            <a:ext cx="1519237" cy="10970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400981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143000"/>
          </a:xfrm>
        </p:spPr>
        <p:txBody>
          <a:bodyPr>
            <a:normAutofit/>
          </a:bodyPr>
          <a:lstStyle/>
          <a:p>
            <a:r>
              <a:rPr lang="en-US" sz="3200" dirty="0" smtClean="0"/>
              <a:t>Section 1:  The Computer and Technology Revolutions</a:t>
            </a:r>
            <a:endParaRPr lang="en-US" sz="3200" dirty="0"/>
          </a:p>
        </p:txBody>
      </p:sp>
      <p:sp>
        <p:nvSpPr>
          <p:cNvPr id="3" name="Content Placeholder 2"/>
          <p:cNvSpPr>
            <a:spLocks noGrp="1"/>
          </p:cNvSpPr>
          <p:nvPr>
            <p:ph idx="1"/>
          </p:nvPr>
        </p:nvSpPr>
        <p:spPr>
          <a:xfrm>
            <a:off x="228600" y="914400"/>
            <a:ext cx="8686800" cy="5334000"/>
          </a:xfrm>
        </p:spPr>
        <p:txBody>
          <a:bodyPr>
            <a:normAutofit fontScale="92500" lnSpcReduction="10000"/>
          </a:bodyPr>
          <a:lstStyle/>
          <a:p>
            <a:r>
              <a:rPr lang="en-US" sz="2800" dirty="0" smtClean="0"/>
              <a:t>Technology Changes American Life</a:t>
            </a:r>
          </a:p>
          <a:p>
            <a:pPr lvl="1"/>
            <a:r>
              <a:rPr lang="en-US" sz="2200" dirty="0" smtClean="0"/>
              <a:t>The invention of the microchip leads to the development of </a:t>
            </a:r>
            <a:r>
              <a:rPr lang="en-US" sz="2200" b="1" dirty="0" smtClean="0"/>
              <a:t>personal computers</a:t>
            </a:r>
            <a:r>
              <a:rPr lang="en-US" sz="2200" dirty="0" smtClean="0"/>
              <a:t>, which transforms businesses, research and American life</a:t>
            </a:r>
          </a:p>
          <a:p>
            <a:pPr lvl="1"/>
            <a:r>
              <a:rPr lang="en-US" sz="2200" dirty="0" smtClean="0"/>
              <a:t>Advances in </a:t>
            </a:r>
            <a:r>
              <a:rPr lang="en-US" sz="2200" b="1" dirty="0" smtClean="0"/>
              <a:t>biotechnology</a:t>
            </a:r>
            <a:r>
              <a:rPr lang="en-US" sz="2200" dirty="0" smtClean="0"/>
              <a:t>, the use of living organisms in the development of new products, produces a higher level of healthcare than ever before</a:t>
            </a:r>
          </a:p>
          <a:p>
            <a:pPr lvl="1"/>
            <a:r>
              <a:rPr lang="en-US" sz="2200" dirty="0" smtClean="0"/>
              <a:t>Developments in </a:t>
            </a:r>
            <a:r>
              <a:rPr lang="en-US" sz="2200" b="1" dirty="0" smtClean="0"/>
              <a:t>agricultural technology </a:t>
            </a:r>
            <a:r>
              <a:rPr lang="en-US" sz="2200" dirty="0" smtClean="0"/>
              <a:t>lead to more productive farms, while less people are </a:t>
            </a:r>
            <a:r>
              <a:rPr lang="en-US" sz="2200" dirty="0" smtClean="0"/>
              <a:t>needed </a:t>
            </a:r>
            <a:r>
              <a:rPr lang="en-US" sz="2200" dirty="0" smtClean="0"/>
              <a:t>to work the farm</a:t>
            </a:r>
          </a:p>
          <a:p>
            <a:r>
              <a:rPr lang="en-US" sz="2800" dirty="0" smtClean="0"/>
              <a:t>A Communications Revolution</a:t>
            </a:r>
          </a:p>
          <a:p>
            <a:pPr lvl="1"/>
            <a:r>
              <a:rPr lang="en-US" sz="2200" dirty="0" smtClean="0"/>
              <a:t>Computers, cell phones, e-mails, and instant messaging become the tools of the </a:t>
            </a:r>
            <a:r>
              <a:rPr lang="en-US" sz="2200" b="1" dirty="0" smtClean="0"/>
              <a:t>“information age”</a:t>
            </a:r>
          </a:p>
          <a:p>
            <a:pPr lvl="1"/>
            <a:r>
              <a:rPr lang="en-US" sz="2200" b="1" dirty="0" smtClean="0"/>
              <a:t>Satellites</a:t>
            </a:r>
            <a:r>
              <a:rPr lang="en-US" sz="2200" dirty="0" smtClean="0"/>
              <a:t> orbiting the Earth increase</a:t>
            </a:r>
          </a:p>
          <a:p>
            <a:pPr marL="457200" lvl="1" indent="0">
              <a:buNone/>
            </a:pPr>
            <a:r>
              <a:rPr lang="en-US" sz="2200" dirty="0" smtClean="0"/>
              <a:t>the speed of global communication.</a:t>
            </a:r>
          </a:p>
          <a:p>
            <a:pPr lvl="1"/>
            <a:r>
              <a:rPr lang="en-US" sz="2200" dirty="0" smtClean="0"/>
              <a:t>In the 1990s the </a:t>
            </a:r>
            <a:r>
              <a:rPr lang="en-US" sz="2200" b="1" dirty="0" smtClean="0"/>
              <a:t>Internet</a:t>
            </a:r>
            <a:r>
              <a:rPr lang="en-US" sz="2200" dirty="0" smtClean="0"/>
              <a:t> begins to</a:t>
            </a:r>
          </a:p>
          <a:p>
            <a:pPr marL="457200" lvl="1" indent="0">
              <a:buNone/>
            </a:pPr>
            <a:r>
              <a:rPr lang="en-US" sz="2200" dirty="0" smtClean="0"/>
              <a:t>reach the general public, making </a:t>
            </a:r>
          </a:p>
          <a:p>
            <a:pPr marL="457200" lvl="1" indent="0">
              <a:buNone/>
            </a:pPr>
            <a:r>
              <a:rPr lang="en-US" sz="2200" dirty="0" smtClean="0"/>
              <a:t>communication and access to</a:t>
            </a:r>
          </a:p>
          <a:p>
            <a:pPr marL="457200" lvl="1" indent="0">
              <a:buNone/>
            </a:pPr>
            <a:r>
              <a:rPr lang="en-US" sz="2200" dirty="0" smtClean="0"/>
              <a:t>information almost instantaneous.</a:t>
            </a:r>
            <a:endParaRPr lang="en-US" sz="22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7800" y="4038600"/>
            <a:ext cx="3075344" cy="266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717999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sz="3600" dirty="0" smtClean="0"/>
              <a:t>A Changing American Economy</a:t>
            </a:r>
            <a:endParaRPr lang="en-US" sz="3600" dirty="0"/>
          </a:p>
        </p:txBody>
      </p:sp>
      <p:sp>
        <p:nvSpPr>
          <p:cNvPr id="3" name="Content Placeholder 2"/>
          <p:cNvSpPr>
            <a:spLocks noGrp="1"/>
          </p:cNvSpPr>
          <p:nvPr>
            <p:ph idx="1"/>
          </p:nvPr>
        </p:nvSpPr>
        <p:spPr>
          <a:xfrm>
            <a:off x="152400" y="838200"/>
            <a:ext cx="8534400" cy="5257800"/>
          </a:xfrm>
        </p:spPr>
        <p:txBody>
          <a:bodyPr>
            <a:normAutofit/>
          </a:bodyPr>
          <a:lstStyle/>
          <a:p>
            <a:r>
              <a:rPr lang="en-US" dirty="0" smtClean="0"/>
              <a:t>Due to technological advances…</a:t>
            </a:r>
          </a:p>
          <a:p>
            <a:pPr lvl="1"/>
            <a:r>
              <a:rPr lang="en-US" sz="2200" dirty="0" smtClean="0"/>
              <a:t>Less and less Americans work on assembly lines or on farms.  </a:t>
            </a:r>
          </a:p>
          <a:p>
            <a:pPr lvl="1"/>
            <a:r>
              <a:rPr lang="en-US" sz="2200" b="1" dirty="0" smtClean="0"/>
              <a:t>More</a:t>
            </a:r>
            <a:r>
              <a:rPr lang="en-US" sz="2200" dirty="0" smtClean="0"/>
              <a:t> and more Americans work in </a:t>
            </a:r>
            <a:r>
              <a:rPr lang="en-US" sz="2200" b="1" dirty="0" smtClean="0"/>
              <a:t>service industries </a:t>
            </a:r>
            <a:r>
              <a:rPr lang="en-US" sz="2200" dirty="0" smtClean="0"/>
              <a:t>(such as lawyers, teachers, doctors, salespeople)</a:t>
            </a:r>
          </a:p>
          <a:p>
            <a:r>
              <a:rPr lang="en-US" dirty="0" smtClean="0"/>
              <a:t>The Impact of Globalization</a:t>
            </a:r>
          </a:p>
          <a:p>
            <a:pPr lvl="1"/>
            <a:r>
              <a:rPr lang="en-US" sz="2000" b="1" dirty="0" smtClean="0"/>
              <a:t>Advanced communications </a:t>
            </a:r>
            <a:r>
              <a:rPr lang="en-US" sz="2000" dirty="0" smtClean="0"/>
              <a:t>has made it easier</a:t>
            </a:r>
          </a:p>
          <a:p>
            <a:pPr marL="457200" lvl="1" indent="0">
              <a:buNone/>
            </a:pPr>
            <a:r>
              <a:rPr lang="en-US" sz="2000" dirty="0" smtClean="0"/>
              <a:t>for companies to do </a:t>
            </a:r>
            <a:r>
              <a:rPr lang="en-US" sz="2000" b="1" dirty="0" smtClean="0"/>
              <a:t>global business</a:t>
            </a:r>
          </a:p>
          <a:p>
            <a:pPr lvl="1"/>
            <a:r>
              <a:rPr lang="en-US" sz="2000" dirty="0" smtClean="0"/>
              <a:t>More products and services available</a:t>
            </a:r>
          </a:p>
          <a:p>
            <a:pPr marL="457200" lvl="1" indent="0">
              <a:buNone/>
            </a:pPr>
            <a:r>
              <a:rPr lang="en-US" sz="2000" dirty="0" smtClean="0"/>
              <a:t>to more people, often at lower prices</a:t>
            </a:r>
          </a:p>
          <a:p>
            <a:pPr lvl="1"/>
            <a:r>
              <a:rPr lang="en-US" sz="2000" dirty="0" smtClean="0"/>
              <a:t>Economic problems in one part of</a:t>
            </a:r>
          </a:p>
          <a:p>
            <a:pPr marL="457200" lvl="1" indent="0">
              <a:buNone/>
            </a:pPr>
            <a:r>
              <a:rPr lang="en-US" sz="2000" dirty="0"/>
              <a:t>t</a:t>
            </a:r>
            <a:r>
              <a:rPr lang="en-US" sz="2000" dirty="0" smtClean="0"/>
              <a:t>he world can be felt in other parts of </a:t>
            </a:r>
          </a:p>
          <a:p>
            <a:pPr marL="457200" lvl="1" indent="0">
              <a:buNone/>
            </a:pPr>
            <a:r>
              <a:rPr lang="en-US" sz="2000" dirty="0" smtClean="0"/>
              <a:t>the world</a:t>
            </a:r>
          </a:p>
          <a:p>
            <a:pPr lvl="1"/>
            <a:endParaRPr lang="en-US" dirty="0" smtClean="0"/>
          </a:p>
          <a:p>
            <a:pPr lvl="1"/>
            <a:endParaRPr lang="en-US" dirty="0" smtClean="0"/>
          </a:p>
        </p:txBody>
      </p:sp>
      <p:sp>
        <p:nvSpPr>
          <p:cNvPr id="4" name="TextBox 3"/>
          <p:cNvSpPr txBox="1"/>
          <p:nvPr/>
        </p:nvSpPr>
        <p:spPr>
          <a:xfrm rot="21095413">
            <a:off x="4791675" y="5538750"/>
            <a:ext cx="4321719" cy="830997"/>
          </a:xfrm>
          <a:prstGeom prst="rect">
            <a:avLst/>
          </a:prstGeom>
          <a:noFill/>
        </p:spPr>
        <p:txBody>
          <a:bodyPr wrap="square" rtlCol="0">
            <a:spAutoFit/>
          </a:bodyPr>
          <a:lstStyle/>
          <a:p>
            <a:r>
              <a:rPr lang="en-US" sz="1600" dirty="0" smtClean="0"/>
              <a:t>Globalization:  the process by which national economies, politics, cultures, &amp; societies become integrated with other nations around the world.</a:t>
            </a:r>
            <a:endParaRPr lang="en-US" sz="1600"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9800" y="2743200"/>
            <a:ext cx="2944091" cy="20262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499610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855"/>
            <a:ext cx="8229600" cy="1143000"/>
          </a:xfrm>
        </p:spPr>
        <p:txBody>
          <a:bodyPr/>
          <a:lstStyle/>
          <a:p>
            <a:r>
              <a:rPr lang="en-US" dirty="0" smtClean="0"/>
              <a:t>Discussion Question</a:t>
            </a:r>
            <a:endParaRPr lang="en-US" dirty="0"/>
          </a:p>
        </p:txBody>
      </p:sp>
      <p:sp>
        <p:nvSpPr>
          <p:cNvPr id="3" name="Content Placeholder 2"/>
          <p:cNvSpPr>
            <a:spLocks noGrp="1"/>
          </p:cNvSpPr>
          <p:nvPr>
            <p:ph idx="1"/>
          </p:nvPr>
        </p:nvSpPr>
        <p:spPr>
          <a:xfrm>
            <a:off x="457200" y="1143000"/>
            <a:ext cx="8229600" cy="4525963"/>
          </a:xfrm>
        </p:spPr>
        <p:txBody>
          <a:bodyPr/>
          <a:lstStyle/>
          <a:p>
            <a:r>
              <a:rPr lang="en-US" dirty="0" smtClean="0"/>
              <a:t>How do you think continued advancements in technology might change life in America over the next 20 years?</a:t>
            </a:r>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3276600"/>
            <a:ext cx="3486150" cy="29857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874658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Section 2:  The Clinton Presidency</a:t>
            </a:r>
            <a:endParaRPr lang="en-US" dirty="0"/>
          </a:p>
        </p:txBody>
      </p:sp>
      <p:sp>
        <p:nvSpPr>
          <p:cNvPr id="3" name="Content Placeholder 2"/>
          <p:cNvSpPr>
            <a:spLocks noGrp="1"/>
          </p:cNvSpPr>
          <p:nvPr>
            <p:ph idx="1"/>
          </p:nvPr>
        </p:nvSpPr>
        <p:spPr>
          <a:xfrm>
            <a:off x="381000" y="990600"/>
            <a:ext cx="8458200" cy="4525963"/>
          </a:xfrm>
        </p:spPr>
        <p:txBody>
          <a:bodyPr/>
          <a:lstStyle/>
          <a:p>
            <a:r>
              <a:rPr lang="en-US" dirty="0" smtClean="0"/>
              <a:t>Taking office in 1993, President Bill </a:t>
            </a:r>
            <a:r>
              <a:rPr lang="en-US" b="1" dirty="0" smtClean="0"/>
              <a:t>Clinton</a:t>
            </a:r>
            <a:r>
              <a:rPr lang="en-US" dirty="0" smtClean="0"/>
              <a:t> (himself a Democrat) </a:t>
            </a:r>
            <a:r>
              <a:rPr lang="en-US" b="1" dirty="0" smtClean="0"/>
              <a:t>tries to balance a middle road</a:t>
            </a:r>
            <a:r>
              <a:rPr lang="en-US" dirty="0" smtClean="0"/>
              <a:t> between the limited role for government supported by Republicans and the traditional Democratic reliance on government programs to address social problems.  </a:t>
            </a:r>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5802" y="4191000"/>
            <a:ext cx="4286250" cy="2419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089726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229600" cy="1143000"/>
          </a:xfrm>
        </p:spPr>
        <p:txBody>
          <a:bodyPr/>
          <a:lstStyle/>
          <a:p>
            <a:r>
              <a:rPr lang="en-US" dirty="0" smtClean="0"/>
              <a:t>The Clinton Presidency</a:t>
            </a:r>
            <a:endParaRPr lang="en-US" dirty="0"/>
          </a:p>
        </p:txBody>
      </p:sp>
      <p:sp>
        <p:nvSpPr>
          <p:cNvPr id="3" name="Content Placeholder 2"/>
          <p:cNvSpPr>
            <a:spLocks noGrp="1"/>
          </p:cNvSpPr>
          <p:nvPr>
            <p:ph idx="1"/>
          </p:nvPr>
        </p:nvSpPr>
        <p:spPr>
          <a:xfrm>
            <a:off x="381000" y="762000"/>
            <a:ext cx="8382000" cy="5334000"/>
          </a:xfrm>
        </p:spPr>
        <p:txBody>
          <a:bodyPr>
            <a:normAutofit lnSpcReduction="10000"/>
          </a:bodyPr>
          <a:lstStyle/>
          <a:p>
            <a:r>
              <a:rPr lang="en-US" dirty="0" smtClean="0"/>
              <a:t>Clinton’s Domestic Policies</a:t>
            </a:r>
          </a:p>
          <a:p>
            <a:pPr lvl="1"/>
            <a:r>
              <a:rPr lang="en-US" sz="2000" dirty="0" smtClean="0"/>
              <a:t>Family Medical Leave Act (ex: guaranteed unpaid leave at work for giving birth)</a:t>
            </a:r>
          </a:p>
          <a:p>
            <a:pPr lvl="1"/>
            <a:r>
              <a:rPr lang="en-US" sz="2000" b="1" dirty="0" smtClean="0"/>
              <a:t>Increased minimum wage </a:t>
            </a:r>
            <a:r>
              <a:rPr lang="en-US" sz="2000" dirty="0" smtClean="0"/>
              <a:t>and access</a:t>
            </a:r>
          </a:p>
          <a:p>
            <a:pPr marL="457200" lvl="1" indent="0">
              <a:buNone/>
            </a:pPr>
            <a:r>
              <a:rPr lang="en-US" sz="2000" dirty="0" smtClean="0"/>
              <a:t>to college loans</a:t>
            </a:r>
          </a:p>
          <a:p>
            <a:pPr lvl="1"/>
            <a:r>
              <a:rPr lang="en-US" sz="2000" dirty="0" smtClean="0"/>
              <a:t>Brady Bill strengthened gun control</a:t>
            </a:r>
          </a:p>
          <a:p>
            <a:r>
              <a:rPr lang="en-US" dirty="0" smtClean="0"/>
              <a:t>Scandals, Impeachment and Trial</a:t>
            </a:r>
          </a:p>
          <a:p>
            <a:pPr lvl="1"/>
            <a:r>
              <a:rPr lang="en-US" sz="2000" dirty="0" smtClean="0"/>
              <a:t>Questions about investments Bill and wife Hillary Clinton had made in a real estate company, Whitewater Development Corporation</a:t>
            </a:r>
          </a:p>
          <a:p>
            <a:pPr lvl="1"/>
            <a:r>
              <a:rPr lang="en-US" sz="2000" dirty="0" smtClean="0"/>
              <a:t>Bill Clinton is found guilty of having an </a:t>
            </a:r>
          </a:p>
          <a:p>
            <a:pPr marL="457200" lvl="1" indent="0">
              <a:buNone/>
            </a:pPr>
            <a:r>
              <a:rPr lang="en-US" sz="2000" b="1" dirty="0" smtClean="0"/>
              <a:t>affair with a White House intern</a:t>
            </a:r>
            <a:r>
              <a:rPr lang="en-US" sz="2000" dirty="0" smtClean="0"/>
              <a:t>, something</a:t>
            </a:r>
          </a:p>
          <a:p>
            <a:pPr marL="457200" lvl="1" indent="0">
              <a:buNone/>
            </a:pPr>
            <a:r>
              <a:rPr lang="en-US" sz="2000" dirty="0" smtClean="0"/>
              <a:t>he had lied about under oath.</a:t>
            </a:r>
          </a:p>
          <a:p>
            <a:pPr lvl="1"/>
            <a:r>
              <a:rPr lang="en-US" sz="2000" dirty="0" smtClean="0"/>
              <a:t>The House of Representatives attempted</a:t>
            </a:r>
          </a:p>
          <a:p>
            <a:pPr marL="457200" lvl="1" indent="0">
              <a:buNone/>
            </a:pPr>
            <a:r>
              <a:rPr lang="en-US" sz="2000" dirty="0" smtClean="0"/>
              <a:t>to impeach (remove) Clinton, however the</a:t>
            </a:r>
          </a:p>
          <a:p>
            <a:pPr marL="457200" lvl="1" indent="0">
              <a:buNone/>
            </a:pPr>
            <a:r>
              <a:rPr lang="en-US" sz="2000" b="1" dirty="0" smtClean="0"/>
              <a:t>Senate decided against impeachment</a:t>
            </a:r>
            <a:r>
              <a:rPr lang="en-US" sz="2000" dirty="0" smtClean="0"/>
              <a:t>.</a:t>
            </a:r>
            <a:endParaRPr lang="en-US" sz="2000" dirty="0"/>
          </a:p>
        </p:txBody>
      </p:sp>
      <p:sp>
        <p:nvSpPr>
          <p:cNvPr id="5" name="TextBox 4"/>
          <p:cNvSpPr txBox="1"/>
          <p:nvPr/>
        </p:nvSpPr>
        <p:spPr>
          <a:xfrm rot="21304210">
            <a:off x="6019800" y="5971309"/>
            <a:ext cx="3048000" cy="646331"/>
          </a:xfrm>
          <a:prstGeom prst="rect">
            <a:avLst/>
          </a:prstGeom>
          <a:noFill/>
        </p:spPr>
        <p:txBody>
          <a:bodyPr wrap="square" rtlCol="0">
            <a:spAutoFit/>
          </a:bodyPr>
          <a:lstStyle/>
          <a:p>
            <a:r>
              <a:rPr lang="en-US" dirty="0" smtClean="0"/>
              <a:t>“I did not have sexual relations with that woman” -  Clinton</a:t>
            </a:r>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06684" y="1600200"/>
            <a:ext cx="2074232" cy="15063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5600" y="4307160"/>
            <a:ext cx="1228725" cy="15343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8424892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506</TotalTime>
  <Words>1258</Words>
  <Application>Microsoft Office PowerPoint</Application>
  <PresentationFormat>On-screen Show (4:3)</PresentationFormat>
  <Paragraphs>100</Paragraphs>
  <Slides>17</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17</vt:i4>
      </vt:variant>
    </vt:vector>
  </HeadingPairs>
  <TitlesOfParts>
    <vt:vector size="20" baseType="lpstr">
      <vt:lpstr>Arial</vt:lpstr>
      <vt:lpstr>Calibri</vt:lpstr>
      <vt:lpstr>Office Theme</vt:lpstr>
      <vt:lpstr>Unit 10:  Changing and Enduring Issues (1980 – Present Times)</vt:lpstr>
      <vt:lpstr>Quick Review of Ch. 28</vt:lpstr>
      <vt:lpstr>Chapter 29:  Into a New Century (1992 – Today)</vt:lpstr>
      <vt:lpstr>Chapter 29:  Into a New Century (1992 – Today)</vt:lpstr>
      <vt:lpstr>Section 1:  The Computer and Technology Revolutions</vt:lpstr>
      <vt:lpstr>A Changing American Economy</vt:lpstr>
      <vt:lpstr>Discussion Question</vt:lpstr>
      <vt:lpstr>Section 2:  The Clinton Presidency</vt:lpstr>
      <vt:lpstr>The Clinton Presidency</vt:lpstr>
      <vt:lpstr>Discussion Q</vt:lpstr>
      <vt:lpstr>Section 3:  Global Politics and Economics</vt:lpstr>
      <vt:lpstr>Americans on the Global Stage</vt:lpstr>
      <vt:lpstr>Section 4:  The George W. Bush Presidency</vt:lpstr>
      <vt:lpstr>The United States is Attacked</vt:lpstr>
      <vt:lpstr>Section 5:  Americans Look to the Future</vt:lpstr>
      <vt:lpstr>Discussion Q</vt:lpstr>
      <vt:lpstr>Quick Review of Ch 29</vt:lpstr>
    </vt:vector>
  </TitlesOfParts>
  <Company>Bertie County Schools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10:  Changing and Enduring Issues (1980 – Present Times)</dc:title>
  <dc:creator>Gay, Jonathan</dc:creator>
  <cp:lastModifiedBy>Gay, Jonathan</cp:lastModifiedBy>
  <cp:revision>25</cp:revision>
  <dcterms:created xsi:type="dcterms:W3CDTF">2015-04-29T00:46:02Z</dcterms:created>
  <dcterms:modified xsi:type="dcterms:W3CDTF">2016-05-03T17:12:02Z</dcterms:modified>
</cp:coreProperties>
</file>