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6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1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3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3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3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AFCD-AB1D-4182-AB90-A4F3EE4ED37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F58E-4EF1-4898-99BF-E696C1EF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2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10:  Changing and Enduring Issues</a:t>
            </a:r>
            <a:br>
              <a:rPr lang="en-US" dirty="0" smtClean="0"/>
            </a:br>
            <a:r>
              <a:rPr lang="en-US" dirty="0" smtClean="0"/>
              <a:t>(1980 – Present Times)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525963"/>
          </a:xfrm>
        </p:spPr>
        <p:txBody>
          <a:bodyPr/>
          <a:lstStyle/>
          <a:p>
            <a:r>
              <a:rPr lang="en-US" dirty="0" smtClean="0"/>
              <a:t>With the Cold War ending and the constant development of advanced technology, Americans look to meet the challenges of an ever-changing world.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746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505200"/>
            <a:ext cx="3800061" cy="247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Section 4:  Foreign Policy After the Cold War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When the Soviet Union collapsed, the U.S. was the only superpower left ready to take a leading role in world affairs.  Many hoped this would be a new era of peace, but instead the </a:t>
            </a:r>
            <a:r>
              <a:rPr lang="en-US" b="1" dirty="0" smtClean="0"/>
              <a:t>1980s and 1990s </a:t>
            </a:r>
            <a:r>
              <a:rPr lang="en-US" dirty="0" smtClean="0"/>
              <a:t>experienced </a:t>
            </a:r>
            <a:r>
              <a:rPr lang="en-US" b="1" dirty="0" smtClean="0"/>
              <a:t>dangerous regional conflicts and international crises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4082631" cy="212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31" y="4462818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 New Role in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Key Marks of President Bush’s Foreign Policy</a:t>
            </a:r>
          </a:p>
          <a:p>
            <a:pPr lvl="1"/>
            <a:r>
              <a:rPr lang="en-US" sz="2400" b="1" dirty="0" smtClean="0"/>
              <a:t>Arrested several international drug lords </a:t>
            </a:r>
            <a:r>
              <a:rPr lang="en-US" sz="2400" dirty="0" smtClean="0"/>
              <a:t>in Latin America</a:t>
            </a:r>
          </a:p>
          <a:p>
            <a:pPr lvl="1"/>
            <a:r>
              <a:rPr lang="en-US" sz="2400" b="1" dirty="0" smtClean="0"/>
              <a:t>Condemned China’s harsh crackdown </a:t>
            </a:r>
            <a:r>
              <a:rPr lang="en-US" sz="2400" dirty="0" smtClean="0"/>
              <a:t>on pro-democracy protesters</a:t>
            </a:r>
          </a:p>
          <a:p>
            <a:pPr lvl="1"/>
            <a:r>
              <a:rPr lang="en-US" sz="2400" b="1" dirty="0" smtClean="0"/>
              <a:t>Supported</a:t>
            </a:r>
            <a:r>
              <a:rPr lang="en-US" sz="2400" dirty="0" smtClean="0"/>
              <a:t> Nelson Mandela and </a:t>
            </a:r>
            <a:r>
              <a:rPr lang="en-US" sz="2400" b="1" dirty="0" smtClean="0"/>
              <a:t>South Africa’s movement towards democracy</a:t>
            </a:r>
          </a:p>
          <a:p>
            <a:pPr lvl="1"/>
            <a:r>
              <a:rPr lang="en-US" sz="2400" dirty="0" smtClean="0"/>
              <a:t>Military intervention to </a:t>
            </a:r>
            <a:r>
              <a:rPr lang="en-US" sz="2400" b="1" dirty="0" smtClean="0"/>
              <a:t>protect human rights </a:t>
            </a:r>
            <a:r>
              <a:rPr lang="en-US" sz="2400" dirty="0" smtClean="0"/>
              <a:t>in Somalia</a:t>
            </a:r>
          </a:p>
          <a:p>
            <a:pPr lvl="1"/>
            <a:r>
              <a:rPr lang="en-US" sz="2400" b="1" dirty="0" smtClean="0"/>
              <a:t>The Persian Gulf War</a:t>
            </a:r>
            <a:r>
              <a:rPr lang="en-US" sz="2400" dirty="0" smtClean="0"/>
              <a:t>.  In Operation Desert Storm, American forces led a </a:t>
            </a:r>
            <a:r>
              <a:rPr lang="en-US" sz="2400" b="1" dirty="0" smtClean="0"/>
              <a:t>successful attack on Iraqi troops to liberate Kuwait</a:t>
            </a:r>
            <a:r>
              <a:rPr lang="en-US" sz="2400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25294"/>
            <a:ext cx="2752725" cy="148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27341"/>
            <a:ext cx="2416632" cy="16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0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/>
          <a:lstStyle/>
          <a:p>
            <a:r>
              <a:rPr lang="en-US" dirty="0" smtClean="0"/>
              <a:t>Quick Review of Ch. 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What was the Conservative Resurgence?</a:t>
            </a:r>
          </a:p>
          <a:p>
            <a:endParaRPr lang="en-US" dirty="0" smtClean="0"/>
          </a:p>
          <a:p>
            <a:r>
              <a:rPr lang="en-US" dirty="0" smtClean="0"/>
              <a:t>How did it affect domestic policy?</a:t>
            </a:r>
          </a:p>
          <a:p>
            <a:endParaRPr lang="en-US" dirty="0" smtClean="0"/>
          </a:p>
          <a:p>
            <a:r>
              <a:rPr lang="en-US" dirty="0" smtClean="0"/>
              <a:t>How did it affect foreign policy?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54" y="433792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4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28:  The Conservative Resurgence (1980 – </a:t>
            </a:r>
            <a:r>
              <a:rPr lang="en-US" dirty="0" smtClean="0"/>
              <a:t>1993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Focus:  What was the conservative resurgence, and how did it affect the domestic and foreign policy of the United States?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71455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75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Chapter 28:  The Conservative Resurgence (1980 </a:t>
            </a:r>
            <a:r>
              <a:rPr lang="en-US" sz="2800" smtClean="0"/>
              <a:t>– </a:t>
            </a:r>
            <a:r>
              <a:rPr lang="en-US" sz="2800" smtClean="0"/>
              <a:t>1993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Chapter Summary</a:t>
            </a:r>
          </a:p>
          <a:p>
            <a:pPr lvl="1"/>
            <a:r>
              <a:rPr lang="en-US" dirty="0"/>
              <a:t>In the end of the twentieth century, the two major political parties in the United States were labeled as </a:t>
            </a:r>
            <a:r>
              <a:rPr lang="en-US" b="1" dirty="0"/>
              <a:t>Republican and conservative, or Democrat and liberal</a:t>
            </a:r>
            <a:r>
              <a:rPr lang="en-US" dirty="0"/>
              <a:t>. In the late 1970s, liberal policies were criticized for causing problems and a </a:t>
            </a:r>
            <a:r>
              <a:rPr lang="en-US" b="1" dirty="0"/>
              <a:t>rise in the conservative movement</a:t>
            </a:r>
            <a:r>
              <a:rPr lang="en-US" dirty="0"/>
              <a:t> occurred. President Ronald Reagan's background as an entertainer gave him an easy communication style that helped him win the presidential election of 1980. Reagan implemented many economic policies based on supply-side economics or </a:t>
            </a:r>
            <a:r>
              <a:rPr lang="en-US" b="1" dirty="0"/>
              <a:t>"Reaganomics," the idea that if taxes are reduced the economy will grow. Reagan easily won reelection</a:t>
            </a:r>
            <a:r>
              <a:rPr lang="en-US" dirty="0"/>
              <a:t>, and used his power to appoint several conservative Supreme Court judges and get George H.W. Bush elected as his successor. The rising cost of Social Security, the education system, and a new disease, Acquired Immunodeficiency Syndrome (AIDS), were some of the many new problems that arose in the United States in 1980s.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16400"/>
            <a:ext cx="1885950" cy="1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 The Conservative Movement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Liberal (Democrat) vs. Conservative (Republican) Viewpoints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66666"/>
              </p:ext>
            </p:extLst>
          </p:nvPr>
        </p:nvGraphicFramePr>
        <p:xfrm>
          <a:off x="609600" y="2819400"/>
          <a:ext cx="77724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936"/>
                <a:gridCol w="2824264"/>
                <a:gridCol w="2743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Liberal Viewpoint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Conservative Viewpoint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Role</a:t>
                      </a:r>
                      <a:r>
                        <a:rPr lang="en-US" baseline="0" dirty="0" smtClean="0"/>
                        <a:t> of Government in the 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More government </a:t>
                      </a:r>
                      <a:r>
                        <a:rPr lang="en-US" dirty="0" smtClean="0"/>
                        <a:t>involvement to lessen extreme</a:t>
                      </a:r>
                      <a:r>
                        <a:rPr lang="en-US" baseline="0" dirty="0" smtClean="0"/>
                        <a:t> economic inequalities</a:t>
                      </a:r>
                    </a:p>
                    <a:p>
                      <a:r>
                        <a:rPr lang="en-US" baseline="0" dirty="0" smtClean="0"/>
                        <a:t>  -  social programs</a:t>
                      </a:r>
                    </a:p>
                    <a:p>
                      <a:r>
                        <a:rPr lang="en-US" baseline="0" dirty="0" smtClean="0"/>
                        <a:t>  -  government 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Limited</a:t>
                      </a:r>
                      <a:r>
                        <a:rPr lang="en-US" b="1" baseline="0" dirty="0" smtClean="0"/>
                        <a:t> government </a:t>
                      </a:r>
                      <a:r>
                        <a:rPr lang="en-US" baseline="0" dirty="0" smtClean="0"/>
                        <a:t>involvement to stimulate economic growth</a:t>
                      </a:r>
                    </a:p>
                    <a:p>
                      <a:r>
                        <a:rPr lang="en-US" baseline="0" dirty="0" smtClean="0"/>
                        <a:t>  -  reducing taxes</a:t>
                      </a:r>
                    </a:p>
                    <a:p>
                      <a:r>
                        <a:rPr lang="en-US" baseline="0" dirty="0" smtClean="0"/>
                        <a:t>  -  less government           regulation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Foreign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International </a:t>
                      </a:r>
                      <a:r>
                        <a:rPr lang="en-US" b="1" dirty="0" smtClean="0"/>
                        <a:t>diplomacy</a:t>
                      </a:r>
                      <a:r>
                        <a:rPr lang="en-US" baseline="0" dirty="0" smtClean="0"/>
                        <a:t> to combat communism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Actively fighting </a:t>
                      </a:r>
                      <a:r>
                        <a:rPr lang="en-US" dirty="0" smtClean="0"/>
                        <a:t>against communism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27" y="1219200"/>
            <a:ext cx="220069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6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Conservative Movement Gains Strength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84224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lost confidence in the Democratic Party during the difficulties of the Vietnam War, the oil crises of the 1970s, a struggling economy, &amp; the Iran Hostage Crisis.</a:t>
            </a:r>
          </a:p>
          <a:p>
            <a:r>
              <a:rPr lang="en-US" sz="2400" dirty="0" smtClean="0"/>
              <a:t>In 1979 the </a:t>
            </a:r>
            <a:r>
              <a:rPr lang="en-US" sz="2400" b="1" dirty="0" smtClean="0"/>
              <a:t>Moral Majority </a:t>
            </a:r>
            <a:r>
              <a:rPr lang="en-US" sz="2400" dirty="0" smtClean="0"/>
              <a:t>is founded by Reverend Jerry </a:t>
            </a:r>
            <a:r>
              <a:rPr lang="en-US" sz="2400" dirty="0" err="1" smtClean="0"/>
              <a:t>Falwell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An organization </a:t>
            </a:r>
            <a:r>
              <a:rPr lang="en-US" sz="2000" b="1" dirty="0" smtClean="0"/>
              <a:t>committed to traditional family values</a:t>
            </a:r>
            <a:r>
              <a:rPr lang="en-US" sz="2000" dirty="0" smtClean="0"/>
              <a:t>, which leads to an increase in conservative / Republican voters.</a:t>
            </a:r>
          </a:p>
          <a:p>
            <a:r>
              <a:rPr lang="en-US" sz="2400" dirty="0" smtClean="0"/>
              <a:t>In 1980 </a:t>
            </a:r>
            <a:r>
              <a:rPr lang="en-US" sz="2400" b="1" dirty="0" smtClean="0"/>
              <a:t>Ronald Reagan </a:t>
            </a:r>
            <a:r>
              <a:rPr lang="en-US" sz="2400" dirty="0" smtClean="0"/>
              <a:t>is </a:t>
            </a:r>
            <a:r>
              <a:rPr lang="en-US" sz="2400" b="1" dirty="0" smtClean="0"/>
              <a:t>elected President</a:t>
            </a:r>
            <a:r>
              <a:rPr lang="en-US" sz="2400" dirty="0" smtClean="0"/>
              <a:t>.   He is charismatic and clear about his </a:t>
            </a:r>
            <a:r>
              <a:rPr lang="en-US" sz="2400" b="1" dirty="0" smtClean="0"/>
              <a:t>opposition to big government, support for a strong military, and faith in traditional values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91" y="4419600"/>
            <a:ext cx="1557338" cy="19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9397" y="63643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23012"/>
            <a:ext cx="1684384" cy="194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36433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Jerry </a:t>
            </a:r>
            <a:r>
              <a:rPr lang="en-US" dirty="0" err="1" smtClean="0"/>
              <a:t>Falwell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2:  The Reagan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1521"/>
            <a:ext cx="8763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Reaganomics Guides the Economy</a:t>
            </a:r>
          </a:p>
          <a:p>
            <a:pPr lvl="1"/>
            <a:r>
              <a:rPr lang="en-US" sz="2200" dirty="0" smtClean="0"/>
              <a:t>Supply-Side Economics:  if </a:t>
            </a:r>
            <a:r>
              <a:rPr lang="en-US" sz="2200" b="1" dirty="0" smtClean="0"/>
              <a:t>taxes are reduced</a:t>
            </a:r>
            <a:r>
              <a:rPr lang="en-US" sz="2200" dirty="0" smtClean="0"/>
              <a:t>, people will work more and have more money to spend, causing the economy to grow</a:t>
            </a:r>
          </a:p>
          <a:p>
            <a:pPr lvl="1"/>
            <a:r>
              <a:rPr lang="en-US" sz="2200" dirty="0" smtClean="0"/>
              <a:t>Deregulation: </a:t>
            </a:r>
            <a:r>
              <a:rPr lang="en-US" sz="2200" b="1" dirty="0" smtClean="0"/>
              <a:t>less government control </a:t>
            </a:r>
            <a:r>
              <a:rPr lang="en-US" sz="2200" dirty="0" smtClean="0"/>
              <a:t>over industry, so businesses will be more efficient and profitable</a:t>
            </a:r>
            <a:endParaRPr lang="en-US" dirty="0" smtClean="0"/>
          </a:p>
          <a:p>
            <a:r>
              <a:rPr lang="en-US" sz="2400" dirty="0" smtClean="0"/>
              <a:t>While the federal government </a:t>
            </a:r>
            <a:r>
              <a:rPr lang="en-US" sz="2400" b="1" dirty="0" smtClean="0"/>
              <a:t>still struggled with a large budget deficit and national debt</a:t>
            </a:r>
            <a:r>
              <a:rPr lang="en-US" sz="2400" dirty="0" smtClean="0"/>
              <a:t>, by 1983 the </a:t>
            </a:r>
            <a:r>
              <a:rPr lang="en-US" sz="2400" b="1" dirty="0" smtClean="0"/>
              <a:t>economy was improving</a:t>
            </a:r>
            <a:r>
              <a:rPr lang="en-US" sz="2400" dirty="0" smtClean="0"/>
              <a:t>, helping Reagan’s popularity and leading to his easy victory for reelection in 1984.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7485"/>
            <a:ext cx="3971925" cy="26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5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Confronting Challenging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Despite growing optimism during the 1980s, the nation continued to face tough </a:t>
            </a:r>
            <a:r>
              <a:rPr lang="en-US" b="1" dirty="0" smtClean="0"/>
              <a:t>problems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rising cost of Social Security</a:t>
            </a:r>
          </a:p>
          <a:p>
            <a:pPr lvl="1"/>
            <a:r>
              <a:rPr lang="en-US" dirty="0" smtClean="0"/>
              <a:t>Concerns over </a:t>
            </a:r>
            <a:r>
              <a:rPr lang="en-US" b="1" dirty="0" smtClean="0"/>
              <a:t>student’s low scores </a:t>
            </a:r>
            <a:r>
              <a:rPr lang="en-US" dirty="0" smtClean="0"/>
              <a:t>on standardized tests</a:t>
            </a:r>
          </a:p>
          <a:p>
            <a:pPr lvl="1"/>
            <a:r>
              <a:rPr lang="en-US" dirty="0" smtClean="0"/>
              <a:t>In 1981, the threat of a new disease emerged, Acquired Immunodeficiency Syndrome (</a:t>
            </a:r>
            <a:r>
              <a:rPr lang="en-US" b="1" dirty="0" smtClean="0"/>
              <a:t>AIDS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6815"/>
            <a:ext cx="2971800" cy="19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6866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94282"/>
            <a:ext cx="1689421" cy="221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Section 3:  The End of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Reagan felt that the Vietnam War had caused the U.S. to lose its way in the battle of democracy vs. communism.</a:t>
            </a:r>
          </a:p>
          <a:p>
            <a:r>
              <a:rPr lang="en-US" dirty="0" smtClean="0"/>
              <a:t>Reagan’s Solution?</a:t>
            </a:r>
          </a:p>
          <a:p>
            <a:pPr lvl="1"/>
            <a:r>
              <a:rPr lang="en-US" sz="2600" dirty="0" smtClean="0"/>
              <a:t>Achieve </a:t>
            </a:r>
            <a:r>
              <a:rPr lang="en-US" sz="2600" b="1" dirty="0" smtClean="0"/>
              <a:t>peace through military strength</a:t>
            </a:r>
          </a:p>
          <a:p>
            <a:pPr lvl="1"/>
            <a:r>
              <a:rPr lang="en-US" sz="2600" dirty="0" smtClean="0"/>
              <a:t>Build new nuclear missile systems and fund secret operations </a:t>
            </a:r>
            <a:r>
              <a:rPr lang="en-US" sz="2600" b="1" dirty="0" smtClean="0"/>
              <a:t>against the Soviet Union and its allies </a:t>
            </a:r>
            <a:r>
              <a:rPr lang="en-US" sz="2600" dirty="0" smtClean="0"/>
              <a:t>around the world.</a:t>
            </a:r>
          </a:p>
          <a:p>
            <a:pPr lvl="1"/>
            <a:r>
              <a:rPr lang="en-US" sz="2600" dirty="0" smtClean="0"/>
              <a:t>This initially caused more tension</a:t>
            </a:r>
          </a:p>
          <a:p>
            <a:pPr marL="457200" lvl="1" indent="0">
              <a:buNone/>
            </a:pPr>
            <a:r>
              <a:rPr lang="en-US" sz="2600" dirty="0" smtClean="0"/>
              <a:t>between the U.S. and Soviet Union, </a:t>
            </a:r>
          </a:p>
          <a:p>
            <a:pPr marL="457200" lvl="1" indent="0">
              <a:buNone/>
            </a:pPr>
            <a:r>
              <a:rPr lang="en-US" sz="2600" dirty="0" smtClean="0"/>
              <a:t>but </a:t>
            </a:r>
            <a:r>
              <a:rPr lang="en-US" sz="2600" b="1" dirty="0" smtClean="0"/>
              <a:t>eventually Reagan’s policies </a:t>
            </a:r>
          </a:p>
          <a:p>
            <a:pPr marL="457200" lvl="1" indent="0">
              <a:buNone/>
            </a:pPr>
            <a:r>
              <a:rPr lang="en-US" sz="2600" b="1" dirty="0" smtClean="0"/>
              <a:t>helped to end the Cold War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88" y="4038600"/>
            <a:ext cx="34037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591"/>
            <a:ext cx="8229600" cy="1143000"/>
          </a:xfrm>
        </p:spPr>
        <p:txBody>
          <a:bodyPr/>
          <a:lstStyle/>
          <a:p>
            <a:r>
              <a:rPr lang="en-US" dirty="0" smtClean="0"/>
              <a:t>The Cold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Reagan and Mikhail Gorbachev, the President of the Soviet Union as of 1985, work together.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Soviet Union’s economy had collapsed</a:t>
            </a:r>
            <a:r>
              <a:rPr lang="en-US" sz="2400" dirty="0" smtClean="0"/>
              <a:t>, leading to Gorbachev’s new policies</a:t>
            </a:r>
          </a:p>
          <a:p>
            <a:pPr lvl="2"/>
            <a:r>
              <a:rPr lang="en-US" sz="2000" dirty="0" smtClean="0"/>
              <a:t>Glasnost:  “a new openness”</a:t>
            </a:r>
          </a:p>
          <a:p>
            <a:pPr lvl="2"/>
            <a:r>
              <a:rPr lang="en-US" sz="2000" dirty="0" smtClean="0"/>
              <a:t>Perestroika:  reforming the Soviet system; moving away from a state-controlled economy</a:t>
            </a:r>
          </a:p>
          <a:p>
            <a:pPr lvl="1"/>
            <a:r>
              <a:rPr lang="en-US" sz="2400" b="1" dirty="0" smtClean="0"/>
              <a:t>Reagan and Gorbachev meet and work towards improved relations</a:t>
            </a:r>
          </a:p>
          <a:p>
            <a:r>
              <a:rPr lang="en-US" dirty="0" smtClean="0"/>
              <a:t>The Berlin Wall Comes Down</a:t>
            </a:r>
          </a:p>
          <a:p>
            <a:pPr lvl="1"/>
            <a:r>
              <a:rPr lang="en-US" sz="2200" dirty="0" smtClean="0"/>
              <a:t>In 1989, the fall of East Germany’s </a:t>
            </a:r>
          </a:p>
          <a:p>
            <a:pPr marL="457200" lvl="1" indent="0">
              <a:buNone/>
            </a:pPr>
            <a:r>
              <a:rPr lang="en-US" sz="2200" dirty="0" smtClean="0"/>
              <a:t>communist government and </a:t>
            </a:r>
            <a:r>
              <a:rPr lang="en-US" sz="2200" b="1" dirty="0" smtClean="0"/>
              <a:t>tearing </a:t>
            </a:r>
          </a:p>
          <a:p>
            <a:pPr marL="457200" lvl="1" indent="0">
              <a:buNone/>
            </a:pPr>
            <a:r>
              <a:rPr lang="en-US" sz="2200" b="1" dirty="0" smtClean="0"/>
              <a:t>down of the Berlin Wall symbolized </a:t>
            </a:r>
          </a:p>
          <a:p>
            <a:pPr marL="457200" lvl="1" indent="0">
              <a:buNone/>
            </a:pPr>
            <a:r>
              <a:rPr lang="en-US" sz="2200" b="1" dirty="0" smtClean="0"/>
              <a:t>the end of the Soviet Union and the </a:t>
            </a:r>
          </a:p>
          <a:p>
            <a:pPr marL="457200" lvl="1" indent="0">
              <a:buNone/>
            </a:pPr>
            <a:r>
              <a:rPr lang="en-US" sz="2200" b="1" dirty="0" smtClean="0"/>
              <a:t>end of communism across much of </a:t>
            </a:r>
          </a:p>
          <a:p>
            <a:pPr marL="457200" lvl="1" indent="0">
              <a:buNone/>
            </a:pPr>
            <a:r>
              <a:rPr lang="en-US" sz="2200" b="1" dirty="0" smtClean="0"/>
              <a:t>Eastern Europe.</a:t>
            </a:r>
            <a:endParaRPr lang="en-US" sz="2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0099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9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893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10:  Changing and Enduring Issues (1980 – Present Times)</vt:lpstr>
      <vt:lpstr>Chapter 28:  The Conservative Resurgence (1980 – 1993)</vt:lpstr>
      <vt:lpstr>Chapter 28:  The Conservative Resurgence (1980 – 1993)</vt:lpstr>
      <vt:lpstr>Section 1:  The Conservative Movement Grows</vt:lpstr>
      <vt:lpstr>The Conservative Movement Gains Strength</vt:lpstr>
      <vt:lpstr>Section 2:  The Reagan Revolution</vt:lpstr>
      <vt:lpstr>Confronting Challenging Issues</vt:lpstr>
      <vt:lpstr>Section 3:  The End of the Cold War</vt:lpstr>
      <vt:lpstr>The Cold War Ends</vt:lpstr>
      <vt:lpstr>Section 4:  Foreign Policy After the Cold War</vt:lpstr>
      <vt:lpstr>A New Role in the World</vt:lpstr>
      <vt:lpstr>Quick Review of Ch. 28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 Changing and Enduring Issues (1980 – Present Times)</dc:title>
  <dc:creator>Gay, Jonathan</dc:creator>
  <cp:lastModifiedBy>Gay, Jonathan</cp:lastModifiedBy>
  <cp:revision>17</cp:revision>
  <dcterms:created xsi:type="dcterms:W3CDTF">2015-04-25T21:24:00Z</dcterms:created>
  <dcterms:modified xsi:type="dcterms:W3CDTF">2015-04-27T21:19:45Z</dcterms:modified>
</cp:coreProperties>
</file>