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5" r:id="rId8"/>
    <p:sldId id="264" r:id="rId9"/>
    <p:sldId id="263"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66" y="4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B27BC4-CEA0-4B9F-82D6-B718E19A1661}"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A793-6143-4430-8EF8-0BE0CCF4CB2B}" type="slidenum">
              <a:rPr lang="en-US" smtClean="0"/>
              <a:t>‹#›</a:t>
            </a:fld>
            <a:endParaRPr lang="en-US"/>
          </a:p>
        </p:txBody>
      </p:sp>
    </p:spTree>
    <p:extLst>
      <p:ext uri="{BB962C8B-B14F-4D97-AF65-F5344CB8AC3E}">
        <p14:creationId xmlns:p14="http://schemas.microsoft.com/office/powerpoint/2010/main" val="141253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27BC4-CEA0-4B9F-82D6-B718E19A1661}"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A793-6143-4430-8EF8-0BE0CCF4CB2B}" type="slidenum">
              <a:rPr lang="en-US" smtClean="0"/>
              <a:t>‹#›</a:t>
            </a:fld>
            <a:endParaRPr lang="en-US"/>
          </a:p>
        </p:txBody>
      </p:sp>
    </p:spTree>
    <p:extLst>
      <p:ext uri="{BB962C8B-B14F-4D97-AF65-F5344CB8AC3E}">
        <p14:creationId xmlns:p14="http://schemas.microsoft.com/office/powerpoint/2010/main" val="375602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27BC4-CEA0-4B9F-82D6-B718E19A1661}"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A793-6143-4430-8EF8-0BE0CCF4CB2B}" type="slidenum">
              <a:rPr lang="en-US" smtClean="0"/>
              <a:t>‹#›</a:t>
            </a:fld>
            <a:endParaRPr lang="en-US"/>
          </a:p>
        </p:txBody>
      </p:sp>
    </p:spTree>
    <p:extLst>
      <p:ext uri="{BB962C8B-B14F-4D97-AF65-F5344CB8AC3E}">
        <p14:creationId xmlns:p14="http://schemas.microsoft.com/office/powerpoint/2010/main" val="54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27BC4-CEA0-4B9F-82D6-B718E19A1661}"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A793-6143-4430-8EF8-0BE0CCF4CB2B}" type="slidenum">
              <a:rPr lang="en-US" smtClean="0"/>
              <a:t>‹#›</a:t>
            </a:fld>
            <a:endParaRPr lang="en-US"/>
          </a:p>
        </p:txBody>
      </p:sp>
    </p:spTree>
    <p:extLst>
      <p:ext uri="{BB962C8B-B14F-4D97-AF65-F5344CB8AC3E}">
        <p14:creationId xmlns:p14="http://schemas.microsoft.com/office/powerpoint/2010/main" val="349746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B27BC4-CEA0-4B9F-82D6-B718E19A1661}"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A793-6143-4430-8EF8-0BE0CCF4CB2B}" type="slidenum">
              <a:rPr lang="en-US" smtClean="0"/>
              <a:t>‹#›</a:t>
            </a:fld>
            <a:endParaRPr lang="en-US"/>
          </a:p>
        </p:txBody>
      </p:sp>
    </p:spTree>
    <p:extLst>
      <p:ext uri="{BB962C8B-B14F-4D97-AF65-F5344CB8AC3E}">
        <p14:creationId xmlns:p14="http://schemas.microsoft.com/office/powerpoint/2010/main" val="136099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B27BC4-CEA0-4B9F-82D6-B718E19A1661}"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CA793-6143-4430-8EF8-0BE0CCF4CB2B}" type="slidenum">
              <a:rPr lang="en-US" smtClean="0"/>
              <a:t>‹#›</a:t>
            </a:fld>
            <a:endParaRPr lang="en-US"/>
          </a:p>
        </p:txBody>
      </p:sp>
    </p:spTree>
    <p:extLst>
      <p:ext uri="{BB962C8B-B14F-4D97-AF65-F5344CB8AC3E}">
        <p14:creationId xmlns:p14="http://schemas.microsoft.com/office/powerpoint/2010/main" val="192394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B27BC4-CEA0-4B9F-82D6-B718E19A1661}" type="datetimeFigureOut">
              <a:rPr lang="en-US" smtClean="0"/>
              <a:t>4/26/2016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CA793-6143-4430-8EF8-0BE0CCF4CB2B}" type="slidenum">
              <a:rPr lang="en-US" smtClean="0"/>
              <a:t>‹#›</a:t>
            </a:fld>
            <a:endParaRPr lang="en-US"/>
          </a:p>
        </p:txBody>
      </p:sp>
    </p:spTree>
    <p:extLst>
      <p:ext uri="{BB962C8B-B14F-4D97-AF65-F5344CB8AC3E}">
        <p14:creationId xmlns:p14="http://schemas.microsoft.com/office/powerpoint/2010/main" val="125939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B27BC4-CEA0-4B9F-82D6-B718E19A1661}" type="datetimeFigureOut">
              <a:rPr lang="en-US" smtClean="0"/>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CA793-6143-4430-8EF8-0BE0CCF4CB2B}" type="slidenum">
              <a:rPr lang="en-US" smtClean="0"/>
              <a:t>‹#›</a:t>
            </a:fld>
            <a:endParaRPr lang="en-US"/>
          </a:p>
        </p:txBody>
      </p:sp>
    </p:spTree>
    <p:extLst>
      <p:ext uri="{BB962C8B-B14F-4D97-AF65-F5344CB8AC3E}">
        <p14:creationId xmlns:p14="http://schemas.microsoft.com/office/powerpoint/2010/main" val="269665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27BC4-CEA0-4B9F-82D6-B718E19A1661}" type="datetimeFigureOut">
              <a:rPr lang="en-US" smtClean="0"/>
              <a:t>4/26/2016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CA793-6143-4430-8EF8-0BE0CCF4CB2B}" type="slidenum">
              <a:rPr lang="en-US" smtClean="0"/>
              <a:t>‹#›</a:t>
            </a:fld>
            <a:endParaRPr lang="en-US"/>
          </a:p>
        </p:txBody>
      </p:sp>
    </p:spTree>
    <p:extLst>
      <p:ext uri="{BB962C8B-B14F-4D97-AF65-F5344CB8AC3E}">
        <p14:creationId xmlns:p14="http://schemas.microsoft.com/office/powerpoint/2010/main" val="312018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27BC4-CEA0-4B9F-82D6-B718E19A1661}"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CA793-6143-4430-8EF8-0BE0CCF4CB2B}" type="slidenum">
              <a:rPr lang="en-US" smtClean="0"/>
              <a:t>‹#›</a:t>
            </a:fld>
            <a:endParaRPr lang="en-US"/>
          </a:p>
        </p:txBody>
      </p:sp>
    </p:spTree>
    <p:extLst>
      <p:ext uri="{BB962C8B-B14F-4D97-AF65-F5344CB8AC3E}">
        <p14:creationId xmlns:p14="http://schemas.microsoft.com/office/powerpoint/2010/main" val="813488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27BC4-CEA0-4B9F-82D6-B718E19A1661}"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CA793-6143-4430-8EF8-0BE0CCF4CB2B}" type="slidenum">
              <a:rPr lang="en-US" smtClean="0"/>
              <a:t>‹#›</a:t>
            </a:fld>
            <a:endParaRPr lang="en-US"/>
          </a:p>
        </p:txBody>
      </p:sp>
    </p:spTree>
    <p:extLst>
      <p:ext uri="{BB962C8B-B14F-4D97-AF65-F5344CB8AC3E}">
        <p14:creationId xmlns:p14="http://schemas.microsoft.com/office/powerpoint/2010/main" val="146794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27BC4-CEA0-4B9F-82D6-B718E19A1661}" type="datetimeFigureOut">
              <a:rPr lang="en-US" smtClean="0"/>
              <a:t>4/26/2016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CA793-6143-4430-8EF8-0BE0CCF4CB2B}" type="slidenum">
              <a:rPr lang="en-US" smtClean="0"/>
              <a:t>‹#›</a:t>
            </a:fld>
            <a:endParaRPr lang="en-US"/>
          </a:p>
        </p:txBody>
      </p:sp>
    </p:spTree>
    <p:extLst>
      <p:ext uri="{BB962C8B-B14F-4D97-AF65-F5344CB8AC3E}">
        <p14:creationId xmlns:p14="http://schemas.microsoft.com/office/powerpoint/2010/main" val="1631541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Unit 9:  Challenges and Changes (1960 – 1980)</a:t>
            </a:r>
            <a:br>
              <a:rPr lang="en-US" sz="3600" dirty="0" smtClean="0"/>
            </a:br>
            <a:r>
              <a:rPr lang="en-US" sz="3600" dirty="0" smtClean="0"/>
              <a:t>Part II</a:t>
            </a:r>
            <a:endParaRPr lang="en-US" sz="3600" dirty="0"/>
          </a:p>
        </p:txBody>
      </p:sp>
      <p:sp>
        <p:nvSpPr>
          <p:cNvPr id="5" name="Content Placeholder 4"/>
          <p:cNvSpPr>
            <a:spLocks noGrp="1"/>
          </p:cNvSpPr>
          <p:nvPr>
            <p:ph idx="1"/>
          </p:nvPr>
        </p:nvSpPr>
        <p:spPr>
          <a:xfrm>
            <a:off x="457200" y="1524000"/>
            <a:ext cx="8229600" cy="4525963"/>
          </a:xfrm>
        </p:spPr>
        <p:txBody>
          <a:bodyPr/>
          <a:lstStyle/>
          <a:p>
            <a:r>
              <a:rPr lang="en-US" dirty="0" smtClean="0"/>
              <a:t>The 60s and 70s are marked by challenges to traditional American values and a loss of confidence in political leaders.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124200"/>
            <a:ext cx="5543550" cy="335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127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en-US" dirty="0" smtClean="0"/>
              <a:t>Section 3:  Foreign Policy Troubles</a:t>
            </a:r>
            <a:endParaRPr lang="en-US" dirty="0"/>
          </a:p>
        </p:txBody>
      </p:sp>
      <p:sp>
        <p:nvSpPr>
          <p:cNvPr id="3" name="Content Placeholder 2"/>
          <p:cNvSpPr>
            <a:spLocks noGrp="1"/>
          </p:cNvSpPr>
          <p:nvPr>
            <p:ph idx="1"/>
          </p:nvPr>
        </p:nvSpPr>
        <p:spPr>
          <a:xfrm>
            <a:off x="381000" y="1066800"/>
            <a:ext cx="8229600" cy="5029200"/>
          </a:xfrm>
        </p:spPr>
        <p:txBody>
          <a:bodyPr>
            <a:normAutofit/>
          </a:bodyPr>
          <a:lstStyle/>
          <a:p>
            <a:r>
              <a:rPr lang="en-US" sz="2800" dirty="0" smtClean="0"/>
              <a:t>While Ford continued in Nixon’s steps of détente (flexible diplomacy) with foreign nations that didn’t exactly see eye to eye with the U.S., </a:t>
            </a:r>
            <a:r>
              <a:rPr lang="en-US" sz="2800" b="1" dirty="0" smtClean="0"/>
              <a:t>Carter changed courses and put more of a focus on pushing for human rights in other nations.</a:t>
            </a:r>
          </a:p>
          <a:p>
            <a:r>
              <a:rPr lang="en-US" sz="2800" dirty="0" smtClean="0"/>
              <a:t>Effects of Carter’s Foreign Policies</a:t>
            </a:r>
          </a:p>
          <a:p>
            <a:pPr lvl="1"/>
            <a:r>
              <a:rPr lang="en-US" sz="2400" dirty="0" smtClean="0"/>
              <a:t>Didn’t improve relations with the Soviet Union</a:t>
            </a:r>
          </a:p>
          <a:p>
            <a:pPr lvl="1"/>
            <a:r>
              <a:rPr lang="en-US" sz="2400" dirty="0" smtClean="0"/>
              <a:t>Voiced disapproval of countries who wrongly oppress or imprison their people, reaffirming the U.S. as a nation which stood for freedom and justice.</a:t>
            </a:r>
          </a:p>
        </p:txBody>
      </p:sp>
      <p:pic>
        <p:nvPicPr>
          <p:cNvPr id="8194" name="Picture 2" descr="C:\Users\jgay.BERTIE_K12_NC\AppData\Local\Microsoft\Windows\Temporary Internet Files\Content.IE5\AJKN4RXR\human-righ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901824"/>
            <a:ext cx="1100097" cy="128917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gay.BERTIE_K12_NC\AppData\Local\Microsoft\Windows\Temporary Internet Files\Content.IE5\ULYH51DY\usa-fla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105400"/>
            <a:ext cx="1752600" cy="1432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572617">
            <a:off x="2438400" y="5638800"/>
            <a:ext cx="3581400" cy="923330"/>
          </a:xfrm>
          <a:prstGeom prst="rect">
            <a:avLst/>
          </a:prstGeom>
          <a:noFill/>
        </p:spPr>
        <p:txBody>
          <a:bodyPr wrap="square" rtlCol="0">
            <a:spAutoFit/>
          </a:bodyPr>
          <a:lstStyle/>
          <a:p>
            <a:r>
              <a:rPr lang="en-US" dirty="0" smtClean="0">
                <a:solidFill>
                  <a:srgbClr val="FF0000"/>
                </a:solidFill>
              </a:rPr>
              <a:t>What’s more important, maintaining good relations or standing up for human rights?</a:t>
            </a:r>
            <a:endParaRPr lang="en-US" dirty="0">
              <a:solidFill>
                <a:srgbClr val="FF0000"/>
              </a:solidFill>
            </a:endParaRPr>
          </a:p>
        </p:txBody>
      </p:sp>
    </p:spTree>
    <p:extLst>
      <p:ext uri="{BB962C8B-B14F-4D97-AF65-F5344CB8AC3E}">
        <p14:creationId xmlns:p14="http://schemas.microsoft.com/office/powerpoint/2010/main" val="1174124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Success &amp; Setback in the Middle East</a:t>
            </a:r>
            <a:endParaRPr lang="en-US" dirty="0"/>
          </a:p>
        </p:txBody>
      </p:sp>
      <p:sp>
        <p:nvSpPr>
          <p:cNvPr id="3" name="Content Placeholder 2"/>
          <p:cNvSpPr>
            <a:spLocks noGrp="1"/>
          </p:cNvSpPr>
          <p:nvPr>
            <p:ph idx="1"/>
          </p:nvPr>
        </p:nvSpPr>
        <p:spPr>
          <a:xfrm>
            <a:off x="304800" y="990600"/>
            <a:ext cx="8534400" cy="5181600"/>
          </a:xfrm>
        </p:spPr>
        <p:txBody>
          <a:bodyPr>
            <a:normAutofit fontScale="92500" lnSpcReduction="20000"/>
          </a:bodyPr>
          <a:lstStyle/>
          <a:p>
            <a:r>
              <a:rPr lang="en-US" dirty="0" smtClean="0"/>
              <a:t>Success:  The Camp David Accords (1978)</a:t>
            </a:r>
          </a:p>
          <a:p>
            <a:pPr lvl="1"/>
            <a:r>
              <a:rPr lang="en-US" sz="2400" dirty="0" smtClean="0"/>
              <a:t>Carter helped negotiate a historic </a:t>
            </a:r>
          </a:p>
          <a:p>
            <a:pPr marL="457200" lvl="1" indent="0">
              <a:buNone/>
            </a:pPr>
            <a:r>
              <a:rPr lang="en-US" sz="2400" b="1" dirty="0" smtClean="0"/>
              <a:t>peace agreement </a:t>
            </a:r>
            <a:r>
              <a:rPr lang="en-US" sz="2400" dirty="0" smtClean="0"/>
              <a:t>between the nations </a:t>
            </a:r>
          </a:p>
          <a:p>
            <a:pPr marL="457200" lvl="1" indent="0">
              <a:buNone/>
            </a:pPr>
            <a:r>
              <a:rPr lang="en-US" sz="2400" dirty="0" smtClean="0"/>
              <a:t>of </a:t>
            </a:r>
            <a:r>
              <a:rPr lang="en-US" sz="2400" b="1" dirty="0" smtClean="0"/>
              <a:t>Egypt and Israel</a:t>
            </a:r>
          </a:p>
          <a:p>
            <a:pPr marL="457200" lvl="1" indent="0">
              <a:buNone/>
            </a:pPr>
            <a:endParaRPr lang="en-US" sz="2400" dirty="0" smtClean="0"/>
          </a:p>
          <a:p>
            <a:pPr marL="457200" lvl="1" indent="0">
              <a:buNone/>
            </a:pPr>
            <a:endParaRPr lang="en-US" sz="2400" dirty="0" smtClean="0"/>
          </a:p>
          <a:p>
            <a:pPr marL="457200" lvl="1" indent="0">
              <a:buNone/>
            </a:pPr>
            <a:endParaRPr lang="en-US" sz="2400" dirty="0" smtClean="0"/>
          </a:p>
          <a:p>
            <a:r>
              <a:rPr lang="en-US" dirty="0" smtClean="0"/>
              <a:t>Setback:  The Iranian Hostage Crisis (1979 – 81)</a:t>
            </a:r>
          </a:p>
          <a:p>
            <a:pPr lvl="1"/>
            <a:r>
              <a:rPr lang="en-US" sz="2400" dirty="0" smtClean="0"/>
              <a:t>Americans at the U.S. Embassy in Iran are taken hostage when Iran’s new, anti-American government came to power during the Iranian Revolution</a:t>
            </a:r>
          </a:p>
          <a:p>
            <a:pPr lvl="1"/>
            <a:r>
              <a:rPr lang="en-US" sz="2400" dirty="0" smtClean="0"/>
              <a:t>Carter tries but is </a:t>
            </a:r>
            <a:r>
              <a:rPr lang="en-US" sz="2400" b="1" dirty="0" smtClean="0"/>
              <a:t>unable to secure </a:t>
            </a:r>
          </a:p>
          <a:p>
            <a:pPr marL="457200" lvl="1" indent="0">
              <a:buNone/>
            </a:pPr>
            <a:r>
              <a:rPr lang="en-US" sz="2400" b="1" dirty="0" smtClean="0"/>
              <a:t>the American hostages release </a:t>
            </a:r>
            <a:r>
              <a:rPr lang="en-US" sz="2400" dirty="0" smtClean="0"/>
              <a:t>(They </a:t>
            </a:r>
          </a:p>
          <a:p>
            <a:pPr marL="457200" lvl="1" indent="0">
              <a:buNone/>
            </a:pPr>
            <a:r>
              <a:rPr lang="en-US" sz="2400" dirty="0" smtClean="0"/>
              <a:t>were released on the day Ronald </a:t>
            </a:r>
          </a:p>
          <a:p>
            <a:pPr marL="457200" lvl="1" indent="0">
              <a:buNone/>
            </a:pPr>
            <a:r>
              <a:rPr lang="en-US" sz="2400" dirty="0" smtClean="0"/>
              <a:t>Reagan</a:t>
            </a:r>
            <a:r>
              <a:rPr lang="en-US" sz="2400" dirty="0"/>
              <a:t> </a:t>
            </a:r>
            <a:r>
              <a:rPr lang="en-US" sz="2400" dirty="0" smtClean="0"/>
              <a:t>is inaugurated as President.)</a:t>
            </a:r>
          </a:p>
          <a:p>
            <a:pPr lvl="1"/>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387" y="1447800"/>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4611534"/>
            <a:ext cx="2719388" cy="2036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346760">
            <a:off x="1777866" y="2602687"/>
            <a:ext cx="3962400" cy="738664"/>
          </a:xfrm>
          <a:prstGeom prst="rect">
            <a:avLst/>
          </a:prstGeom>
          <a:noFill/>
        </p:spPr>
        <p:txBody>
          <a:bodyPr wrap="square" rtlCol="0">
            <a:spAutoFit/>
          </a:bodyPr>
          <a:lstStyle/>
          <a:p>
            <a:r>
              <a:rPr lang="en-US" sz="1400" dirty="0" smtClean="0">
                <a:solidFill>
                  <a:srgbClr val="FF0000"/>
                </a:solidFill>
              </a:rPr>
              <a:t>Why has it been so difficult to maintain a lasting peace between Israel and it’s neighbors in the Middle East?</a:t>
            </a:r>
            <a:endParaRPr lang="en-US" sz="1400" dirty="0">
              <a:solidFill>
                <a:srgbClr val="FF0000"/>
              </a:solidFill>
            </a:endParaRPr>
          </a:p>
        </p:txBody>
      </p:sp>
    </p:spTree>
    <p:extLst>
      <p:ext uri="{BB962C8B-B14F-4D97-AF65-F5344CB8AC3E}">
        <p14:creationId xmlns:p14="http://schemas.microsoft.com/office/powerpoint/2010/main" val="2241812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Quick Review</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What are your thoughts on President Nixon?</a:t>
            </a:r>
          </a:p>
          <a:p>
            <a:endParaRPr lang="en-US" dirty="0" smtClean="0"/>
          </a:p>
          <a:p>
            <a:r>
              <a:rPr lang="en-US" dirty="0" smtClean="0"/>
              <a:t>What are your thoughts on President Ford?</a:t>
            </a:r>
          </a:p>
          <a:p>
            <a:endParaRPr lang="en-US" dirty="0" smtClean="0"/>
          </a:p>
          <a:p>
            <a:r>
              <a:rPr lang="en-US" dirty="0" smtClean="0"/>
              <a:t>What are your thoughts on President Carter?</a:t>
            </a:r>
            <a:endParaRPr lang="en-US" dirty="0"/>
          </a:p>
        </p:txBody>
      </p:sp>
      <p:pic>
        <p:nvPicPr>
          <p:cNvPr id="10242" name="Picture 2" descr="C:\Users\jgay.BERTIE_K12_NC\AppData\Local\Microsoft\Windows\Temporary Internet Files\Content.IE5\6KHZGVDS\hands-raised-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4196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76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en-US" dirty="0" smtClean="0"/>
              <a:t>Quick Review of Chapter 26</a:t>
            </a:r>
            <a:endParaRPr lang="en-US" dirty="0"/>
          </a:p>
        </p:txBody>
      </p:sp>
      <p:sp>
        <p:nvSpPr>
          <p:cNvPr id="3" name="Content Placeholder 2"/>
          <p:cNvSpPr>
            <a:spLocks noGrp="1"/>
          </p:cNvSpPr>
          <p:nvPr>
            <p:ph idx="1"/>
          </p:nvPr>
        </p:nvSpPr>
        <p:spPr>
          <a:xfrm>
            <a:off x="381000" y="1143000"/>
            <a:ext cx="8229600" cy="4525963"/>
          </a:xfrm>
        </p:spPr>
        <p:txBody>
          <a:bodyPr/>
          <a:lstStyle/>
          <a:p>
            <a:r>
              <a:rPr lang="en-US" dirty="0" smtClean="0"/>
              <a:t>What was the Counterculture?  How did it impact American society?</a:t>
            </a:r>
          </a:p>
          <a:p>
            <a:r>
              <a:rPr lang="en-US" dirty="0" smtClean="0"/>
              <a:t>What were the causes and effects of the Women’s Movement of the 60s &amp; 70s?</a:t>
            </a:r>
          </a:p>
          <a:p>
            <a:r>
              <a:rPr lang="en-US" dirty="0" smtClean="0"/>
              <a:t>In what ways did minority groups (other than blacks) work towards greater equality?</a:t>
            </a:r>
          </a:p>
          <a:p>
            <a:r>
              <a:rPr lang="en-US" dirty="0" smtClean="0"/>
              <a:t>What was the impact of the Environmental Movement?</a:t>
            </a:r>
          </a:p>
          <a:p>
            <a:endParaRPr lang="en-US" dirty="0" smtClean="0"/>
          </a:p>
          <a:p>
            <a:endParaRPr lang="en-US" dirty="0" smtClean="0"/>
          </a:p>
          <a:p>
            <a:endParaRPr lang="en-US" dirty="0"/>
          </a:p>
        </p:txBody>
      </p:sp>
      <p:pic>
        <p:nvPicPr>
          <p:cNvPr id="10242" name="Picture 2" descr="C:\Users\jgay.BERTIE_K12_NC\AppData\Local\Microsoft\Windows\Temporary Internet Files\Content.IE5\AJKN4RXR\Hands_rais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953000"/>
            <a:ext cx="2971800" cy="171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253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600" dirty="0" smtClean="0"/>
              <a:t>Chapter 27: A Crisis in Confidence (1968 – 1980)</a:t>
            </a:r>
            <a:endParaRPr lang="en-US" sz="3600" dirty="0"/>
          </a:p>
        </p:txBody>
      </p:sp>
      <p:sp>
        <p:nvSpPr>
          <p:cNvPr id="3" name="Content Placeholder 2"/>
          <p:cNvSpPr>
            <a:spLocks noGrp="1"/>
          </p:cNvSpPr>
          <p:nvPr>
            <p:ph idx="1"/>
          </p:nvPr>
        </p:nvSpPr>
        <p:spPr>
          <a:xfrm>
            <a:off x="152400" y="762000"/>
            <a:ext cx="8763000" cy="4525963"/>
          </a:xfrm>
        </p:spPr>
        <p:txBody>
          <a:bodyPr>
            <a:normAutofit/>
          </a:bodyPr>
          <a:lstStyle/>
          <a:p>
            <a:r>
              <a:rPr lang="en-US" sz="2600" dirty="0" smtClean="0"/>
              <a:t>Nixon, Ford, and Carter all face major challenges as the President of the USA.</a:t>
            </a:r>
          </a:p>
          <a:p>
            <a:pPr lvl="1"/>
            <a:r>
              <a:rPr lang="en-US" sz="2600" dirty="0" smtClean="0"/>
              <a:t>Summary of Chapter 27</a:t>
            </a:r>
          </a:p>
          <a:p>
            <a:pPr lvl="2"/>
            <a:r>
              <a:rPr lang="en-US" sz="1700" dirty="0"/>
              <a:t>President Richard Nixon believed in giving most power to the states, but did establish some strong federal agencies while in office. Nixon tried to win support of conservative southerners to expand his popularity. When </a:t>
            </a:r>
            <a:r>
              <a:rPr lang="en-US" sz="1700" b="1" dirty="0"/>
              <a:t>Nixon</a:t>
            </a:r>
            <a:r>
              <a:rPr lang="en-US" sz="1700" dirty="0"/>
              <a:t> was linked to the break-in of Democratic Party headquarters and subsequent cover-up, the investigation and </a:t>
            </a:r>
            <a:r>
              <a:rPr lang="en-US" sz="1700" b="1" dirty="0"/>
              <a:t>scandal forced him to resign</a:t>
            </a:r>
            <a:r>
              <a:rPr lang="en-US" sz="1700" dirty="0"/>
              <a:t>. When Gerald </a:t>
            </a:r>
            <a:r>
              <a:rPr lang="en-US" sz="1700" b="1" dirty="0"/>
              <a:t>Ford</a:t>
            </a:r>
            <a:r>
              <a:rPr lang="en-US" sz="1700" dirty="0"/>
              <a:t> became President he was </a:t>
            </a:r>
            <a:r>
              <a:rPr lang="en-US" sz="1700" b="1" dirty="0"/>
              <a:t>criticized for pardoning Nixon and failing to solve inflation</a:t>
            </a:r>
            <a:r>
              <a:rPr lang="en-US" sz="1700" dirty="0"/>
              <a:t> and other economic troubles. Jimmy </a:t>
            </a:r>
            <a:r>
              <a:rPr lang="en-US" sz="1700" b="1" dirty="0"/>
              <a:t>Carter</a:t>
            </a:r>
            <a:r>
              <a:rPr lang="en-US" sz="1700" dirty="0"/>
              <a:t> portrayed himself as a "common" President, but his </a:t>
            </a:r>
            <a:r>
              <a:rPr lang="en-US" sz="1700" b="1" dirty="0"/>
              <a:t>inexperience hurt him when he had to deal with inflation and an energy crisis</a:t>
            </a:r>
            <a:r>
              <a:rPr lang="en-US" sz="1700" dirty="0"/>
              <a:t>. Cultural and demographical changes in the 1970s had long-lasting effects on politics and society in the United States.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4876800"/>
            <a:ext cx="99646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6324600"/>
            <a:ext cx="1987062" cy="381000"/>
          </a:xfrm>
          <a:prstGeom prst="rect">
            <a:avLst/>
          </a:prstGeom>
          <a:noFill/>
        </p:spPr>
        <p:txBody>
          <a:bodyPr wrap="square" rtlCol="0">
            <a:spAutoFit/>
          </a:bodyPr>
          <a:lstStyle/>
          <a:p>
            <a:r>
              <a:rPr lang="en-US" dirty="0" smtClean="0"/>
              <a:t>Nixon (1969 – 74)</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087" y="4897582"/>
            <a:ext cx="1281618" cy="129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85932" y="6353586"/>
            <a:ext cx="1905000" cy="369332"/>
          </a:xfrm>
          <a:prstGeom prst="rect">
            <a:avLst/>
          </a:prstGeom>
          <a:noFill/>
        </p:spPr>
        <p:txBody>
          <a:bodyPr wrap="square" rtlCol="0">
            <a:spAutoFit/>
          </a:bodyPr>
          <a:lstStyle/>
          <a:p>
            <a:r>
              <a:rPr lang="en-US" dirty="0" smtClean="0"/>
              <a:t>Ford (1974 – 77)</a:t>
            </a:r>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966854"/>
            <a:ext cx="2119479" cy="119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698539" y="6353586"/>
            <a:ext cx="1981200" cy="369332"/>
          </a:xfrm>
          <a:prstGeom prst="rect">
            <a:avLst/>
          </a:prstGeom>
          <a:noFill/>
        </p:spPr>
        <p:txBody>
          <a:bodyPr wrap="square" rtlCol="0">
            <a:spAutoFit/>
          </a:bodyPr>
          <a:lstStyle/>
          <a:p>
            <a:r>
              <a:rPr lang="en-US" dirty="0" smtClean="0"/>
              <a:t>Carter (1977 – 81)</a:t>
            </a:r>
            <a:endParaRPr lang="en-US" dirty="0"/>
          </a:p>
        </p:txBody>
      </p:sp>
    </p:spTree>
    <p:extLst>
      <p:ext uri="{BB962C8B-B14F-4D97-AF65-F5344CB8AC3E}">
        <p14:creationId xmlns:p14="http://schemas.microsoft.com/office/powerpoint/2010/main" val="1076521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dirty="0" smtClean="0"/>
              <a:t>Section 1:  Nixon and the Watergate Scandal</a:t>
            </a:r>
            <a:endParaRPr lang="en-US" sz="3600" dirty="0"/>
          </a:p>
        </p:txBody>
      </p:sp>
      <p:sp>
        <p:nvSpPr>
          <p:cNvPr id="3" name="Content Placeholder 2"/>
          <p:cNvSpPr>
            <a:spLocks noGrp="1"/>
          </p:cNvSpPr>
          <p:nvPr>
            <p:ph idx="1"/>
          </p:nvPr>
        </p:nvSpPr>
        <p:spPr>
          <a:xfrm>
            <a:off x="228600" y="990600"/>
            <a:ext cx="8229600" cy="4525963"/>
          </a:xfrm>
        </p:spPr>
        <p:txBody>
          <a:bodyPr>
            <a:normAutofit fontScale="92500" lnSpcReduction="20000"/>
          </a:bodyPr>
          <a:lstStyle/>
          <a:p>
            <a:r>
              <a:rPr lang="en-US" dirty="0" smtClean="0"/>
              <a:t>Nixon’s Policies as President</a:t>
            </a:r>
          </a:p>
          <a:p>
            <a:pPr lvl="1"/>
            <a:r>
              <a:rPr lang="en-US" dirty="0" smtClean="0"/>
              <a:t>Claimed to be the </a:t>
            </a:r>
            <a:r>
              <a:rPr lang="en-US" b="1" dirty="0" smtClean="0"/>
              <a:t>spokesperson for Middle Americans</a:t>
            </a:r>
            <a:r>
              <a:rPr lang="en-US" dirty="0" smtClean="0"/>
              <a:t>, the “non-demonstrators” who “give life to the American Dream” as he put it.</a:t>
            </a:r>
          </a:p>
          <a:p>
            <a:pPr lvl="1"/>
            <a:r>
              <a:rPr lang="en-US" dirty="0" smtClean="0"/>
              <a:t>Southern Strategy:  as a Republican, he </a:t>
            </a:r>
            <a:r>
              <a:rPr lang="en-US" b="1" dirty="0" smtClean="0"/>
              <a:t>tried to win over blue-collar workers and southern whites</a:t>
            </a:r>
            <a:r>
              <a:rPr lang="en-US" dirty="0" smtClean="0"/>
              <a:t>, both of whom had traditionally voted for Democrats.</a:t>
            </a:r>
          </a:p>
          <a:p>
            <a:pPr lvl="1"/>
            <a:r>
              <a:rPr lang="en-US" b="1" dirty="0" smtClean="0"/>
              <a:t>Popular Foreign Policy</a:t>
            </a:r>
            <a:r>
              <a:rPr lang="en-US" dirty="0" smtClean="0"/>
              <a:t>:  </a:t>
            </a:r>
          </a:p>
          <a:p>
            <a:pPr lvl="2"/>
            <a:r>
              <a:rPr lang="en-US" dirty="0" smtClean="0"/>
              <a:t>gradually withdrew troops </a:t>
            </a:r>
          </a:p>
          <a:p>
            <a:pPr marL="914400" lvl="2" indent="0">
              <a:buNone/>
            </a:pPr>
            <a:r>
              <a:rPr lang="en-US" dirty="0"/>
              <a:t> </a:t>
            </a:r>
            <a:r>
              <a:rPr lang="en-US" dirty="0" smtClean="0"/>
              <a:t>   from Vietnam</a:t>
            </a:r>
          </a:p>
          <a:p>
            <a:pPr lvl="2"/>
            <a:r>
              <a:rPr lang="en-US" dirty="0" smtClean="0"/>
              <a:t>Visited the Soviet Union and </a:t>
            </a:r>
          </a:p>
          <a:p>
            <a:pPr marL="914400" lvl="2" indent="0">
              <a:buNone/>
            </a:pPr>
            <a:r>
              <a:rPr lang="en-US" dirty="0"/>
              <a:t> </a:t>
            </a:r>
            <a:r>
              <a:rPr lang="en-US" dirty="0" smtClean="0"/>
              <a:t>    China to improve relations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83944"/>
            <a:ext cx="4095750" cy="272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395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600" dirty="0" smtClean="0"/>
              <a:t>Section 1:  Nixon and the Watergate Scandal</a:t>
            </a:r>
            <a:endParaRPr lang="en-US" sz="3600" dirty="0"/>
          </a:p>
        </p:txBody>
      </p:sp>
      <p:sp>
        <p:nvSpPr>
          <p:cNvPr id="3" name="Content Placeholder 2"/>
          <p:cNvSpPr>
            <a:spLocks noGrp="1"/>
          </p:cNvSpPr>
          <p:nvPr>
            <p:ph idx="1"/>
          </p:nvPr>
        </p:nvSpPr>
        <p:spPr>
          <a:xfrm>
            <a:off x="476250" y="762000"/>
            <a:ext cx="8229600" cy="4525963"/>
          </a:xfrm>
        </p:spPr>
        <p:txBody>
          <a:bodyPr>
            <a:normAutofit/>
          </a:bodyPr>
          <a:lstStyle/>
          <a:p>
            <a:r>
              <a:rPr lang="en-US" dirty="0" smtClean="0"/>
              <a:t>Challenges of Nixon’s Presidency</a:t>
            </a:r>
          </a:p>
          <a:p>
            <a:pPr lvl="1"/>
            <a:r>
              <a:rPr lang="en-US" sz="2400" dirty="0" smtClean="0"/>
              <a:t>Stagflation:  the US economy experienced both </a:t>
            </a:r>
            <a:r>
              <a:rPr lang="en-US" sz="2400" b="1" dirty="0" smtClean="0"/>
              <a:t>recession and inflation</a:t>
            </a:r>
            <a:r>
              <a:rPr lang="en-US" sz="2400" dirty="0" smtClean="0"/>
              <a:t> at the same time</a:t>
            </a:r>
          </a:p>
          <a:p>
            <a:pPr lvl="2"/>
            <a:r>
              <a:rPr lang="en-US" sz="2000" dirty="0" smtClean="0"/>
              <a:t>Caused by the costs of the Vietnam War and the rise of foreign competition that decreased American jobs</a:t>
            </a:r>
          </a:p>
          <a:p>
            <a:pPr lvl="1"/>
            <a:r>
              <a:rPr lang="en-US" sz="2400" b="1" dirty="0" smtClean="0"/>
              <a:t>Skyrocketing oil (gas) prices </a:t>
            </a:r>
            <a:r>
              <a:rPr lang="en-US" sz="2400" dirty="0" smtClean="0"/>
              <a:t>when the Organization of Petroleum Exporting Countries (OPEC), a group of mostly Arab countries, refused to sell oil to Israel’s allies, which included the USA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495800"/>
            <a:ext cx="1809750" cy="211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4038600"/>
            <a:ext cx="4530797" cy="256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797256">
            <a:off x="4114800" y="5791200"/>
            <a:ext cx="1981200" cy="381000"/>
          </a:xfrm>
          <a:prstGeom prst="rect">
            <a:avLst/>
          </a:prstGeom>
          <a:noFill/>
        </p:spPr>
        <p:txBody>
          <a:bodyPr wrap="square" rtlCol="0">
            <a:spAutoFit/>
          </a:bodyPr>
          <a:lstStyle/>
          <a:p>
            <a:r>
              <a:rPr lang="en-US" dirty="0" smtClean="0"/>
              <a:t>Members of OPEC</a:t>
            </a:r>
            <a:endParaRPr lang="en-US" dirty="0"/>
          </a:p>
        </p:txBody>
      </p:sp>
    </p:spTree>
    <p:extLst>
      <p:ext uri="{BB962C8B-B14F-4D97-AF65-F5344CB8AC3E}">
        <p14:creationId xmlns:p14="http://schemas.microsoft.com/office/powerpoint/2010/main" val="4152096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600" dirty="0" smtClean="0"/>
              <a:t>Section 1:  Nixon and the Watergate Scandal</a:t>
            </a:r>
            <a:endParaRPr lang="en-US" sz="3600" dirty="0"/>
          </a:p>
        </p:txBody>
      </p:sp>
      <p:sp>
        <p:nvSpPr>
          <p:cNvPr id="3" name="Content Placeholder 2"/>
          <p:cNvSpPr>
            <a:spLocks noGrp="1"/>
          </p:cNvSpPr>
          <p:nvPr>
            <p:ph idx="1"/>
          </p:nvPr>
        </p:nvSpPr>
        <p:spPr>
          <a:xfrm>
            <a:off x="457200" y="914400"/>
            <a:ext cx="8229600" cy="5257800"/>
          </a:xfrm>
        </p:spPr>
        <p:txBody>
          <a:bodyPr>
            <a:normAutofit/>
          </a:bodyPr>
          <a:lstStyle/>
          <a:p>
            <a:r>
              <a:rPr lang="en-US" dirty="0" smtClean="0"/>
              <a:t>The Watergate Scandal Brings Nixon Down</a:t>
            </a:r>
          </a:p>
          <a:p>
            <a:pPr lvl="1"/>
            <a:r>
              <a:rPr lang="en-US" sz="2000" dirty="0" smtClean="0"/>
              <a:t>June 1972:  associates of Nixon are arrested for breaking into the Democratic Party headquarters at the Watergate complex, in D.C.,  and trying to plant recording devices.</a:t>
            </a:r>
          </a:p>
          <a:p>
            <a:pPr lvl="1"/>
            <a:r>
              <a:rPr lang="en-US" sz="2000" dirty="0" smtClean="0"/>
              <a:t>April 1973:  </a:t>
            </a:r>
            <a:r>
              <a:rPr lang="en-US" sz="2000" b="1" dirty="0" smtClean="0"/>
              <a:t>Nixon denies knowledge of the Watergate break-in </a:t>
            </a:r>
            <a:r>
              <a:rPr lang="en-US" sz="2000" dirty="0" smtClean="0"/>
              <a:t>or any cover-up attempt.</a:t>
            </a:r>
          </a:p>
          <a:p>
            <a:pPr lvl="1"/>
            <a:r>
              <a:rPr lang="en-US" sz="2000" dirty="0" smtClean="0"/>
              <a:t>June 1973:  Nixon is accused of authorizing a cover-up.</a:t>
            </a:r>
          </a:p>
          <a:p>
            <a:pPr lvl="1"/>
            <a:r>
              <a:rPr lang="en-US" sz="2000" dirty="0" smtClean="0"/>
              <a:t>August 1974:  </a:t>
            </a:r>
            <a:r>
              <a:rPr lang="en-US" sz="2000" b="1" dirty="0" smtClean="0"/>
              <a:t>Recorded tapes from the White House show that Nixon ordered a cover-up of the Watergate break-in</a:t>
            </a:r>
            <a:r>
              <a:rPr lang="en-US" sz="2000" dirty="0" smtClean="0"/>
              <a:t>.  Rather than face impeachment, Nixon becomes the </a:t>
            </a:r>
            <a:r>
              <a:rPr lang="en-US" sz="2000" b="1" dirty="0" smtClean="0"/>
              <a:t>first U.S. President to resign</a:t>
            </a:r>
            <a:r>
              <a:rPr lang="en-US" sz="2000" dirty="0" smtClean="0"/>
              <a:t>.</a:t>
            </a:r>
          </a:p>
          <a:p>
            <a:pPr lvl="1"/>
            <a:endParaRPr lang="en-US" dirty="0" smtClean="0"/>
          </a:p>
        </p:txBody>
      </p:sp>
      <p:sp>
        <p:nvSpPr>
          <p:cNvPr id="4" name="TextBox 3"/>
          <p:cNvSpPr txBox="1"/>
          <p:nvPr/>
        </p:nvSpPr>
        <p:spPr>
          <a:xfrm rot="670366">
            <a:off x="180108" y="4814457"/>
            <a:ext cx="3352800" cy="1200329"/>
          </a:xfrm>
          <a:prstGeom prst="rect">
            <a:avLst/>
          </a:prstGeom>
          <a:noFill/>
        </p:spPr>
        <p:txBody>
          <a:bodyPr wrap="square" rtlCol="0">
            <a:spAutoFit/>
          </a:bodyPr>
          <a:lstStyle/>
          <a:p>
            <a:r>
              <a:rPr lang="en-US" dirty="0" smtClean="0"/>
              <a:t>The Watergate Scandal greatly </a:t>
            </a:r>
            <a:r>
              <a:rPr lang="en-US" b="1" dirty="0" smtClean="0"/>
              <a:t>damaged the American people’s sense of trust </a:t>
            </a:r>
            <a:r>
              <a:rPr lang="en-US" dirty="0" smtClean="0"/>
              <a:t>in the government and political leaders.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564224"/>
            <a:ext cx="2914650" cy="214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291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r>
              <a:rPr lang="en-US" dirty="0" smtClean="0"/>
              <a:t>Did Nixon deserve to be forced out of office?  Why?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667000"/>
            <a:ext cx="46672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335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Section 2:  The Ford and Carter Years</a:t>
            </a:r>
            <a:endParaRPr lang="en-US" dirty="0"/>
          </a:p>
        </p:txBody>
      </p:sp>
      <p:sp>
        <p:nvSpPr>
          <p:cNvPr id="3" name="Content Placeholder 2"/>
          <p:cNvSpPr>
            <a:spLocks noGrp="1"/>
          </p:cNvSpPr>
          <p:nvPr>
            <p:ph idx="1"/>
          </p:nvPr>
        </p:nvSpPr>
        <p:spPr>
          <a:xfrm>
            <a:off x="0" y="914400"/>
            <a:ext cx="9144000" cy="4525963"/>
          </a:xfrm>
        </p:spPr>
        <p:txBody>
          <a:bodyPr>
            <a:normAutofit fontScale="92500" lnSpcReduction="10000"/>
          </a:bodyPr>
          <a:lstStyle/>
          <a:p>
            <a:r>
              <a:rPr lang="en-US" dirty="0" smtClean="0"/>
              <a:t>President Gerald Ford Faces Political &amp; Economic Woes</a:t>
            </a:r>
          </a:p>
          <a:p>
            <a:pPr lvl="1"/>
            <a:r>
              <a:rPr lang="en-US" sz="2600" dirty="0" smtClean="0"/>
              <a:t>Before resigning, Nixon appointed Ford as president</a:t>
            </a:r>
          </a:p>
          <a:p>
            <a:pPr lvl="1"/>
            <a:r>
              <a:rPr lang="en-US" sz="2600" dirty="0" smtClean="0"/>
              <a:t>Ford pardons Nixon, leading some to  criticize Ford’s decision</a:t>
            </a:r>
          </a:p>
          <a:p>
            <a:pPr lvl="1"/>
            <a:r>
              <a:rPr lang="en-US" sz="2600" dirty="0" smtClean="0"/>
              <a:t>Ford attempts to regain the public’s trust and improve the economy, but has </a:t>
            </a:r>
            <a:r>
              <a:rPr lang="en-US" sz="2600" b="1" dirty="0" smtClean="0"/>
              <a:t>little success</a:t>
            </a:r>
            <a:r>
              <a:rPr lang="en-US" sz="2600" dirty="0" smtClean="0"/>
              <a:t>.</a:t>
            </a:r>
          </a:p>
          <a:p>
            <a:pPr lvl="1"/>
            <a:r>
              <a:rPr lang="en-US" sz="2600" dirty="0" smtClean="0"/>
              <a:t>Foreign Affairs:  Despite continued improvements with China and the Soviet Union, S. Vietnam fell to the communist north. </a:t>
            </a:r>
          </a:p>
          <a:p>
            <a:pPr lvl="1"/>
            <a:r>
              <a:rPr lang="en-US" sz="2600" dirty="0" smtClean="0"/>
              <a:t>He leaves the office (1974 – 77) with </a:t>
            </a:r>
          </a:p>
          <a:p>
            <a:pPr marL="457200" lvl="1" indent="0">
              <a:buNone/>
            </a:pPr>
            <a:r>
              <a:rPr lang="en-US" sz="2600" dirty="0" smtClean="0"/>
              <a:t>the </a:t>
            </a:r>
            <a:r>
              <a:rPr lang="en-US" sz="2600" b="1" dirty="0" smtClean="0"/>
              <a:t>economy still suffering and the </a:t>
            </a:r>
          </a:p>
          <a:p>
            <a:pPr marL="457200" lvl="1" indent="0">
              <a:buNone/>
            </a:pPr>
            <a:r>
              <a:rPr lang="en-US" sz="2600" b="1" dirty="0" smtClean="0"/>
              <a:t>American people’s distrust of </a:t>
            </a:r>
          </a:p>
          <a:p>
            <a:pPr marL="457200" lvl="1" indent="0">
              <a:buNone/>
            </a:pPr>
            <a:r>
              <a:rPr lang="en-US" sz="2600" b="1" dirty="0" smtClean="0"/>
              <a:t>government still high.</a:t>
            </a:r>
          </a:p>
          <a:p>
            <a:pPr lvl="1"/>
            <a:endParaRPr lang="en-US" dirty="0" smtClean="0"/>
          </a:p>
          <a:p>
            <a:pPr lvl="1"/>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657600"/>
            <a:ext cx="2514600" cy="2946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638345">
            <a:off x="1828800" y="5715000"/>
            <a:ext cx="3429000" cy="646331"/>
          </a:xfrm>
          <a:prstGeom prst="rect">
            <a:avLst/>
          </a:prstGeom>
          <a:noFill/>
        </p:spPr>
        <p:txBody>
          <a:bodyPr wrap="square" rtlCol="0">
            <a:spAutoFit/>
          </a:bodyPr>
          <a:lstStyle/>
          <a:p>
            <a:r>
              <a:rPr lang="en-US" dirty="0" smtClean="0">
                <a:solidFill>
                  <a:srgbClr val="FF0000"/>
                </a:solidFill>
              </a:rPr>
              <a:t>Did Ford get a fair chance to prove himself as President?</a:t>
            </a:r>
            <a:endParaRPr lang="en-US" dirty="0">
              <a:solidFill>
                <a:srgbClr val="FF0000"/>
              </a:solidFill>
            </a:endParaRPr>
          </a:p>
        </p:txBody>
      </p:sp>
    </p:spTree>
    <p:extLst>
      <p:ext uri="{BB962C8B-B14F-4D97-AF65-F5344CB8AC3E}">
        <p14:creationId xmlns:p14="http://schemas.microsoft.com/office/powerpoint/2010/main" val="220492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smtClean="0"/>
              <a:t>Jimmy Carter Barely Defeats Ford to Become President in 1977</a:t>
            </a:r>
            <a:endParaRPr lang="en-US" sz="3600"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dirty="0" smtClean="0"/>
              <a:t>2 Keys to Carter’s Victory</a:t>
            </a:r>
          </a:p>
          <a:p>
            <a:pPr lvl="1"/>
            <a:r>
              <a:rPr lang="en-US" sz="2400" dirty="0" smtClean="0"/>
              <a:t>Ran as an </a:t>
            </a:r>
            <a:r>
              <a:rPr lang="en-US" sz="2400" b="1" dirty="0" smtClean="0"/>
              <a:t>“outsider” </a:t>
            </a:r>
            <a:r>
              <a:rPr lang="en-US" sz="2400" dirty="0" smtClean="0"/>
              <a:t>from Georgia with no ties to the “corruption” of Washington, D.C.</a:t>
            </a:r>
          </a:p>
          <a:p>
            <a:pPr lvl="1"/>
            <a:r>
              <a:rPr lang="en-US" sz="2400" dirty="0" smtClean="0"/>
              <a:t>As a former Sunday School teacher, he gained the </a:t>
            </a:r>
            <a:r>
              <a:rPr lang="en-US" sz="2400" b="1" dirty="0" smtClean="0"/>
              <a:t>support of conservative Christian</a:t>
            </a:r>
            <a:r>
              <a:rPr lang="en-US" sz="2400" dirty="0" smtClean="0"/>
              <a:t> fundamentalists</a:t>
            </a:r>
          </a:p>
          <a:p>
            <a:r>
              <a:rPr lang="en-US" dirty="0" smtClean="0"/>
              <a:t>The Challenges Continue</a:t>
            </a:r>
          </a:p>
          <a:p>
            <a:pPr lvl="1"/>
            <a:r>
              <a:rPr lang="en-US" sz="2400" dirty="0" smtClean="0"/>
              <a:t>Carter’s </a:t>
            </a:r>
            <a:r>
              <a:rPr lang="en-US" sz="2400" b="1" dirty="0" smtClean="0"/>
              <a:t>Lack of Experience in </a:t>
            </a:r>
          </a:p>
          <a:p>
            <a:pPr marL="457200" lvl="1" indent="0">
              <a:buNone/>
            </a:pPr>
            <a:r>
              <a:rPr lang="en-US" sz="2400" b="1" dirty="0"/>
              <a:t> </a:t>
            </a:r>
            <a:r>
              <a:rPr lang="en-US" sz="2400" b="1" dirty="0" smtClean="0"/>
              <a:t>    D.C. </a:t>
            </a:r>
            <a:r>
              <a:rPr lang="en-US" sz="2400" dirty="0" smtClean="0"/>
              <a:t>Hurt Him (He didn’t have </a:t>
            </a:r>
          </a:p>
          <a:p>
            <a:pPr marL="457200" lvl="1" indent="0">
              <a:buNone/>
            </a:pPr>
            <a:r>
              <a:rPr lang="en-US" sz="2400" dirty="0"/>
              <a:t> </a:t>
            </a:r>
            <a:r>
              <a:rPr lang="en-US" sz="2400" dirty="0" smtClean="0"/>
              <a:t>    political connections.)</a:t>
            </a:r>
          </a:p>
          <a:p>
            <a:pPr lvl="1"/>
            <a:r>
              <a:rPr lang="en-US" sz="2400" b="1" dirty="0" smtClean="0"/>
              <a:t>Severe Inflation </a:t>
            </a:r>
            <a:r>
              <a:rPr lang="en-US" sz="2400" dirty="0" smtClean="0"/>
              <a:t>(rising prices), </a:t>
            </a:r>
          </a:p>
          <a:p>
            <a:pPr marL="457200" lvl="1" indent="0">
              <a:buNone/>
            </a:pPr>
            <a:r>
              <a:rPr lang="en-US" sz="2400" dirty="0"/>
              <a:t> </a:t>
            </a:r>
            <a:r>
              <a:rPr lang="en-US" sz="2400" dirty="0" smtClean="0"/>
              <a:t>    especially the cost of gas, </a:t>
            </a:r>
          </a:p>
          <a:p>
            <a:pPr marL="457200" lvl="1" indent="0">
              <a:buNone/>
            </a:pPr>
            <a:r>
              <a:rPr lang="en-US" sz="2400" dirty="0"/>
              <a:t> </a:t>
            </a:r>
            <a:r>
              <a:rPr lang="en-US" sz="2400" dirty="0" smtClean="0"/>
              <a:t>    continued to hurt the economy</a:t>
            </a:r>
            <a:endParaRPr lang="en-US" sz="2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352800"/>
            <a:ext cx="2590800" cy="317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529241">
            <a:off x="1524000" y="5895664"/>
            <a:ext cx="3810000" cy="646331"/>
          </a:xfrm>
          <a:prstGeom prst="rect">
            <a:avLst/>
          </a:prstGeom>
          <a:noFill/>
        </p:spPr>
        <p:txBody>
          <a:bodyPr wrap="square" rtlCol="0">
            <a:spAutoFit/>
          </a:bodyPr>
          <a:lstStyle/>
          <a:p>
            <a:r>
              <a:rPr lang="en-US" dirty="0" smtClean="0">
                <a:solidFill>
                  <a:srgbClr val="FF0000"/>
                </a:solidFill>
              </a:rPr>
              <a:t>Why did many people want to elect an “outsider” to become President?</a:t>
            </a:r>
            <a:endParaRPr lang="en-US" dirty="0">
              <a:solidFill>
                <a:srgbClr val="FF0000"/>
              </a:solidFill>
            </a:endParaRPr>
          </a:p>
        </p:txBody>
      </p:sp>
    </p:spTree>
    <p:extLst>
      <p:ext uri="{BB962C8B-B14F-4D97-AF65-F5344CB8AC3E}">
        <p14:creationId xmlns:p14="http://schemas.microsoft.com/office/powerpoint/2010/main" val="3522873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1028</Words>
  <Application>Microsoft Office PowerPoint</Application>
  <PresentationFormat>On-screen Show (4:3)</PresentationFormat>
  <Paragraphs>89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Unit 9:  Challenges and Changes (1960 – 1980) Part II</vt:lpstr>
      <vt:lpstr>Quick Review of Chapter 26</vt:lpstr>
      <vt:lpstr>Chapter 27: A Crisis in Confidence (1968 – 1980)</vt:lpstr>
      <vt:lpstr>Section 1:  Nixon and the Watergate Scandal</vt:lpstr>
      <vt:lpstr>Section 1:  Nixon and the Watergate Scandal</vt:lpstr>
      <vt:lpstr>Section 1:  Nixon and the Watergate Scandal</vt:lpstr>
      <vt:lpstr>Discussion Question</vt:lpstr>
      <vt:lpstr>Section 2:  The Ford and Carter Years</vt:lpstr>
      <vt:lpstr>Jimmy Carter Barely Defeats Ford to Become President in 1977</vt:lpstr>
      <vt:lpstr>Section 3:  Foreign Policy Troubles</vt:lpstr>
      <vt:lpstr>Success &amp; Setback in the Middle East</vt:lpstr>
      <vt:lpstr>Quick Review</vt:lpstr>
    </vt:vector>
  </TitlesOfParts>
  <Company>Bertie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9:  Challenges and Changes (1960 – 1980) Part II</dc:title>
  <dc:creator>Gay, Jonathan</dc:creator>
  <cp:lastModifiedBy>Gay, Jonathan</cp:lastModifiedBy>
  <cp:revision>25</cp:revision>
  <dcterms:created xsi:type="dcterms:W3CDTF">2015-04-18T21:27:54Z</dcterms:created>
  <dcterms:modified xsi:type="dcterms:W3CDTF">2016-04-26T18:46:29Z</dcterms:modified>
</cp:coreProperties>
</file>