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7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7A849-03E4-48A7-A3B3-8F1359C7D480}" type="datetimeFigureOut">
              <a:rPr lang="en-US" smtClean="0"/>
              <a:t>4/15/2015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79CD9-EE6D-4493-A2EC-050D137F7C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2996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7A849-03E4-48A7-A3B3-8F1359C7D480}" type="datetimeFigureOut">
              <a:rPr lang="en-US" smtClean="0"/>
              <a:t>4/15/2015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79CD9-EE6D-4493-A2EC-050D137F7C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750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7A849-03E4-48A7-A3B3-8F1359C7D480}" type="datetimeFigureOut">
              <a:rPr lang="en-US" smtClean="0"/>
              <a:t>4/15/2015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79CD9-EE6D-4493-A2EC-050D137F7C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372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7A849-03E4-48A7-A3B3-8F1359C7D480}" type="datetimeFigureOut">
              <a:rPr lang="en-US" smtClean="0"/>
              <a:t>4/15/2015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79CD9-EE6D-4493-A2EC-050D137F7C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0382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7A849-03E4-48A7-A3B3-8F1359C7D480}" type="datetimeFigureOut">
              <a:rPr lang="en-US" smtClean="0"/>
              <a:t>4/15/2015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79CD9-EE6D-4493-A2EC-050D137F7C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2307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7A849-03E4-48A7-A3B3-8F1359C7D480}" type="datetimeFigureOut">
              <a:rPr lang="en-US" smtClean="0"/>
              <a:t>4/15/2015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79CD9-EE6D-4493-A2EC-050D137F7C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23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7A849-03E4-48A7-A3B3-8F1359C7D480}" type="datetimeFigureOut">
              <a:rPr lang="en-US" smtClean="0"/>
              <a:t>4/15/2015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79CD9-EE6D-4493-A2EC-050D137F7C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046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7A849-03E4-48A7-A3B3-8F1359C7D480}" type="datetimeFigureOut">
              <a:rPr lang="en-US" smtClean="0"/>
              <a:t>4/15/2015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79CD9-EE6D-4493-A2EC-050D137F7C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7365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7A849-03E4-48A7-A3B3-8F1359C7D480}" type="datetimeFigureOut">
              <a:rPr lang="en-US" smtClean="0"/>
              <a:t>4/15/2015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79CD9-EE6D-4493-A2EC-050D137F7C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642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7A849-03E4-48A7-A3B3-8F1359C7D480}" type="datetimeFigureOut">
              <a:rPr lang="en-US" smtClean="0"/>
              <a:t>4/15/2015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79CD9-EE6D-4493-A2EC-050D137F7C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638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7A849-03E4-48A7-A3B3-8F1359C7D480}" type="datetimeFigureOut">
              <a:rPr lang="en-US" smtClean="0"/>
              <a:t>4/15/2015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79CD9-EE6D-4493-A2EC-050D137F7C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9592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27A849-03E4-48A7-A3B3-8F1359C7D480}" type="datetimeFigureOut">
              <a:rPr lang="en-US" smtClean="0"/>
              <a:t>4/15/2015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079CD9-EE6D-4493-A2EC-050D137F7C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802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Unit 9:  Challenges and Changes (1960 – 1980)</a:t>
            </a:r>
            <a:br>
              <a:rPr lang="en-US" sz="3600" dirty="0" smtClean="0"/>
            </a:br>
            <a:r>
              <a:rPr lang="en-US" sz="3600" dirty="0" smtClean="0"/>
              <a:t>Part II</a:t>
            </a:r>
            <a:endParaRPr lang="en-US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/>
          <a:lstStyle/>
          <a:p>
            <a:r>
              <a:rPr lang="en-US" dirty="0" smtClean="0"/>
              <a:t>The 60s and 70s are marked by challenges to traditional American values and a loss of confidence in political leaders.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124200"/>
            <a:ext cx="5543550" cy="3351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4834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3855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Section 4:  The Environmental Movement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The “rights revolution” of the 60s &amp; 70s also influenced </a:t>
            </a:r>
            <a:r>
              <a:rPr lang="en-US" b="1" dirty="0" smtClean="0"/>
              <a:t>people’s right to a clean and safe environment.</a:t>
            </a:r>
          </a:p>
          <a:p>
            <a:r>
              <a:rPr lang="en-US" dirty="0" smtClean="0"/>
              <a:t>Impacts of the Environment Movement</a:t>
            </a:r>
          </a:p>
          <a:p>
            <a:pPr lvl="1"/>
            <a:r>
              <a:rPr lang="en-US" dirty="0" smtClean="0"/>
              <a:t>In 1970, April 22 was established as “Earth Day” in the United States to help create awareness</a:t>
            </a:r>
          </a:p>
          <a:p>
            <a:pPr lvl="1"/>
            <a:r>
              <a:rPr lang="en-US" dirty="0" smtClean="0"/>
              <a:t>In 1970 Congress created the </a:t>
            </a:r>
            <a:r>
              <a:rPr lang="en-US" b="1" dirty="0" smtClean="0"/>
              <a:t>Environmental Protection Agency (EPA)</a:t>
            </a:r>
          </a:p>
          <a:p>
            <a:pPr lvl="2"/>
            <a:r>
              <a:rPr lang="en-US" dirty="0" smtClean="0"/>
              <a:t>The Clean Air Act (1970) </a:t>
            </a:r>
          </a:p>
          <a:p>
            <a:pPr lvl="2"/>
            <a:r>
              <a:rPr lang="en-US" dirty="0"/>
              <a:t>T</a:t>
            </a:r>
            <a:r>
              <a:rPr lang="en-US" dirty="0" smtClean="0"/>
              <a:t>he Clean Water Act (1973)</a:t>
            </a:r>
          </a:p>
          <a:p>
            <a:pPr lvl="2"/>
            <a:r>
              <a:rPr lang="en-US" dirty="0"/>
              <a:t>T</a:t>
            </a:r>
            <a:r>
              <a:rPr lang="en-US" dirty="0" smtClean="0"/>
              <a:t>he Endangered Animals Act </a:t>
            </a:r>
          </a:p>
          <a:p>
            <a:pPr marL="914400" lvl="2" indent="0">
              <a:buNone/>
            </a:pPr>
            <a:r>
              <a:rPr lang="en-US" dirty="0"/>
              <a:t> </a:t>
            </a:r>
            <a:r>
              <a:rPr lang="en-US" dirty="0" smtClean="0"/>
              <a:t>   (1973)  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054330"/>
            <a:ext cx="2259807" cy="2460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 rot="345327">
            <a:off x="327412" y="5832031"/>
            <a:ext cx="388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How do you feel about the local environment in Bertie?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8923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855"/>
            <a:ext cx="8229600" cy="1143000"/>
          </a:xfrm>
        </p:spPr>
        <p:txBody>
          <a:bodyPr/>
          <a:lstStyle/>
          <a:p>
            <a:r>
              <a:rPr lang="en-US" dirty="0" smtClean="0"/>
              <a:t>Quick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229600" cy="4525963"/>
          </a:xfrm>
        </p:spPr>
        <p:txBody>
          <a:bodyPr/>
          <a:lstStyle/>
          <a:p>
            <a:r>
              <a:rPr lang="en-US" dirty="0" smtClean="0"/>
              <a:t>What was the Counterculture?  How did it impact American society?</a:t>
            </a:r>
          </a:p>
          <a:p>
            <a:r>
              <a:rPr lang="en-US" dirty="0" smtClean="0"/>
              <a:t>What were the causes and effects of the Women’s Movement of the 60s &amp; 70s?</a:t>
            </a:r>
          </a:p>
          <a:p>
            <a:r>
              <a:rPr lang="en-US" dirty="0" smtClean="0"/>
              <a:t>In what ways did minority groups (other than blacks) work towards greater equality?</a:t>
            </a:r>
          </a:p>
          <a:p>
            <a:r>
              <a:rPr lang="en-US" dirty="0" smtClean="0"/>
              <a:t>What was the impact of the Environmental Movement?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0242" name="Picture 2" descr="C:\Users\jgay.BERTIE_K12_NC\AppData\Local\Microsoft\Windows\Temporary Internet Files\Content.IE5\AJKN4RXR\Hands_raised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953000"/>
            <a:ext cx="2971800" cy="1716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078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Chapter 26: An Era of Protest and Change (1960 – 1980)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600" y="1600200"/>
            <a:ext cx="8229600" cy="4525963"/>
          </a:xfrm>
        </p:spPr>
        <p:txBody>
          <a:bodyPr/>
          <a:lstStyle/>
          <a:p>
            <a:r>
              <a:rPr lang="en-US" sz="2800" dirty="0" smtClean="0"/>
              <a:t>Many younger Americans began to </a:t>
            </a:r>
            <a:r>
              <a:rPr lang="en-US" sz="2800" b="1" dirty="0" smtClean="0"/>
              <a:t>question the traditional values</a:t>
            </a:r>
            <a:r>
              <a:rPr lang="en-US" sz="2800" dirty="0" smtClean="0"/>
              <a:t> of their parents during the 1960s.  This set the stage for </a:t>
            </a:r>
            <a:r>
              <a:rPr lang="en-US" sz="2800" b="1" dirty="0" smtClean="0"/>
              <a:t>various movements</a:t>
            </a:r>
            <a:r>
              <a:rPr lang="en-US" sz="2800" dirty="0" smtClean="0"/>
              <a:t>, including…</a:t>
            </a:r>
          </a:p>
          <a:p>
            <a:pPr lvl="1"/>
            <a:r>
              <a:rPr lang="en-US" sz="2400" dirty="0" smtClean="0"/>
              <a:t>The Women’s Rights Movement</a:t>
            </a:r>
          </a:p>
          <a:p>
            <a:pPr lvl="1"/>
            <a:r>
              <a:rPr lang="en-US" sz="2400" dirty="0" smtClean="0"/>
              <a:t>Latinos, Native Americans and Asian Americans Fight Against Discrimination</a:t>
            </a:r>
          </a:p>
          <a:p>
            <a:pPr lvl="1"/>
            <a:r>
              <a:rPr lang="en-US" sz="2400" dirty="0" smtClean="0"/>
              <a:t>The Environmental </a:t>
            </a:r>
          </a:p>
          <a:p>
            <a:pPr marL="457200" lvl="1" indent="0">
              <a:buNone/>
            </a:pPr>
            <a:r>
              <a:rPr lang="en-US" sz="2400" dirty="0" smtClean="0"/>
              <a:t>     Movement</a:t>
            </a:r>
            <a:endParaRPr lang="en-US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4114800"/>
            <a:ext cx="4667533" cy="2342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5647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Section 1:  The Counterculture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8610600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The Civil Rights Movement and Protests against the Vietnam War set the stage for a Counterculture, a </a:t>
            </a:r>
            <a:r>
              <a:rPr lang="en-US" sz="2800" b="1" dirty="0" smtClean="0"/>
              <a:t>resistance to traditional thinking and living </a:t>
            </a:r>
            <a:r>
              <a:rPr lang="en-US" sz="2800" dirty="0" smtClean="0"/>
              <a:t>in America.</a:t>
            </a:r>
          </a:p>
          <a:p>
            <a:r>
              <a:rPr lang="en-US" sz="2800" dirty="0" smtClean="0"/>
              <a:t>Trademarks of the Counterculture of the 1960s</a:t>
            </a:r>
          </a:p>
          <a:p>
            <a:pPr lvl="1"/>
            <a:r>
              <a:rPr lang="en-US" sz="2000" dirty="0" smtClean="0"/>
              <a:t>Increased </a:t>
            </a:r>
            <a:r>
              <a:rPr lang="en-US" sz="2000" b="1" dirty="0" smtClean="0"/>
              <a:t>Distrust </a:t>
            </a:r>
            <a:r>
              <a:rPr lang="en-US" sz="2000" dirty="0" smtClean="0"/>
              <a:t>of Authority: “Don’t trust anyone over 30.”</a:t>
            </a:r>
          </a:p>
          <a:p>
            <a:pPr lvl="1"/>
            <a:r>
              <a:rPr lang="en-US" sz="2000" dirty="0" smtClean="0"/>
              <a:t>Valued Youth and </a:t>
            </a:r>
            <a:r>
              <a:rPr lang="en-US" sz="2000" b="1" dirty="0" smtClean="0"/>
              <a:t>Freedom of Expression</a:t>
            </a:r>
          </a:p>
          <a:p>
            <a:pPr lvl="1"/>
            <a:r>
              <a:rPr lang="en-US" sz="2000" dirty="0" smtClean="0"/>
              <a:t>Hippies promoted </a:t>
            </a:r>
            <a:r>
              <a:rPr lang="en-US" sz="2000" b="1" dirty="0" smtClean="0"/>
              <a:t>peace</a:t>
            </a:r>
            <a:r>
              <a:rPr lang="en-US" sz="2000" dirty="0" smtClean="0"/>
              <a:t>, love and freedom</a:t>
            </a:r>
          </a:p>
          <a:p>
            <a:pPr lvl="1"/>
            <a:r>
              <a:rPr lang="en-US" sz="2000" b="1" dirty="0" smtClean="0"/>
              <a:t>Experimenting </a:t>
            </a:r>
            <a:r>
              <a:rPr lang="en-US" sz="2000" dirty="0" smtClean="0"/>
              <a:t>with new styles of </a:t>
            </a:r>
            <a:r>
              <a:rPr lang="en-US" sz="2000" b="1" dirty="0" smtClean="0"/>
              <a:t>dress and music, sexuality </a:t>
            </a:r>
            <a:r>
              <a:rPr lang="en-US" sz="2000" dirty="0" smtClean="0"/>
              <a:t>, and recreational use of </a:t>
            </a:r>
            <a:r>
              <a:rPr lang="en-US" sz="2000" b="1" dirty="0" smtClean="0"/>
              <a:t>drugs</a:t>
            </a:r>
            <a:endParaRPr lang="en-US" sz="2000" b="1" dirty="0"/>
          </a:p>
        </p:txBody>
      </p:sp>
      <p:sp>
        <p:nvSpPr>
          <p:cNvPr id="4" name="TextBox 3"/>
          <p:cNvSpPr txBox="1"/>
          <p:nvPr/>
        </p:nvSpPr>
        <p:spPr>
          <a:xfrm rot="357425">
            <a:off x="228600" y="4953000"/>
            <a:ext cx="3276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Counterculture created a large </a:t>
            </a:r>
            <a:r>
              <a:rPr lang="en-US" b="1" dirty="0" smtClean="0"/>
              <a:t>generation gap</a:t>
            </a:r>
            <a:r>
              <a:rPr lang="en-US" dirty="0" smtClean="0"/>
              <a:t>,  a lack of understanding and communication between the older and younger generations.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3618" y="4345480"/>
            <a:ext cx="2895600" cy="226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4821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Discussion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/>
          <a:lstStyle/>
          <a:p>
            <a:r>
              <a:rPr lang="en-US" dirty="0" smtClean="0"/>
              <a:t>What do you think of the young people of the 60s who challenged traditional beliefs and openly experimented with “sex, drugs, and rock-and-roll”?  </a:t>
            </a:r>
            <a:r>
              <a:rPr lang="en-US" dirty="0" smtClean="0"/>
              <a:t>Were </a:t>
            </a:r>
            <a:r>
              <a:rPr lang="en-US" dirty="0" smtClean="0"/>
              <a:t>they brave or foolish?  Your thoughts?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459740"/>
            <a:ext cx="23495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058685"/>
            <a:ext cx="2867025" cy="2255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4224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09" y="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Section 2: The Women’s Rights Movement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8839200" cy="4525963"/>
          </a:xfrm>
        </p:spPr>
        <p:txBody>
          <a:bodyPr/>
          <a:lstStyle/>
          <a:p>
            <a:r>
              <a:rPr lang="en-US" sz="2800" dirty="0" smtClean="0"/>
              <a:t>The Women’s Movement of the 60s &amp; 70s was characterized by </a:t>
            </a:r>
            <a:r>
              <a:rPr lang="en-US" sz="2800" b="1" dirty="0" smtClean="0"/>
              <a:t>feminism</a:t>
            </a:r>
            <a:r>
              <a:rPr lang="en-US" sz="2800" dirty="0" smtClean="0"/>
              <a:t>: the theory of </a:t>
            </a:r>
            <a:r>
              <a:rPr lang="en-US" sz="2800" b="1" dirty="0" smtClean="0"/>
              <a:t>political, social and economic equality for women.</a:t>
            </a:r>
          </a:p>
          <a:p>
            <a:r>
              <a:rPr lang="en-US" sz="2800" b="1" dirty="0" smtClean="0"/>
              <a:t>Many women opposed </a:t>
            </a:r>
            <a:r>
              <a:rPr lang="en-US" sz="2800" dirty="0" smtClean="0"/>
              <a:t>the idea of the ideal American family consisting of the man in the workforce and the woman </a:t>
            </a:r>
            <a:r>
              <a:rPr lang="en-US" sz="2800" b="1" dirty="0" smtClean="0"/>
              <a:t>being a housewife</a:t>
            </a:r>
            <a:r>
              <a:rPr lang="en-US" sz="2800" dirty="0" smtClean="0"/>
              <a:t>.</a:t>
            </a:r>
          </a:p>
          <a:p>
            <a:pPr lvl="1"/>
            <a:r>
              <a:rPr lang="en-US" sz="2400" dirty="0" smtClean="0"/>
              <a:t>Often those women who did </a:t>
            </a:r>
            <a:endParaRPr lang="en-US" sz="2400" dirty="0" smtClean="0"/>
          </a:p>
          <a:p>
            <a:pPr marL="457200" lvl="1" indent="0">
              <a:buNone/>
            </a:pPr>
            <a:r>
              <a:rPr lang="en-US" sz="2400" dirty="0" smtClean="0"/>
              <a:t>work </a:t>
            </a:r>
            <a:r>
              <a:rPr lang="en-US" sz="2400" dirty="0" smtClean="0"/>
              <a:t>outside of the home found </a:t>
            </a:r>
            <a:endParaRPr lang="en-US" sz="2400" dirty="0" smtClean="0"/>
          </a:p>
          <a:p>
            <a:pPr marL="457200" lvl="1" indent="0">
              <a:buNone/>
            </a:pPr>
            <a:r>
              <a:rPr lang="en-US" sz="2400" dirty="0" smtClean="0"/>
              <a:t>their </a:t>
            </a:r>
            <a:r>
              <a:rPr lang="en-US" sz="2400" b="1" dirty="0" smtClean="0"/>
              <a:t>employment opportunities </a:t>
            </a:r>
            <a:endParaRPr lang="en-US" sz="2400" b="1" dirty="0" smtClean="0"/>
          </a:p>
          <a:p>
            <a:pPr marL="457200" lvl="1" indent="0">
              <a:buNone/>
            </a:pPr>
            <a:r>
              <a:rPr lang="en-US" sz="2400" b="1" dirty="0" smtClean="0"/>
              <a:t>to </a:t>
            </a:r>
            <a:r>
              <a:rPr lang="en-US" sz="2400" b="1" dirty="0" smtClean="0"/>
              <a:t>be limited.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684639"/>
            <a:ext cx="4087091" cy="2768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6645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09"/>
            <a:ext cx="8229600" cy="1143000"/>
          </a:xfrm>
        </p:spPr>
        <p:txBody>
          <a:bodyPr/>
          <a:lstStyle/>
          <a:p>
            <a:r>
              <a:rPr lang="en-US" dirty="0" smtClean="0"/>
              <a:t>Women Find Their Voices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763000" cy="4525963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The National Organization for Women (NOW)</a:t>
            </a:r>
          </a:p>
          <a:p>
            <a:pPr lvl="1"/>
            <a:r>
              <a:rPr lang="en-US" dirty="0" smtClean="0"/>
              <a:t>Established in the 60s, the group </a:t>
            </a:r>
            <a:r>
              <a:rPr lang="en-US" b="1" dirty="0" smtClean="0"/>
              <a:t>set out to break down barriers of discrimination in the workplace and in education</a:t>
            </a:r>
          </a:p>
          <a:p>
            <a:pPr lvl="1"/>
            <a:r>
              <a:rPr lang="en-US" dirty="0" smtClean="0"/>
              <a:t>Attacked stereotypes of women in the media</a:t>
            </a:r>
          </a:p>
          <a:p>
            <a:pPr lvl="1"/>
            <a:r>
              <a:rPr lang="en-US" dirty="0" smtClean="0"/>
              <a:t>Called for more balanced roles in marriages</a:t>
            </a:r>
          </a:p>
          <a:p>
            <a:pPr lvl="1"/>
            <a:r>
              <a:rPr lang="en-US" dirty="0" smtClean="0"/>
              <a:t>2 Major Priorities</a:t>
            </a:r>
          </a:p>
          <a:p>
            <a:pPr lvl="2"/>
            <a:r>
              <a:rPr lang="en-US" dirty="0" smtClean="0"/>
              <a:t>Pass the Equal Rights </a:t>
            </a:r>
          </a:p>
          <a:p>
            <a:pPr marL="914400" lvl="2" indent="0">
              <a:buNone/>
            </a:pPr>
            <a:r>
              <a:rPr lang="en-US" dirty="0" smtClean="0"/>
              <a:t>Amendment (ERA) to the </a:t>
            </a:r>
          </a:p>
          <a:p>
            <a:pPr marL="914400" lvl="2" indent="0">
              <a:buNone/>
            </a:pPr>
            <a:r>
              <a:rPr lang="en-US" dirty="0" smtClean="0"/>
              <a:t>Constitution, guaranteeing </a:t>
            </a:r>
          </a:p>
          <a:p>
            <a:pPr marL="914400" lvl="2" indent="0">
              <a:buNone/>
            </a:pPr>
            <a:r>
              <a:rPr lang="en-US" b="1" dirty="0" smtClean="0"/>
              <a:t>gender equality under the law</a:t>
            </a:r>
          </a:p>
          <a:p>
            <a:pPr lvl="2"/>
            <a:r>
              <a:rPr lang="en-US" dirty="0" smtClean="0"/>
              <a:t>Protect </a:t>
            </a:r>
            <a:r>
              <a:rPr lang="en-US" b="1" dirty="0" smtClean="0"/>
              <a:t>Reproductive Rights</a:t>
            </a:r>
            <a:r>
              <a:rPr lang="en-US" dirty="0" smtClean="0"/>
              <a:t>, </a:t>
            </a:r>
          </a:p>
          <a:p>
            <a:pPr marL="914400" lvl="2" indent="0">
              <a:buNone/>
            </a:pPr>
            <a:r>
              <a:rPr lang="en-US" dirty="0" smtClean="0"/>
              <a:t>especially the right to an abortion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429000"/>
            <a:ext cx="3725956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1725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Lasting Effects of the Women’s Movement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798" y="990600"/>
            <a:ext cx="8686800" cy="4525963"/>
          </a:xfrm>
        </p:spPr>
        <p:txBody>
          <a:bodyPr/>
          <a:lstStyle/>
          <a:p>
            <a:r>
              <a:rPr lang="en-US" dirty="0" smtClean="0"/>
              <a:t>Women’s roles and </a:t>
            </a:r>
            <a:r>
              <a:rPr lang="en-US" b="1" dirty="0" smtClean="0"/>
              <a:t>opportunities expanded</a:t>
            </a:r>
            <a:endParaRPr lang="en-US" b="1" dirty="0"/>
          </a:p>
          <a:p>
            <a:r>
              <a:rPr lang="en-US" dirty="0" smtClean="0"/>
              <a:t>Women gained </a:t>
            </a:r>
            <a:r>
              <a:rPr lang="en-US" b="1" dirty="0" smtClean="0"/>
              <a:t>legal rights </a:t>
            </a:r>
            <a:r>
              <a:rPr lang="en-US" dirty="0" smtClean="0"/>
              <a:t>in the workplace and the right to have an abortion </a:t>
            </a:r>
            <a:r>
              <a:rPr lang="en-US" sz="2400" dirty="0" smtClean="0"/>
              <a:t>(Roe </a:t>
            </a:r>
            <a:r>
              <a:rPr lang="en-US" sz="2400" dirty="0" err="1" smtClean="0"/>
              <a:t>vs</a:t>
            </a:r>
            <a:r>
              <a:rPr lang="en-US" sz="2400" dirty="0" smtClean="0"/>
              <a:t> Wade, 1973)</a:t>
            </a:r>
          </a:p>
          <a:p>
            <a:r>
              <a:rPr lang="en-US" dirty="0" smtClean="0"/>
              <a:t>Sparked an important </a:t>
            </a:r>
            <a:r>
              <a:rPr lang="en-US" b="1" dirty="0" smtClean="0"/>
              <a:t>debate about gender equality</a:t>
            </a:r>
            <a:r>
              <a:rPr lang="en-US" dirty="0" smtClean="0"/>
              <a:t> that still </a:t>
            </a:r>
            <a:r>
              <a:rPr lang="en-US" dirty="0" smtClean="0"/>
              <a:t>continues </a:t>
            </a:r>
            <a:r>
              <a:rPr lang="en-US" dirty="0" smtClean="0"/>
              <a:t>today</a:t>
            </a:r>
          </a:p>
          <a:p>
            <a:endParaRPr lang="en-US" sz="2400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 rot="487246">
            <a:off x="812696" y="4176145"/>
            <a:ext cx="2895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u="sng" dirty="0" smtClean="0"/>
              <a:t>Interesting Data</a:t>
            </a:r>
          </a:p>
          <a:p>
            <a:r>
              <a:rPr lang="en-US" dirty="0" smtClean="0"/>
              <a:t>1950:  30% of women work</a:t>
            </a:r>
          </a:p>
          <a:p>
            <a:r>
              <a:rPr lang="en-US" dirty="0" smtClean="0"/>
              <a:t>2000:  60% of women work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 rot="473959">
            <a:off x="290945" y="5493957"/>
            <a:ext cx="2895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What are your thoughts about the Women’s Movement of the 60s &amp; 70s?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6146" name="Picture 2" descr="C:\Users\jgay.BERTIE_K12_NC\AppData\Local\Microsoft\Windows\Temporary Internet Files\Content.IE5\AJKN4RXR\gender-equality~3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733800"/>
            <a:ext cx="3581400" cy="2686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3988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763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Section 3:  The Rights Revolution Expands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458200" cy="4525963"/>
          </a:xfrm>
        </p:spPr>
        <p:txBody>
          <a:bodyPr>
            <a:normAutofit/>
          </a:bodyPr>
          <a:lstStyle/>
          <a:p>
            <a:r>
              <a:rPr lang="en-US" b="1" dirty="0" smtClean="0"/>
              <a:t>Latinos, Native Americans, &amp; Asian Americans </a:t>
            </a:r>
            <a:r>
              <a:rPr lang="en-US" dirty="0" smtClean="0"/>
              <a:t>engaged in their own </a:t>
            </a:r>
            <a:r>
              <a:rPr lang="en-US" b="1" dirty="0" smtClean="0"/>
              <a:t>struggles for equality </a:t>
            </a:r>
            <a:r>
              <a:rPr lang="en-US" dirty="0" smtClean="0"/>
              <a:t>during the 1960s and 70s.</a:t>
            </a:r>
          </a:p>
          <a:p>
            <a:pPr lvl="1"/>
            <a:r>
              <a:rPr lang="en-US" sz="2400" dirty="0" smtClean="0"/>
              <a:t>Cesar Chavez, the most influential Latino activist, fought for rights for farm laborers</a:t>
            </a:r>
          </a:p>
          <a:p>
            <a:pPr lvl="1"/>
            <a:r>
              <a:rPr lang="en-US" sz="2400" dirty="0" smtClean="0"/>
              <a:t>The American Indian Movement (AIM) focused on securing land, legal rights and self-government for Native Americans</a:t>
            </a:r>
          </a:p>
          <a:p>
            <a:pPr lvl="1"/>
            <a:r>
              <a:rPr lang="en-US" sz="2400" dirty="0" smtClean="0"/>
              <a:t>The Immigration and </a:t>
            </a:r>
          </a:p>
          <a:p>
            <a:pPr marL="457200" lvl="1" indent="0">
              <a:buNone/>
            </a:pPr>
            <a:r>
              <a:rPr lang="en-US" sz="2400" dirty="0" smtClean="0"/>
              <a:t>Nationality Act Amendments </a:t>
            </a:r>
          </a:p>
          <a:p>
            <a:pPr marL="457200" lvl="1" indent="0">
              <a:buNone/>
            </a:pPr>
            <a:r>
              <a:rPr lang="en-US" sz="2400" dirty="0" smtClean="0"/>
              <a:t>in 1965 aided Asian immigrants.</a:t>
            </a:r>
          </a:p>
          <a:p>
            <a:pPr lvl="1"/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191000"/>
            <a:ext cx="3267075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 rot="345059">
            <a:off x="1752600" y="6030009"/>
            <a:ext cx="358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Cesar Chavez spoke for the United Farm Workers (UFW).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450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n-US" sz="3800" dirty="0" smtClean="0"/>
              <a:t>New Rights for Consumers and the Disabled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525963"/>
          </a:xfrm>
        </p:spPr>
        <p:txBody>
          <a:bodyPr/>
          <a:lstStyle/>
          <a:p>
            <a:r>
              <a:rPr lang="en-US" dirty="0" smtClean="0"/>
              <a:t>Activists also worked to </a:t>
            </a:r>
            <a:r>
              <a:rPr lang="en-US" b="1" dirty="0" smtClean="0"/>
              <a:t>protect the rights of consumers and Americans with disabilities</a:t>
            </a:r>
            <a:r>
              <a:rPr lang="en-US" dirty="0" smtClean="0"/>
              <a:t>.</a:t>
            </a:r>
          </a:p>
          <a:p>
            <a:pPr lvl="1"/>
            <a:r>
              <a:rPr lang="en-US" sz="2400" dirty="0" smtClean="0"/>
              <a:t>The National Traffic and Motor Vehicle Safety Act of 1966 made safety belts standard equipment in all cars.</a:t>
            </a:r>
          </a:p>
          <a:p>
            <a:pPr lvl="1"/>
            <a:r>
              <a:rPr lang="en-US" sz="2400" dirty="0" smtClean="0"/>
              <a:t>In 1961 the Panel on Mental Retardation was established to explore ways the government can help people with intellectual disabilities.</a:t>
            </a:r>
            <a:endParaRPr lang="en-US" sz="2400" dirty="0"/>
          </a:p>
        </p:txBody>
      </p:sp>
      <p:pic>
        <p:nvPicPr>
          <p:cNvPr id="8194" name="Picture 2" descr="C:\Users\jgay.BERTIE_K12_NC\AppData\Local\Microsoft\Windows\Temporary Internet Files\Content.IE5\WSUQFQ3Z\280px-Seatbelt.svg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4191000"/>
            <a:ext cx="1501098" cy="196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733800"/>
            <a:ext cx="3009900" cy="200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895850" y="5843885"/>
            <a:ext cx="3581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Eunice Shriver’s athletic camps for the disabled eventually became the Special Olympics.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 rot="469321">
            <a:off x="228600" y="4863237"/>
            <a:ext cx="2057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Should the government require people in vehicles to wear seatbelts? Why?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2480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</TotalTime>
  <Words>777</Words>
  <Application>Microsoft Office PowerPoint</Application>
  <PresentationFormat>On-screen Show (4:3)</PresentationFormat>
  <Paragraphs>76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Unit 9:  Challenges and Changes (1960 – 1980) Part II</vt:lpstr>
      <vt:lpstr>Chapter 26: An Era of Protest and Change (1960 – 1980)</vt:lpstr>
      <vt:lpstr>Section 1:  The Counterculture</vt:lpstr>
      <vt:lpstr>Discussion Question</vt:lpstr>
      <vt:lpstr>Section 2: The Women’s Rights Movement</vt:lpstr>
      <vt:lpstr>Women Find Their Voices</vt:lpstr>
      <vt:lpstr>Lasting Effects of the Women’s Movement</vt:lpstr>
      <vt:lpstr>Section 3:  The Rights Revolution Expands</vt:lpstr>
      <vt:lpstr>New Rights for Consumers and the Disabled</vt:lpstr>
      <vt:lpstr>Section 4:  The Environmental Movement</vt:lpstr>
      <vt:lpstr>Quick Review</vt:lpstr>
    </vt:vector>
  </TitlesOfParts>
  <Company>Bertie County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9:  Challenges and Changes (1960 – 1980) Part II</dc:title>
  <dc:creator>Gay, Jonathan</dc:creator>
  <cp:lastModifiedBy>Gay, Jonathan</cp:lastModifiedBy>
  <cp:revision>17</cp:revision>
  <dcterms:created xsi:type="dcterms:W3CDTF">2015-04-15T00:46:55Z</dcterms:created>
  <dcterms:modified xsi:type="dcterms:W3CDTF">2015-04-15T19:58:41Z</dcterms:modified>
</cp:coreProperties>
</file>