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93F9-544C-4805-AFDE-5DD26FD1AFF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8457-9C66-4982-AA70-C1424455A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2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93F9-544C-4805-AFDE-5DD26FD1AFF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8457-9C66-4982-AA70-C1424455A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1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93F9-544C-4805-AFDE-5DD26FD1AFF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8457-9C66-4982-AA70-C1424455A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4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93F9-544C-4805-AFDE-5DD26FD1AFF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8457-9C66-4982-AA70-C1424455A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56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93F9-544C-4805-AFDE-5DD26FD1AFF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8457-9C66-4982-AA70-C1424455A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78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93F9-544C-4805-AFDE-5DD26FD1AFF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8457-9C66-4982-AA70-C1424455A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89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93F9-544C-4805-AFDE-5DD26FD1AFF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8457-9C66-4982-AA70-C1424455A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37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93F9-544C-4805-AFDE-5DD26FD1AFF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8457-9C66-4982-AA70-C1424455A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6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93F9-544C-4805-AFDE-5DD26FD1AFF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8457-9C66-4982-AA70-C1424455A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1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93F9-544C-4805-AFDE-5DD26FD1AFF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8457-9C66-4982-AA70-C1424455A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A93F9-544C-4805-AFDE-5DD26FD1AFF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28457-9C66-4982-AA70-C1424455A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7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A93F9-544C-4805-AFDE-5DD26FD1AFF8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28457-9C66-4982-AA70-C1424455A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8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3"/>
          <p:cNvSpPr>
            <a:spLocks noGrp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Unit 8:  Challenges and Changes (1945 – </a:t>
            </a:r>
            <a:r>
              <a:rPr lang="en-US" sz="3600" smtClean="0"/>
              <a:t>1975)</a:t>
            </a:r>
            <a:br>
              <a:rPr lang="en-US" sz="3600" smtClean="0"/>
            </a:br>
            <a:r>
              <a:rPr lang="en-US" sz="3600" smtClean="0"/>
              <a:t>Part I</a:t>
            </a:r>
            <a:endParaRPr lang="en-US" sz="3600" dirty="0" smtClean="0"/>
          </a:p>
        </p:txBody>
      </p:sp>
      <p:sp>
        <p:nvSpPr>
          <p:cNvPr id="1331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the decades following WW2, the United States experienced changes and faced challenges such as the Civil Rights Movement, the Cold War, and Divided Opinion on the Vietnam War.</a:t>
            </a:r>
          </a:p>
        </p:txBody>
      </p:sp>
      <p:pic>
        <p:nvPicPr>
          <p:cNvPr id="13317" name="Picture 5" descr="ANd9GcQ4tgopIhV_SP55PF_c0bRzL7L-w_hMNMgmBlrafWl7Toc1gEmze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2366" y="3810000"/>
            <a:ext cx="4310150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435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What arguments do you think supporters of the Vietnam War might have made?</a:t>
            </a:r>
          </a:p>
          <a:p>
            <a:r>
              <a:rPr lang="en-US" dirty="0" smtClean="0"/>
              <a:t>What arguments do you think protestors of the Vietnam War might have made?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79273"/>
            <a:ext cx="3530600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15760"/>
            <a:ext cx="1905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88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4: The War’s End and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853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 the U.S. military failed to defeat N. Vietnamese forces and public opinion became increasingly anti-war, </a:t>
            </a:r>
            <a:r>
              <a:rPr lang="en-US" sz="2400" b="1" dirty="0" smtClean="0"/>
              <a:t>President Nixon promised to withdraw American troops</a:t>
            </a:r>
            <a:r>
              <a:rPr lang="en-US" sz="2400" dirty="0" smtClean="0"/>
              <a:t> through ‘peace with honor’.</a:t>
            </a:r>
          </a:p>
          <a:p>
            <a:r>
              <a:rPr lang="en-US" sz="2400" dirty="0" smtClean="0"/>
              <a:t>According to the Paris Peace Accords of </a:t>
            </a:r>
            <a:r>
              <a:rPr lang="en-US" sz="2400" b="1" dirty="0" smtClean="0"/>
              <a:t>1973, the U.S. agreed to remove it’s troops and the war came to an end</a:t>
            </a:r>
            <a:r>
              <a:rPr lang="en-US" sz="2400" dirty="0" smtClean="0"/>
              <a:t>.  However, by </a:t>
            </a:r>
            <a:r>
              <a:rPr lang="en-US" sz="2400" b="1" dirty="0" smtClean="0"/>
              <a:t>1975</a:t>
            </a:r>
            <a:r>
              <a:rPr lang="en-US" sz="2400" dirty="0" smtClean="0"/>
              <a:t> the North and South were at war again.  This time the </a:t>
            </a:r>
            <a:r>
              <a:rPr lang="en-US" sz="2400" b="1" dirty="0" smtClean="0"/>
              <a:t>North won and united Vietnam as a communist nation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0242" name="Picture 2" descr="C:\Users\jgay.BERTIE_K12_NC\AppData\Local\Microsoft\Windows\Temporary Internet Files\Content.IE5\AQMYT86G\MC9000977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59592"/>
            <a:ext cx="2219732" cy="229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9100"/>
            <a:ext cx="30988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16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Section 4: The War’s End and Impact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u="sng" dirty="0" smtClean="0"/>
              <a:t>The Vietnam War Had a Lasting Impact</a:t>
            </a:r>
          </a:p>
          <a:p>
            <a:r>
              <a:rPr lang="en-US" sz="2800" dirty="0" smtClean="0"/>
              <a:t>S.E. Asia Suffers Further Turmoil</a:t>
            </a:r>
          </a:p>
          <a:p>
            <a:pPr lvl="1"/>
            <a:r>
              <a:rPr lang="en-US" sz="2400" b="1" dirty="0" smtClean="0"/>
              <a:t>Communism spreads</a:t>
            </a:r>
            <a:r>
              <a:rPr lang="en-US" sz="2400" dirty="0" smtClean="0"/>
              <a:t> to nearby Cambodia and Laos.</a:t>
            </a:r>
          </a:p>
          <a:p>
            <a:r>
              <a:rPr lang="en-US" sz="2800" dirty="0" smtClean="0"/>
              <a:t>Veterans Return Home to Mixed Reactions</a:t>
            </a:r>
          </a:p>
          <a:p>
            <a:pPr lvl="1"/>
            <a:r>
              <a:rPr lang="en-US" sz="2400" dirty="0" smtClean="0"/>
              <a:t>Because American opinion was divided over the war, </a:t>
            </a:r>
            <a:r>
              <a:rPr lang="en-US" sz="2400" b="1" dirty="0" smtClean="0"/>
              <a:t>many American veterans did not receive appreciation for their sacrifice </a:t>
            </a:r>
            <a:r>
              <a:rPr lang="en-US" sz="2400" dirty="0" smtClean="0"/>
              <a:t>and service when they returned home.</a:t>
            </a:r>
          </a:p>
          <a:p>
            <a:r>
              <a:rPr lang="en-US" sz="2800" dirty="0" smtClean="0"/>
              <a:t>Vietnam Changes American Politics</a:t>
            </a:r>
          </a:p>
          <a:p>
            <a:pPr lvl="1"/>
            <a:r>
              <a:rPr lang="en-US" sz="2400" dirty="0" smtClean="0"/>
              <a:t>In 1973, Congress passed the War Powers Act, which </a:t>
            </a:r>
            <a:r>
              <a:rPr lang="en-US" sz="2400" b="1" dirty="0" smtClean="0"/>
              <a:t>required the President to consult with Congress</a:t>
            </a:r>
            <a:r>
              <a:rPr lang="en-US" sz="2400" dirty="0" smtClean="0"/>
              <a:t> within 48 hours of committing American troops to a foreign conflict.</a:t>
            </a:r>
          </a:p>
          <a:p>
            <a:pPr lvl="1"/>
            <a:r>
              <a:rPr lang="en-US" sz="2400" dirty="0" smtClean="0"/>
              <a:t>Vietnam made </a:t>
            </a:r>
            <a:r>
              <a:rPr lang="en-US" sz="2400" b="1" dirty="0" smtClean="0"/>
              <a:t>Americans more </a:t>
            </a:r>
            <a:endParaRPr lang="en-US" sz="2400" b="1" dirty="0" smtClean="0"/>
          </a:p>
          <a:p>
            <a:pPr marL="457200" lvl="1" indent="0">
              <a:buNone/>
            </a:pPr>
            <a:r>
              <a:rPr lang="en-US" sz="2400" b="1" dirty="0" smtClean="0"/>
              <a:t>suspicious </a:t>
            </a:r>
            <a:r>
              <a:rPr lang="en-US" sz="2400" b="1" dirty="0" smtClean="0"/>
              <a:t>of foreign commitments </a:t>
            </a:r>
            <a:endParaRPr lang="en-US" sz="2400" b="1" dirty="0" smtClean="0"/>
          </a:p>
          <a:p>
            <a:pPr marL="457200" lvl="1" indent="0">
              <a:buNone/>
            </a:pPr>
            <a:r>
              <a:rPr lang="en-US" sz="2400" dirty="0" smtClean="0"/>
              <a:t>and </a:t>
            </a:r>
            <a:r>
              <a:rPr lang="en-US" sz="2400" dirty="0" smtClean="0"/>
              <a:t>less likely to intervene in the </a:t>
            </a:r>
            <a:r>
              <a:rPr lang="en-US" sz="2400" dirty="0" smtClean="0"/>
              <a:t>affairs </a:t>
            </a:r>
          </a:p>
          <a:p>
            <a:pPr marL="457200" lvl="1" indent="0">
              <a:buNone/>
            </a:pPr>
            <a:r>
              <a:rPr lang="en-US" sz="2400" dirty="0" smtClean="0"/>
              <a:t>of </a:t>
            </a:r>
            <a:r>
              <a:rPr lang="en-US" sz="2400" dirty="0" smtClean="0"/>
              <a:t>other countries.</a:t>
            </a:r>
            <a:endParaRPr 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16713"/>
            <a:ext cx="4020177" cy="234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23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Section 5: Nixon and the Cold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8768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Following the Vietnam War and the growing unwillingness of many Americans to go to war to prevent the spread of communism, </a:t>
            </a:r>
            <a:r>
              <a:rPr lang="en-US" sz="2600" b="1" dirty="0" smtClean="0"/>
              <a:t>President Nixon developed a new approach to the Cold War.</a:t>
            </a:r>
            <a:r>
              <a:rPr lang="en-US" sz="2600" dirty="0" smtClean="0"/>
              <a:t>  He attempted to </a:t>
            </a:r>
            <a:r>
              <a:rPr lang="en-US" sz="2600" b="1" dirty="0" smtClean="0"/>
              <a:t>improve and redefine American relations with</a:t>
            </a:r>
            <a:r>
              <a:rPr lang="en-US" sz="2600" dirty="0" smtClean="0"/>
              <a:t> the two major powers of global communism, the </a:t>
            </a:r>
            <a:r>
              <a:rPr lang="en-US" sz="2600" b="1" dirty="0" smtClean="0"/>
              <a:t>Soviet Union and China</a:t>
            </a:r>
            <a:r>
              <a:rPr lang="en-US" sz="2600" dirty="0" smtClean="0"/>
              <a:t>.</a:t>
            </a:r>
          </a:p>
        </p:txBody>
      </p:sp>
      <p:pic>
        <p:nvPicPr>
          <p:cNvPr id="12290" name="Picture 2" descr="C:\Users\jgay.BERTIE_K12_NC\AppData\Local\Microsoft\Windows\Temporary Internet Files\Content.IE5\AQMYT86G\MC90009770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2738406" cy="28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06" y="3844636"/>
            <a:ext cx="6080761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38900" y="402693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Soviet Union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79673" y="44879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99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Section 5: Nixon and the Cold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r>
              <a:rPr lang="en-US" sz="2400" dirty="0" smtClean="0"/>
              <a:t>Improving Relations with China</a:t>
            </a:r>
          </a:p>
          <a:p>
            <a:pPr lvl="1"/>
            <a:r>
              <a:rPr lang="en-US" sz="2000" dirty="0" smtClean="0"/>
              <a:t>1972:  Nixon became the first U.S. President to visit China</a:t>
            </a:r>
          </a:p>
          <a:p>
            <a:pPr lvl="1"/>
            <a:r>
              <a:rPr lang="en-US" sz="2000" dirty="0" smtClean="0"/>
              <a:t>1973:  American companies </a:t>
            </a:r>
            <a:r>
              <a:rPr lang="en-US" sz="2000" b="1" dirty="0" smtClean="0"/>
              <a:t>establish a thriving trade with China</a:t>
            </a:r>
          </a:p>
          <a:p>
            <a:pPr lvl="1"/>
            <a:r>
              <a:rPr lang="en-US" sz="2000" dirty="0" smtClean="0"/>
              <a:t>1979:  the U.S. and China established full diplomatic relations</a:t>
            </a:r>
          </a:p>
          <a:p>
            <a:r>
              <a:rPr lang="en-US" sz="2400" dirty="0" smtClean="0"/>
              <a:t>Improving Relations with the Soviet Union</a:t>
            </a:r>
          </a:p>
          <a:p>
            <a:pPr lvl="1"/>
            <a:r>
              <a:rPr lang="en-US" sz="2000" dirty="0" smtClean="0"/>
              <a:t>1972:  Nixon visits Moscow, Russia, resulting in an important agreement, the signing of the </a:t>
            </a:r>
            <a:r>
              <a:rPr lang="en-US" sz="2000" b="1" dirty="0" smtClean="0"/>
              <a:t>Strategic Arms Limitation Treaty</a:t>
            </a:r>
            <a:r>
              <a:rPr lang="en-US" sz="2000" dirty="0" smtClean="0"/>
              <a:t>.  While it didn’t end the arms race , it was an important step toward that goal.</a:t>
            </a:r>
          </a:p>
          <a:p>
            <a:endParaRPr lang="en-US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4" y="4107873"/>
            <a:ext cx="2747817" cy="21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57674"/>
            <a:ext cx="3306434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6109" y="6373091"/>
            <a:ext cx="262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Nixon visits China.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6373091"/>
            <a:ext cx="300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Nixon visits the Soviet Union.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0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 of Ch. </a:t>
            </a:r>
            <a:r>
              <a:rPr lang="en-US" smtClean="0"/>
              <a:t>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Why was the U.S. involved in the Vietnam War?</a:t>
            </a:r>
          </a:p>
          <a:p>
            <a:r>
              <a:rPr lang="en-US" dirty="0" smtClean="0"/>
              <a:t>How would you describe the Vietnam War?</a:t>
            </a:r>
          </a:p>
          <a:p>
            <a:r>
              <a:rPr lang="en-US" dirty="0" smtClean="0"/>
              <a:t>What effects did the war have on the U.S. and American society?</a:t>
            </a:r>
            <a:endParaRPr lang="en-US" dirty="0"/>
          </a:p>
        </p:txBody>
      </p:sp>
      <p:pic>
        <p:nvPicPr>
          <p:cNvPr id="14338" name="Picture 2" descr="C:\Users\jgay.BERTIE_K12_NC\AppData\Local\Microsoft\Windows\Temporary Internet Files\Content.IE5\PBKL6FC8\MM900041015[3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91000"/>
            <a:ext cx="113567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37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Review of Ch. 23 - 24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What were the causes, some of the main events, and the effects of the civil rights movement?</a:t>
            </a:r>
          </a:p>
          <a:p>
            <a:r>
              <a:rPr lang="en-US" dirty="0" smtClean="0"/>
              <a:t>What is your impression of President Kennedy and his policies?</a:t>
            </a:r>
          </a:p>
          <a:p>
            <a:r>
              <a:rPr lang="en-US" dirty="0" smtClean="0"/>
              <a:t>What is your impression of President Johnson and his policies?</a:t>
            </a:r>
          </a:p>
          <a:p>
            <a:endParaRPr lang="en-US" dirty="0"/>
          </a:p>
        </p:txBody>
      </p:sp>
      <p:pic>
        <p:nvPicPr>
          <p:cNvPr id="1026" name="Picture 2" descr="C:\Users\jgay.BERTIE_K12_NC\AppData\Local\Microsoft\Windows\Temporary Internet Files\Content.IE5\WSUQFQ3Z\MM900041015[4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291" y="4724400"/>
            <a:ext cx="95396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55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25: The Vietnam War Era</a:t>
            </a:r>
            <a:br>
              <a:rPr lang="en-US" dirty="0" smtClean="0"/>
            </a:br>
            <a:r>
              <a:rPr lang="en-US" dirty="0" smtClean="0"/>
              <a:t>(1954 – 1975)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/>
          <a:lstStyle/>
          <a:p>
            <a:r>
              <a:rPr lang="en-US" sz="2800" dirty="0" smtClean="0"/>
              <a:t>In an </a:t>
            </a:r>
            <a:r>
              <a:rPr lang="en-US" sz="2800" b="1" dirty="0" smtClean="0"/>
              <a:t>attempt to prevent the spread of communism, the U.S. sends its military to the country of Vietnam </a:t>
            </a:r>
            <a:r>
              <a:rPr lang="en-US" sz="2800" dirty="0" smtClean="0"/>
              <a:t>in East Asia.  The U.S.’s involvement in the Vietnam War will lead to </a:t>
            </a:r>
            <a:r>
              <a:rPr lang="en-US" sz="2800" b="1" dirty="0" smtClean="0"/>
              <a:t>divided public opinion </a:t>
            </a:r>
            <a:r>
              <a:rPr lang="en-US" sz="2800" dirty="0" smtClean="0"/>
              <a:t>and frustration in America for many years to come.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81500"/>
            <a:ext cx="407193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17818"/>
            <a:ext cx="41529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11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1: Origins of the Vietnam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During the 1950s, Vietnam was divided into </a:t>
            </a:r>
            <a:r>
              <a:rPr lang="en-US" sz="2800" b="1" dirty="0" smtClean="0"/>
              <a:t>North Vietnam, ruled by communist forces, and South Vietnam, ruled by an anticommunist government </a:t>
            </a:r>
            <a:r>
              <a:rPr lang="en-US" sz="2800" dirty="0" smtClean="0"/>
              <a:t>supported by the U.S.</a:t>
            </a:r>
          </a:p>
          <a:p>
            <a:r>
              <a:rPr lang="en-US" sz="2800" dirty="0" smtClean="0"/>
              <a:t>As it became clear that there would be a war to unite Vietnam under a communist government, the </a:t>
            </a:r>
            <a:r>
              <a:rPr lang="en-US" sz="2800" b="1" dirty="0" smtClean="0"/>
              <a:t>U.S. decided to give it’s support to South Vietnam.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 rot="418813">
            <a:off x="76200" y="4495800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was Vietnam so important to the U.S.?</a:t>
            </a:r>
          </a:p>
          <a:p>
            <a:r>
              <a:rPr lang="en-US" dirty="0" smtClean="0"/>
              <a:t>- According to the domino theory, the </a:t>
            </a:r>
            <a:r>
              <a:rPr lang="en-US" b="1" dirty="0" smtClean="0"/>
              <a:t>U.S. believed that if Vietnam fell to communism, other nearby countries (Japan, the Philippines, Australia) would be the next </a:t>
            </a:r>
            <a:r>
              <a:rPr lang="en-US" dirty="0" smtClean="0"/>
              <a:t>to fall.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14800"/>
            <a:ext cx="2438400" cy="268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655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1: Origins of </a:t>
            </a:r>
            <a:r>
              <a:rPr lang="en-US" dirty="0"/>
              <a:t>t</a:t>
            </a:r>
            <a:r>
              <a:rPr lang="en-US" dirty="0" smtClean="0"/>
              <a:t>he Vietnam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4525963"/>
          </a:xfrm>
        </p:spPr>
        <p:txBody>
          <a:bodyPr/>
          <a:lstStyle/>
          <a:p>
            <a:pPr algn="ctr"/>
            <a:r>
              <a:rPr lang="en-US" u="sng" dirty="0" smtClean="0"/>
              <a:t>The U.S. Stands Against Communism in Vietnam</a:t>
            </a:r>
          </a:p>
          <a:p>
            <a:r>
              <a:rPr lang="en-US" sz="2400" dirty="0" smtClean="0"/>
              <a:t>As a member of the Southeast Asia Treaty Organization (SEATO), the US provided economic and military aid to S. Vietnam with the </a:t>
            </a:r>
            <a:r>
              <a:rPr lang="en-US" sz="2400" b="1" dirty="0" smtClean="0"/>
              <a:t>goal of containing communism.</a:t>
            </a:r>
          </a:p>
          <a:p>
            <a:r>
              <a:rPr lang="en-US" sz="2400" dirty="0" smtClean="0"/>
              <a:t>In 1961 President Kennedy began sending Special Forces troops to advise / fight alongside the S. Vietnamese Army against N. Vietnamese forces.</a:t>
            </a:r>
          </a:p>
          <a:p>
            <a:r>
              <a:rPr lang="en-US" sz="2400" dirty="0" smtClean="0"/>
              <a:t>By 1964, President Johnson </a:t>
            </a:r>
            <a:r>
              <a:rPr lang="en-US" sz="2400" b="1" dirty="0" smtClean="0"/>
              <a:t>began committing U.S. troops </a:t>
            </a:r>
            <a:r>
              <a:rPr lang="en-US" sz="2400" dirty="0" smtClean="0"/>
              <a:t>to S. Vietnam to fight a war against N. Vietnam.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83677"/>
            <a:ext cx="1905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jgay.BERTIE_K12_NC\AppData\Local\Microsoft\Windows\Temporary Internet Files\Content.IE5\V2SBT10D\MC90009769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34555"/>
            <a:ext cx="1759306" cy="181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gay.BERTIE_K12_NC\AppData\Local\Microsoft\Windows\Temporary Internet Files\Content.IE5\HIRC2V3K\MC90009770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789973"/>
            <a:ext cx="1758391" cy="181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65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/>
          <a:lstStyle/>
          <a:p>
            <a:r>
              <a:rPr lang="en-US" dirty="0" smtClean="0"/>
              <a:t>Section 2: U.S. Involvement Grows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5344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 President Johnson began to shift U.S. military efforts in Vietnam into high gear, many Americans believed it would be a quick victory for superior American forces.</a:t>
            </a:r>
          </a:p>
          <a:p>
            <a:r>
              <a:rPr lang="en-US" sz="2400" dirty="0" smtClean="0"/>
              <a:t>However, American leaders and soldiers soon realized they were fighting a very determined and very elusive enemy (The Viet Cong).  </a:t>
            </a:r>
            <a:r>
              <a:rPr lang="en-US" sz="2400" b="1" dirty="0" smtClean="0"/>
              <a:t>Frustration began to build as there was no quick victory in sight.</a:t>
            </a:r>
            <a:endParaRPr lang="en-US" sz="24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81400"/>
            <a:ext cx="387509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19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9273"/>
            <a:ext cx="8229600" cy="1143000"/>
          </a:xfrm>
        </p:spPr>
        <p:txBody>
          <a:bodyPr/>
          <a:lstStyle/>
          <a:p>
            <a:r>
              <a:rPr lang="en-US" dirty="0" smtClean="0"/>
              <a:t>Section 2: U.S. Involvement Grows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229600" cy="452596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u="sng" dirty="0" smtClean="0"/>
              <a:t>The Vietnam War Begins to Have Negative Effects Back in the U.S.</a:t>
            </a:r>
          </a:p>
          <a:p>
            <a:r>
              <a:rPr lang="en-US" sz="2600" dirty="0" smtClean="0"/>
              <a:t>It weakened the economy</a:t>
            </a:r>
          </a:p>
          <a:p>
            <a:pPr lvl="1"/>
            <a:r>
              <a:rPr lang="en-US" sz="2200" dirty="0" smtClean="0"/>
              <a:t>Heavy govt. spending, rising prices, and inflation forced Johnson to raise taxes.</a:t>
            </a:r>
          </a:p>
          <a:p>
            <a:r>
              <a:rPr lang="en-US" sz="2600" dirty="0" smtClean="0"/>
              <a:t>It </a:t>
            </a:r>
            <a:r>
              <a:rPr lang="en-US" sz="2600" b="1" dirty="0" smtClean="0"/>
              <a:t>divided the American people</a:t>
            </a:r>
          </a:p>
          <a:p>
            <a:pPr lvl="1"/>
            <a:r>
              <a:rPr lang="en-US" sz="2200" dirty="0" smtClean="0"/>
              <a:t>Supporters of the War vs. Protestors of the War</a:t>
            </a:r>
          </a:p>
          <a:p>
            <a:r>
              <a:rPr lang="en-US" sz="2600" dirty="0" smtClean="0"/>
              <a:t>It damaged the nation’s morale</a:t>
            </a:r>
          </a:p>
          <a:p>
            <a:pPr lvl="1"/>
            <a:r>
              <a:rPr lang="en-US" sz="2200" dirty="0" smtClean="0"/>
              <a:t>American troops dying overseas in</a:t>
            </a:r>
          </a:p>
          <a:p>
            <a:pPr marL="457200" lvl="1" indent="0">
              <a:buNone/>
            </a:pPr>
            <a:r>
              <a:rPr lang="en-US" sz="2200" dirty="0" smtClean="0"/>
              <a:t>a questionable war that could last for </a:t>
            </a:r>
          </a:p>
          <a:p>
            <a:pPr marL="457200" lvl="1" indent="0">
              <a:buNone/>
            </a:pPr>
            <a:r>
              <a:rPr lang="en-US" sz="2200" dirty="0" smtClean="0"/>
              <a:t>years discouraged the nation.</a:t>
            </a:r>
            <a:endParaRPr lang="en-US" sz="2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349" y="4038600"/>
            <a:ext cx="3693161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62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Section 3: The War Divides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President Johnson sent more troops to Vietnam in order to win the war, but with each passing year, more soldiers died and </a:t>
            </a:r>
            <a:r>
              <a:rPr lang="en-US" sz="2400" b="1" dirty="0" smtClean="0"/>
              <a:t>victory seemed far away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As Americans argued whether the U.S. should be in Vietnam or not, the </a:t>
            </a:r>
            <a:r>
              <a:rPr lang="en-US" sz="2400" b="1" dirty="0" smtClean="0"/>
              <a:t>war caused a deep and emotional divide in American society</a:t>
            </a:r>
            <a:r>
              <a:rPr lang="en-US" sz="2400" dirty="0" smtClean="0"/>
              <a:t> that would take years to heal  after the war ended.</a:t>
            </a:r>
            <a:endParaRPr lang="en-US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018" y="3429000"/>
            <a:ext cx="2133600" cy="320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23666"/>
            <a:ext cx="3535363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68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3: The War Divides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government drafted more than 1.5 million men into military service.  The </a:t>
            </a:r>
            <a:r>
              <a:rPr lang="en-US" sz="2400" b="1" dirty="0" smtClean="0"/>
              <a:t>draft became increasingly unpopular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/>
              <a:t>College campuses </a:t>
            </a:r>
            <a:r>
              <a:rPr lang="en-US" sz="2400" dirty="0" smtClean="0"/>
              <a:t>across America became the </a:t>
            </a:r>
            <a:r>
              <a:rPr lang="en-US" sz="2400" b="1" dirty="0" smtClean="0"/>
              <a:t>centers of antiwar movement</a:t>
            </a:r>
            <a:r>
              <a:rPr lang="en-US" sz="2400" dirty="0" smtClean="0"/>
              <a:t> as students and professors protested the war.</a:t>
            </a:r>
          </a:p>
          <a:p>
            <a:r>
              <a:rPr lang="en-US" sz="2400" dirty="0" smtClean="0"/>
              <a:t>More Americans became </a:t>
            </a:r>
            <a:r>
              <a:rPr lang="en-US" sz="2400" b="1" dirty="0" smtClean="0"/>
              <a:t>frustrated with the war </a:t>
            </a:r>
            <a:r>
              <a:rPr lang="en-US" sz="2400" dirty="0" smtClean="0"/>
              <a:t>as they watched its </a:t>
            </a:r>
            <a:r>
              <a:rPr lang="en-US" sz="2400" b="1" dirty="0" smtClean="0"/>
              <a:t>lack of progress </a:t>
            </a:r>
            <a:r>
              <a:rPr lang="en-US" sz="2400" dirty="0" smtClean="0"/>
              <a:t>on television news reports.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53291"/>
            <a:ext cx="3952875" cy="271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56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1085</Words>
  <Application>Microsoft Office PowerPoint</Application>
  <PresentationFormat>On-screen Show (4:3)</PresentationFormat>
  <Paragraphs>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Unit 8:  Challenges and Changes (1945 – 1975) Part I</vt:lpstr>
      <vt:lpstr>Quick Review of Ch. 23 - 24</vt:lpstr>
      <vt:lpstr>Chapter 25: The Vietnam War Era (1954 – 1975)</vt:lpstr>
      <vt:lpstr>Section 1: Origins of the Vietnam War</vt:lpstr>
      <vt:lpstr>Section 1: Origins of the Vietnam War</vt:lpstr>
      <vt:lpstr>Section 2: U.S. Involvement Grows</vt:lpstr>
      <vt:lpstr>Section 2: U.S. Involvement Grows</vt:lpstr>
      <vt:lpstr>Section 3: The War Divides America</vt:lpstr>
      <vt:lpstr>Section 3: The War Divides America</vt:lpstr>
      <vt:lpstr>Quick Discussion</vt:lpstr>
      <vt:lpstr>Section 4: The War’s End and Impact</vt:lpstr>
      <vt:lpstr>Section 4: The War’s End and Impact</vt:lpstr>
      <vt:lpstr>Section 5: Nixon and the Cold War</vt:lpstr>
      <vt:lpstr>Section 5: Nixon and the Cold War</vt:lpstr>
      <vt:lpstr>Quick Review of Ch. 25</vt:lpstr>
    </vt:vector>
  </TitlesOfParts>
  <Company>Bertie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8:  Challenges and Change (1945 – 1975)</dc:title>
  <dc:creator>Gay, Jonathan</dc:creator>
  <cp:lastModifiedBy>Gay, Jonathan</cp:lastModifiedBy>
  <cp:revision>24</cp:revision>
  <dcterms:created xsi:type="dcterms:W3CDTF">2014-05-05T00:08:00Z</dcterms:created>
  <dcterms:modified xsi:type="dcterms:W3CDTF">2016-04-10T22:24:52Z</dcterms:modified>
</cp:coreProperties>
</file>