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7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C0AF-95B8-41B7-AFEE-B3F1E802188E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CA4E-7B68-4B73-BA99-83B2A65F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0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C0AF-95B8-41B7-AFEE-B3F1E802188E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CA4E-7B68-4B73-BA99-83B2A65F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C0AF-95B8-41B7-AFEE-B3F1E802188E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CA4E-7B68-4B73-BA99-83B2A65F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0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C0AF-95B8-41B7-AFEE-B3F1E802188E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CA4E-7B68-4B73-BA99-83B2A65F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1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C0AF-95B8-41B7-AFEE-B3F1E802188E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CA4E-7B68-4B73-BA99-83B2A65F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C0AF-95B8-41B7-AFEE-B3F1E802188E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CA4E-7B68-4B73-BA99-83B2A65F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6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C0AF-95B8-41B7-AFEE-B3F1E802188E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CA4E-7B68-4B73-BA99-83B2A65F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3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C0AF-95B8-41B7-AFEE-B3F1E802188E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CA4E-7B68-4B73-BA99-83B2A65F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7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C0AF-95B8-41B7-AFEE-B3F1E802188E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CA4E-7B68-4B73-BA99-83B2A65F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5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C0AF-95B8-41B7-AFEE-B3F1E802188E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CA4E-7B68-4B73-BA99-83B2A65F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4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C0AF-95B8-41B7-AFEE-B3F1E802188E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CA4E-7B68-4B73-BA99-83B2A65F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8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CC0AF-95B8-41B7-AFEE-B3F1E802188E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BCA4E-7B68-4B73-BA99-83B2A65F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6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1: From West Africa to the Early Americas (Ancient Times – 1763)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Atlantic Slave Trade brings West Africans to the Colonies of the Americas.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99038"/>
            <a:ext cx="38004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7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2: From Capture to Destination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Middle Passage – the journey for slaves from Africa across the ocean to the Americas</a:t>
            </a:r>
          </a:p>
          <a:p>
            <a:r>
              <a:rPr lang="en-US" dirty="0" smtClean="0"/>
              <a:t>Conditions on ships were horrible</a:t>
            </a:r>
          </a:p>
          <a:p>
            <a:pPr lvl="1"/>
            <a:r>
              <a:rPr lang="en-US" sz="2400" dirty="0" smtClean="0"/>
              <a:t>Slaves were cramped together</a:t>
            </a:r>
          </a:p>
          <a:p>
            <a:pPr lvl="1"/>
            <a:r>
              <a:rPr lang="en-US" sz="2400" dirty="0" smtClean="0"/>
              <a:t>Many died from disease</a:t>
            </a:r>
          </a:p>
          <a:p>
            <a:pPr lvl="1"/>
            <a:r>
              <a:rPr lang="en-US" sz="2400" dirty="0" smtClean="0"/>
              <a:t>Some revolted against the slave </a:t>
            </a:r>
            <a:r>
              <a:rPr lang="en-US" sz="2400" dirty="0" smtClean="0"/>
              <a:t>traders</a:t>
            </a:r>
          </a:p>
          <a:p>
            <a:pPr lvl="1"/>
            <a:r>
              <a:rPr lang="en-US" sz="2400" dirty="0" smtClean="0"/>
              <a:t>Some preferred suicide by jumping</a:t>
            </a:r>
            <a:endParaRPr lang="en-US" sz="2400" dirty="0" smtClean="0"/>
          </a:p>
          <a:p>
            <a:pPr lvl="1"/>
            <a:r>
              <a:rPr lang="en-US" sz="2400" dirty="0" smtClean="0"/>
              <a:t>Women were often sexually abused</a:t>
            </a:r>
          </a:p>
          <a:p>
            <a:pPr lvl="1"/>
            <a:endParaRPr lang="en-US" dirty="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352800"/>
            <a:ext cx="27717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rot="276765">
            <a:off x="1295400" y="5638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Discussion Q:  How do you think this kind of experience impacted the African slaves who survived?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Section 3:Landing and Sale in the West Indies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slave ships arrived, crews tried to make the slaves look as strong and healthy as possible</a:t>
            </a:r>
            <a:endParaRPr lang="en-US" dirty="0"/>
          </a:p>
        </p:txBody>
      </p:sp>
      <p:pic>
        <p:nvPicPr>
          <p:cNvPr id="2050" name="Picture 2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27432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776279">
            <a:off x="1981200" y="3200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Quick Question</a:t>
            </a:r>
          </a:p>
          <a:p>
            <a:r>
              <a:rPr lang="en-US" dirty="0" smtClean="0"/>
              <a:t>Why would they do that?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Section 3:Landing and Sale in the West Indies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Once sold, slaves had to endure seasoning, a disciplinary process designed to turn them into compliant and effective laborers</a:t>
            </a:r>
          </a:p>
          <a:p>
            <a:pPr lvl="1"/>
            <a:r>
              <a:rPr lang="en-US" sz="2400" dirty="0" smtClean="0"/>
              <a:t>Seasoning = a period of up to two years in which plantation owners attempted to break slaves into the routines of plantation work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644" y="3934718"/>
            <a:ext cx="1875956" cy="273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487419">
            <a:off x="738422" y="5054303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Often a trained slave would be put in charge of seasoning new slaves.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Section 3:Landing and Sale in the West Indies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the hardships, slaves still kept parts of their culture and built relationships with fellow slaves.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3080"/>
            <a:ext cx="4695825" cy="309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8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Section 3:Landing and Sale in the West Indies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1800’s – moral and economic factors led to the end of the Atlantic slave trade</a:t>
            </a:r>
          </a:p>
          <a:p>
            <a:pPr lvl="1"/>
            <a:r>
              <a:rPr lang="en-US" dirty="0" smtClean="0"/>
              <a:t>Moral Factors: it was cruel and religiously immoral</a:t>
            </a:r>
          </a:p>
          <a:p>
            <a:pPr lvl="1"/>
            <a:r>
              <a:rPr lang="en-US" dirty="0" smtClean="0"/>
              <a:t>Economic:  England became more invested in industry (Industrial Revolution) and less dependent on slave trade.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48200"/>
            <a:ext cx="204951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6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Review Questions</a:t>
            </a:r>
            <a:br>
              <a:rPr lang="en-US" dirty="0" smtClean="0"/>
            </a:br>
            <a:r>
              <a:rPr lang="en-US" dirty="0" smtClean="0"/>
              <a:t>Ch. 2: Middle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How did European exploration and the discovery of the Americas impact Africa?</a:t>
            </a:r>
          </a:p>
          <a:p>
            <a:r>
              <a:rPr lang="en-US" dirty="0" smtClean="0"/>
              <a:t>How would you describe</a:t>
            </a:r>
            <a:r>
              <a:rPr lang="en-US" dirty="0" smtClean="0"/>
              <a:t> </a:t>
            </a:r>
            <a:r>
              <a:rPr lang="en-US" dirty="0" smtClean="0"/>
              <a:t>the ‘Middle Passage’?</a:t>
            </a:r>
          </a:p>
          <a:p>
            <a:r>
              <a:rPr lang="en-US" dirty="0" smtClean="0"/>
              <a:t>What was ‘seasoning’?</a:t>
            </a:r>
          </a:p>
          <a:p>
            <a:r>
              <a:rPr lang="en-US" dirty="0" smtClean="0"/>
              <a:t>Why did the Atlantic Slave Trade eventually end?</a:t>
            </a:r>
            <a:endParaRPr lang="en-US" dirty="0"/>
          </a:p>
        </p:txBody>
      </p:sp>
      <p:pic>
        <p:nvPicPr>
          <p:cNvPr id="4" name="Picture 2" descr="C:\Users\jgay\AppData\Local\Microsoft\Windows\Temporary Internet Files\Content.IE5\ETFVN1MG\MC9003117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64" y="4599709"/>
            <a:ext cx="1162050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08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Review Questions</a:t>
            </a:r>
            <a:br>
              <a:rPr lang="en-US" dirty="0" smtClean="0"/>
            </a:br>
            <a:r>
              <a:rPr lang="en-US" dirty="0" smtClean="0"/>
              <a:t>Ch. 1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you describe the continent of Africa?</a:t>
            </a:r>
          </a:p>
          <a:p>
            <a:r>
              <a:rPr lang="en-US" dirty="0" smtClean="0"/>
              <a:t>Why are we focusing on West Africa for African-American studies?</a:t>
            </a:r>
          </a:p>
          <a:p>
            <a:r>
              <a:rPr lang="en-US" dirty="0" smtClean="0"/>
              <a:t>How would you describe West African culture?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C:\Users\jgay\AppData\Local\Microsoft\Windows\Temporary Internet Files\Content.IE5\T3YNOV95\MC90043991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0"/>
            <a:ext cx="286504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0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Ch. 2 Middle Passage</a:t>
            </a:r>
            <a:br>
              <a:rPr lang="en-US" dirty="0" smtClean="0"/>
            </a:br>
            <a:r>
              <a:rPr lang="en-US" dirty="0" smtClean="0"/>
              <a:t>1450 - 1809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Enslaved African’s traveled the ‘Middle Passage’ across the Atlantic Ocean, removing them from Africa and taking them to the Americas.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10789"/>
            <a:ext cx="4419600" cy="36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32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1: European Exploration and Colonization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Europeans arrived, there was already a wealthy slave trade in West Africa, fueled by the demand for slaves in Muslim countries.</a:t>
            </a:r>
            <a:endParaRPr lang="en-US" dirty="0"/>
          </a:p>
        </p:txBody>
      </p:sp>
      <p:pic>
        <p:nvPicPr>
          <p:cNvPr id="2050" name="Picture 2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5715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20520236">
            <a:off x="3930473" y="4254637"/>
            <a:ext cx="902054" cy="41111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1: European Exploration and Colonization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Atlantic Slave Trade – began due to Western Europe’s expansion into Africa in the 15</a:t>
            </a:r>
            <a:r>
              <a:rPr lang="en-US" baseline="30000" dirty="0" smtClean="0"/>
              <a:t>th</a:t>
            </a:r>
            <a:r>
              <a:rPr lang="en-US" dirty="0" smtClean="0"/>
              <a:t> century and the discovery of the New World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3124200"/>
            <a:ext cx="57150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-Turn Arrow 4"/>
          <p:cNvSpPr/>
          <p:nvPr/>
        </p:nvSpPr>
        <p:spPr>
          <a:xfrm rot="15153178" flipH="1">
            <a:off x="3301229" y="3935109"/>
            <a:ext cx="712739" cy="57474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2679190" y="4343400"/>
            <a:ext cx="978408" cy="4846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1: European Exploration and Colonization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cultivation of sugar in the New World = increased need for African slaves to work the plantations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21182"/>
            <a:ext cx="4849091" cy="363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64527"/>
            <a:ext cx="3313113" cy="182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 rot="280348">
            <a:off x="1048666" y="4321775"/>
            <a:ext cx="381000" cy="2389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Section 1: European Exploration and Colonization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The Triangular Trade System Develops</a:t>
            </a:r>
          </a:p>
          <a:p>
            <a:pPr lvl="1"/>
            <a:r>
              <a:rPr lang="en-US" dirty="0" smtClean="0"/>
              <a:t>3-Sided Trade</a:t>
            </a:r>
          </a:p>
          <a:p>
            <a:pPr lvl="2"/>
            <a:r>
              <a:rPr lang="en-US" dirty="0" smtClean="0"/>
              <a:t>European Goods traded for West African Slaves</a:t>
            </a:r>
          </a:p>
          <a:p>
            <a:pPr lvl="2"/>
            <a:r>
              <a:rPr lang="en-US" dirty="0" smtClean="0"/>
              <a:t>West African Slaves traded for American Goods</a:t>
            </a:r>
          </a:p>
          <a:p>
            <a:pPr lvl="2"/>
            <a:r>
              <a:rPr lang="en-US" dirty="0" smtClean="0"/>
              <a:t>American Goods traded for European Goods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8326"/>
            <a:ext cx="42672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484475">
            <a:off x="152400" y="43434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Discussion Q:  How do you imagine people during this time justified trading people as slaves for goods such as rum or tobacco?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Section 2: From Capture to Destination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Who were the slaves?</a:t>
            </a:r>
          </a:p>
          <a:p>
            <a:pPr lvl="1"/>
            <a:r>
              <a:rPr lang="en-US" dirty="0" smtClean="0"/>
              <a:t>Sometimes African armies enslaved those </a:t>
            </a:r>
            <a:r>
              <a:rPr lang="en-US" dirty="0" smtClean="0"/>
              <a:t>from other tribes that they </a:t>
            </a:r>
            <a:r>
              <a:rPr lang="en-US" dirty="0" smtClean="0"/>
              <a:t>conquered.</a:t>
            </a:r>
          </a:p>
          <a:p>
            <a:pPr lvl="1"/>
            <a:r>
              <a:rPr lang="en-US" dirty="0" smtClean="0"/>
              <a:t>Sometimes slavers captured isolated families or individuals.</a:t>
            </a:r>
          </a:p>
          <a:p>
            <a:pPr lvl="1"/>
            <a:r>
              <a:rPr lang="en-US" dirty="0" smtClean="0"/>
              <a:t>Captured slaves were then sold to slave </a:t>
            </a:r>
            <a:r>
              <a:rPr lang="en-US" dirty="0"/>
              <a:t>t</a:t>
            </a:r>
            <a:r>
              <a:rPr lang="en-US" dirty="0" smtClean="0"/>
              <a:t>raders headed for the New World.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343400"/>
            <a:ext cx="1491468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6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2: From Capture to Destination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Captured slaves were marched to coastal factories where they were processed, checked for disease and physical defects, before transportation to the Americas.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429000"/>
            <a:ext cx="5048250" cy="330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rot="404653">
            <a:off x="228600" y="41148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Discussion Q:  What does this tell us about how slave traders viewed their slaves?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616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Unit 1: From West Africa to the Early Americas (Ancient Times – 1763)</vt:lpstr>
      <vt:lpstr>Quick Review Questions Ch. 1 Africa</vt:lpstr>
      <vt:lpstr>Ch. 2 Middle Passage 1450 - 1809</vt:lpstr>
      <vt:lpstr>Section 1: European Exploration and Colonization</vt:lpstr>
      <vt:lpstr>Section 1: European Exploration and Colonization</vt:lpstr>
      <vt:lpstr>Section 1: European Exploration and Colonization</vt:lpstr>
      <vt:lpstr>Section 1: European Exploration and Colonization</vt:lpstr>
      <vt:lpstr>Section 2: From Capture to Destination</vt:lpstr>
      <vt:lpstr>Section 2: From Capture to Destination</vt:lpstr>
      <vt:lpstr>Section 2: From Capture to Destination</vt:lpstr>
      <vt:lpstr>Section 3:Landing and Sale in the West Indies</vt:lpstr>
      <vt:lpstr>Section 3:Landing and Sale in the West Indies</vt:lpstr>
      <vt:lpstr>Section 3:Landing and Sale in the West Indies</vt:lpstr>
      <vt:lpstr>Section 3:Landing and Sale in the West Indies</vt:lpstr>
      <vt:lpstr>Quick Review Questions Ch. 2: Middle Passage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From West Africa to the Early Americas (Ancient Times – 1763)</dc:title>
  <dc:creator>Gay, Jonathan</dc:creator>
  <cp:lastModifiedBy>Gay, Jonathan</cp:lastModifiedBy>
  <cp:revision>11</cp:revision>
  <dcterms:created xsi:type="dcterms:W3CDTF">2014-01-07T21:49:49Z</dcterms:created>
  <dcterms:modified xsi:type="dcterms:W3CDTF">2014-08-09T19:34:29Z</dcterms:modified>
</cp:coreProperties>
</file>