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37" d="100"/>
          <a:sy n="37" d="100"/>
        </p:scale>
        <p:origin x="54" y="8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BC838-DC71-4404-AF0D-E78CF2DFA5C4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48211-6E06-4EF0-947B-FDDF25DA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D7D8-4CC8-40FF-913B-7A0FC1F4ADA7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3E9736-8A17-4FF8-9759-AE202980A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E2201-F367-4D68-B3B3-4938B9767EAD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E9986-B8C8-47D7-844E-302F78DB8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6D92-F84E-4D5C-9083-3F5B6AFD8382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2C7DE-8B8E-4206-974B-A59F664963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7383B-B099-43E1-8DC3-E97F22620973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E15FD-D945-4018-B8FE-96948AD13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97FD-E3E7-46C8-A4D1-11EF07E6C6DB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6215F-DFA2-40AB-96D3-3D4279717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1279-EF3A-4F55-83CC-AC4E4BC71F60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9E2B8-F2EA-4A4A-BC5E-3ECA35D41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B9E-8507-4B06-9813-E6D1FE7D5201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14F58-8855-407C-B97D-13684A3BE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268A-1ACB-4650-B70D-880968117211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A5E2-8539-410D-BEA4-97C41989C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04956-C9E1-468C-BC05-0611F3B68A74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C15F3-2874-475B-8095-85D4CB91E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10A22-A62D-4F00-92A0-5664DB7BD27A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3FCF6-84E2-4263-96A2-0A0C6548C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4BA7D5-A347-4368-AF98-01296C779CA4}" type="datetimeFigureOut">
              <a:rPr lang="en-US"/>
              <a:pPr>
                <a:defRPr/>
              </a:pPr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1939D-1859-41FD-AF9F-10495ADC1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uact=8&amp;docid=dZ8f1fR_YoX9sM&amp;tbnid=-xNSg3dvIUz-sM:&amp;ved=0CAUQjRw&amp;url=http://wmxp955.webs.com/&amp;ei=coBhU7iGCMiwsASo8oHoDw&amp;psig=AFQjCNFpNFd4H70ENgmaW4ZRV_A_zAhpZA&amp;ust=139898515740789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urbanintellectuals.com/2013/10/16/ten-point-program-what-if-the-black-panther-party-was-never-destroyed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frm=1&amp;source=images&amp;cd=&amp;cad=rja&amp;uact=8&amp;docid=N7GCH-hm3NeAHM&amp;tbnid=FKl_W7BSstloeM:&amp;ved=0CAUQjRw&amp;url=http://www.consciousplat.com/profiles/blogs/civilrights2013&amp;ei=ZIFhU9qGFdPJsQS2n4GwAw&amp;psig=AFQjCNG_9GLq9gViE5NYnvd4e_AUW30abg&amp;ust=1398985332610387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frm=1&amp;source=images&amp;cd=&amp;cad=rja&amp;uact=8&amp;docid=ChNFp_-CcArBPM&amp;tbnid=lo5UXzCPeaGK_M:&amp;ved=0CAUQjRw&amp;url=http://www.hlntv.com/article/2013/08/26/march-washington-50-anniversary-reaction-jason-johnson&amp;ei=v4FhU5z6JKqvsASsq4DABQ&amp;psig=AFQjCNG_9GLq9gViE5NYnvd4e_AUW30abg&amp;ust=139898533261038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w6B12IXszlf8wM&amp;tbnid=r9w8c4TOydjfuM:&amp;ved=0CAUQjRw&amp;url=http://tomberrigan.com/blog1/2013/05/15/brown-v-board-of-education-anniversary-thoughts/&amp;ei=bH1hU-yUMPG_sQTQ9oGoDQ&amp;bvm=bv.65636070,d.aWc&amp;psig=AFQjCNGB3sQW9mfwPM55FQzxwG9LRUoUfQ&amp;ust=139898430706575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uact=8&amp;docid=eLOSvqJUUC4ZdM&amp;tbnid=SmogYkusf31f2M:&amp;ved=0CAUQjRw&amp;url=http://boktowergardens.org/calendar/martin-luther-king-jr-birthday-carillon-concerts/&amp;ei=wH1hU67mM9LisATv8YHIAg&amp;bvm=bv.65636070,d.aWc&amp;psig=AFQjCNG5nSagn3aYdG2a9LL3G32IEoEgXQ&amp;ust=1398984487749443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&amp;esrc=s&amp;frm=1&amp;source=images&amp;cd=&amp;cad=rja&amp;uact=8&amp;docid=LAkyt3sF_OmYUM&amp;tbnid=dHzppNOKF1tYCM:&amp;ved=0CAUQjRw&amp;url=http://www.npr.org/templates/story/story.php?storyId=18615556&amp;ei=zn5hU-iWM4m_sQSm7oGIAw&amp;bvm=bv.65636070,d.aWc&amp;psig=AFQjCNH86AmUbOcUEJYx_YUBTHqcedXisQ&amp;ust=139898473458255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uact=8&amp;docid=8_N6Dwm_Tv_PvM&amp;tbnid=b98klTxAULAmuM:&amp;ved=0CAUQjRw&amp;url=http://www.google.com/url?sa=i&amp;rct=j&amp;q=&amp;esrc=s&amp;frm=1&amp;source=images&amp;cd=&amp;cad=rja&amp;uact=8&amp;docid=8_N6Dwm_Tv_PvM&amp;tbnid=b98klTxAULAmuM:&amp;ved=&amp;url=http://www.whitehouse.gov/about/presidents/lyndonbjohnson&amp;ei=_n5hU5TeHoSgyAGv-YFw&amp;bvm=bv.65636070,d.aWc&amp;psig=AFQjCNHXrSxZ_B-Sf20J3LKFYVT7PSS8Qw&amp;ust=1398984830929842&amp;ei=B39hU_mzMq3LsQSx2IL4Aw&amp;bvm=bv.65636070,d.aWc&amp;psig=AFQjCNHXrSxZ_B-Sf20J3LKFYVT7PSS8Qw&amp;ust=139898483092984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rbanintellectuals.com/2013/10/16/ten-point-program-what-if-the-black-panther-party-was-never-destroye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&amp;esrc=s&amp;frm=1&amp;source=images&amp;cd=&amp;cad=rja&amp;uact=8&amp;docid=dZ8f1fR_YoX9sM&amp;tbnid=-xNSg3dvIUz-sM:&amp;ved=0CAUQjRw&amp;url=http://wmxp955.webs.com/&amp;ei=coBhU7iGCMiwsASo8oHoDw&amp;psig=AFQjCNFpNFd4H70ENgmaW4ZRV_A_zAhpZA&amp;ust=13989851574078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Unit 8:  Challenges and Change (1945 – 1975)</a:t>
            </a:r>
            <a:br>
              <a:rPr lang="en-US" smtClean="0"/>
            </a:br>
            <a:r>
              <a:rPr lang="en-US" smtClean="0"/>
              <a:t>Part I</a:t>
            </a:r>
          </a:p>
        </p:txBody>
      </p:sp>
      <p:sp>
        <p:nvSpPr>
          <p:cNvPr id="1331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decades following WW2, the United States experienced changes and faced challenges such as the Civil Rights Movement, the Cold War, and Divided Opinion on the Vietnam War.</a:t>
            </a:r>
          </a:p>
        </p:txBody>
      </p:sp>
      <p:pic>
        <p:nvPicPr>
          <p:cNvPr id="13317" name="Picture 5" descr="ANd9GcQ4tgopIhV_SP55PF_c0bRzL7L-w_hMNMgmBlrafWl7Toc1gEmze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5313" y="3321050"/>
            <a:ext cx="5656262" cy="277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Discussion Question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are your thoughts about Malcolm X? The Black Panther Party?</a:t>
            </a:r>
          </a:p>
        </p:txBody>
      </p:sp>
      <p:pic>
        <p:nvPicPr>
          <p:cNvPr id="23557" name="Picture 5" descr="malcolmx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5288" y="2879725"/>
            <a:ext cx="2473325" cy="3303588"/>
          </a:xfrm>
          <a:prstGeom prst="rect">
            <a:avLst/>
          </a:prstGeom>
          <a:noFill/>
        </p:spPr>
      </p:pic>
      <p:pic>
        <p:nvPicPr>
          <p:cNvPr id="23558" name="Picture 6" descr="Black-Panther-Part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86388" y="3128963"/>
            <a:ext cx="5111750" cy="3067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852488" y="0"/>
            <a:ext cx="10515600" cy="1325563"/>
          </a:xfrm>
        </p:spPr>
        <p:txBody>
          <a:bodyPr/>
          <a:lstStyle/>
          <a:p>
            <a:pPr algn="ctr"/>
            <a:r>
              <a:rPr lang="en-US" smtClean="0"/>
              <a:t>Section 3: Success and Challenges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852488" y="1125538"/>
            <a:ext cx="10515600" cy="4351337"/>
          </a:xfrm>
        </p:spPr>
        <p:txBody>
          <a:bodyPr/>
          <a:lstStyle/>
          <a:p>
            <a:r>
              <a:rPr lang="en-US" dirty="0" smtClean="0"/>
              <a:t>Significant Gains of the Civil Rights Movement</a:t>
            </a:r>
          </a:p>
          <a:p>
            <a:pPr lvl="1"/>
            <a:r>
              <a:rPr lang="en-US" b="1" dirty="0" smtClean="0"/>
              <a:t>Ended laws that supported segregation </a:t>
            </a:r>
            <a:r>
              <a:rPr lang="en-US" dirty="0" smtClean="0"/>
              <a:t>and discrimination </a:t>
            </a:r>
          </a:p>
          <a:p>
            <a:pPr lvl="1"/>
            <a:r>
              <a:rPr lang="en-US" b="1" dirty="0" smtClean="0"/>
              <a:t>Removed barriers to voting </a:t>
            </a:r>
            <a:r>
              <a:rPr lang="en-US" dirty="0" smtClean="0"/>
              <a:t>and political participation</a:t>
            </a:r>
          </a:p>
          <a:p>
            <a:pPr lvl="1"/>
            <a:r>
              <a:rPr lang="en-US" dirty="0" smtClean="0"/>
              <a:t>Poverty rates fell and </a:t>
            </a:r>
            <a:r>
              <a:rPr lang="en-US" b="1" dirty="0" smtClean="0"/>
              <a:t>more blacks graduated </a:t>
            </a:r>
            <a:r>
              <a:rPr lang="en-US" dirty="0" smtClean="0"/>
              <a:t>from high school</a:t>
            </a:r>
          </a:p>
          <a:p>
            <a:r>
              <a:rPr lang="en-US" dirty="0" smtClean="0"/>
              <a:t>Controversial Issues That Remained</a:t>
            </a:r>
          </a:p>
          <a:p>
            <a:pPr lvl="1"/>
            <a:r>
              <a:rPr lang="en-US" b="1" dirty="0" smtClean="0"/>
              <a:t>Racism and the social and economic gap </a:t>
            </a:r>
            <a:r>
              <a:rPr lang="en-US" dirty="0" smtClean="0"/>
              <a:t>between blacks and whites</a:t>
            </a:r>
          </a:p>
          <a:p>
            <a:pPr lvl="1"/>
            <a:r>
              <a:rPr lang="en-US" dirty="0" smtClean="0"/>
              <a:t>Forced integration of schools and attempts to increase African-American representation in the workforce </a:t>
            </a:r>
            <a:r>
              <a:rPr lang="en-US" b="1" dirty="0" smtClean="0"/>
              <a:t>created controversy and debate</a:t>
            </a:r>
          </a:p>
        </p:txBody>
      </p:sp>
      <p:sp>
        <p:nvSpPr>
          <p:cNvPr id="21509" name="AutoShape 5" descr="2Q=="/>
          <p:cNvSpPr>
            <a:spLocks noChangeAspect="1" noChangeArrowheads="1"/>
          </p:cNvSpPr>
          <p:nvPr/>
        </p:nvSpPr>
        <p:spPr bwMode="auto">
          <a:xfrm>
            <a:off x="123825" y="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1513" name="Picture 9" descr="628x47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1200" y="4451350"/>
            <a:ext cx="2740025" cy="2225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Quick Review of Ch. 23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were the causes, some of the main events, and the effects of the civil rights movement?</a:t>
            </a:r>
          </a:p>
        </p:txBody>
      </p:sp>
      <p:sp>
        <p:nvSpPr>
          <p:cNvPr id="24581" name="AutoShape 5" descr="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4583" name="Picture 7" descr="808372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9263" y="2938463"/>
            <a:ext cx="6096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Chapter 23: The Civil Rights Movement </a:t>
            </a:r>
            <a:br>
              <a:rPr lang="en-US" smtClean="0"/>
            </a:br>
            <a:r>
              <a:rPr lang="en-US" smtClean="0"/>
              <a:t>(1945 – 1975)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postwar period brought prosperity to many, but most African-Americans were still treated as second-class citizens.  </a:t>
            </a:r>
            <a:r>
              <a:rPr lang="en-US" b="1" dirty="0" smtClean="0"/>
              <a:t>The civil rights movement fought to gain racial equality</a:t>
            </a:r>
            <a:r>
              <a:rPr lang="en-US" dirty="0" smtClean="0"/>
              <a:t> and challenge the nation to live up to its ideal that all are created equal.</a:t>
            </a:r>
          </a:p>
        </p:txBody>
      </p:sp>
      <p:sp>
        <p:nvSpPr>
          <p:cNvPr id="14341" name="AutoShape 5" descr="2Q=="/>
          <p:cNvSpPr>
            <a:spLocks noChangeAspect="1" noChangeArrowheads="1"/>
          </p:cNvSpPr>
          <p:nvPr/>
        </p:nvSpPr>
        <p:spPr bwMode="auto">
          <a:xfrm>
            <a:off x="123825" y="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4343" name="Picture 7" descr="ANd9GcTl0e15_d0lB3QnLHZbcOP4mDPJ_WTtFFSmhtMNkxNpJ0QuS_T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313" y="3602038"/>
            <a:ext cx="4867275" cy="2725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mtClean="0"/>
              <a:t>Section 1: Demands for Equality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76250" y="1074738"/>
            <a:ext cx="10877550" cy="4351337"/>
          </a:xfrm>
        </p:spPr>
        <p:txBody>
          <a:bodyPr/>
          <a:lstStyle/>
          <a:p>
            <a:r>
              <a:rPr lang="en-US" dirty="0" smtClean="0"/>
              <a:t>By the </a:t>
            </a:r>
            <a:r>
              <a:rPr lang="en-US" b="1" dirty="0" smtClean="0"/>
              <a:t>late 1940s</a:t>
            </a:r>
            <a:r>
              <a:rPr lang="en-US" dirty="0" smtClean="0"/>
              <a:t>, segregation and discrimination had pushed many blacks to the breaking point, as many </a:t>
            </a:r>
            <a:r>
              <a:rPr lang="en-US" b="1" dirty="0" smtClean="0"/>
              <a:t>began to fight for civil rights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 of Change Beginning to Happen</a:t>
            </a:r>
          </a:p>
          <a:p>
            <a:pPr lvl="1"/>
            <a:r>
              <a:rPr lang="en-US" dirty="0" smtClean="0"/>
              <a:t>In 1948 the U.S. </a:t>
            </a:r>
            <a:r>
              <a:rPr lang="en-US" b="1" dirty="0" smtClean="0"/>
              <a:t>Military Ended </a:t>
            </a:r>
            <a:r>
              <a:rPr lang="en-US" dirty="0" smtClean="0"/>
              <a:t>It’s Policies of </a:t>
            </a:r>
            <a:r>
              <a:rPr lang="en-US" b="1" dirty="0" smtClean="0"/>
              <a:t>Segregation</a:t>
            </a:r>
          </a:p>
          <a:p>
            <a:pPr lvl="1"/>
            <a:r>
              <a:rPr lang="en-US" dirty="0" smtClean="0"/>
              <a:t>In 1954, the Supreme Court ruled in ‘Brown vs. Board of Education’ that </a:t>
            </a:r>
            <a:r>
              <a:rPr lang="en-US" b="1" dirty="0" smtClean="0"/>
              <a:t>segregation in public schools was unconstitutional</a:t>
            </a:r>
          </a:p>
          <a:p>
            <a:pPr lvl="1"/>
            <a:r>
              <a:rPr lang="en-US" dirty="0" smtClean="0"/>
              <a:t>In 1955, Rosa Parks simple act of refusing to give up her bus seat to a white man ignited the Montgomery (Alabama) </a:t>
            </a:r>
            <a:r>
              <a:rPr lang="en-US" b="1" dirty="0" smtClean="0"/>
              <a:t>Bus Boycott </a:t>
            </a:r>
            <a:r>
              <a:rPr lang="en-US" dirty="0" smtClean="0"/>
              <a:t>that would grab the nations attention</a:t>
            </a:r>
          </a:p>
        </p:txBody>
      </p:sp>
      <p:pic>
        <p:nvPicPr>
          <p:cNvPr id="15365" name="Picture 5" descr="ANd9GcSsXTId7ay3ueXVRYuPjKrLr9eesoBxXB6mZu7YDCUeHKdG_Q29J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0613" y="4446588"/>
            <a:ext cx="2133600" cy="2143125"/>
          </a:xfrm>
          <a:prstGeom prst="rect">
            <a:avLst/>
          </a:prstGeom>
          <a:noFill/>
        </p:spPr>
      </p:pic>
      <p:sp>
        <p:nvSpPr>
          <p:cNvPr id="15367" name="AutoShape 7" descr="2Q=="/>
          <p:cNvSpPr>
            <a:spLocks noChangeAspect="1" noChangeArrowheads="1"/>
          </p:cNvSpPr>
          <p:nvPr/>
        </p:nvSpPr>
        <p:spPr bwMode="auto">
          <a:xfrm>
            <a:off x="123825" y="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5371" name="Picture 11" descr="danvile_fron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3225" y="4276725"/>
            <a:ext cx="3984625" cy="228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mtClean="0"/>
              <a:t>Section 1: Demands for Equality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14363" y="1162050"/>
            <a:ext cx="10739437" cy="4351338"/>
          </a:xfrm>
        </p:spPr>
        <p:txBody>
          <a:bodyPr/>
          <a:lstStyle/>
          <a:p>
            <a:r>
              <a:rPr lang="en-US" dirty="0" smtClean="0"/>
              <a:t>It was during the Montgomery Bus Boycott that a certain Baptist minister by the name of </a:t>
            </a:r>
            <a:r>
              <a:rPr lang="en-US" b="1" dirty="0" smtClean="0"/>
              <a:t>Martin Luther King Jr. became one of the leading spokespersons for civil rights.</a:t>
            </a:r>
          </a:p>
          <a:p>
            <a:pPr lvl="1"/>
            <a:r>
              <a:rPr lang="en-US" dirty="0" smtClean="0"/>
              <a:t>King argued that due to continued segregation and oppression, African-Americans had no choice but to protest.  However, he </a:t>
            </a:r>
            <a:r>
              <a:rPr lang="en-US" b="1" dirty="0" smtClean="0"/>
              <a:t>called for the protests to be nonviolent</a:t>
            </a:r>
            <a:r>
              <a:rPr lang="en-US" dirty="0" smtClean="0"/>
              <a:t>, urging blacks to follow the Christian doctrine of love, not hate.  </a:t>
            </a:r>
          </a:p>
        </p:txBody>
      </p:sp>
      <p:sp>
        <p:nvSpPr>
          <p:cNvPr id="16389" name="AutoShape 5" descr="9k="/>
          <p:cNvSpPr>
            <a:spLocks noChangeAspect="1" noChangeArrowheads="1"/>
          </p:cNvSpPr>
          <p:nvPr/>
        </p:nvSpPr>
        <p:spPr bwMode="auto">
          <a:xfrm>
            <a:off x="123825" y="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6391" name="Picture 7" descr="ANd9GcRP6kinXnEdPfKDZBvOmRHbRtY0ntqyH57uWH46v24Y7Ib9Hebii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0" y="3546475"/>
            <a:ext cx="4462463" cy="297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Quick Discussion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Why do you think Martin Luther King Jr. stressed ‘nonviolent’ protest during the civil rights movement?</a:t>
            </a:r>
          </a:p>
        </p:txBody>
      </p:sp>
      <p:pic>
        <p:nvPicPr>
          <p:cNvPr id="22533" name="Picture 5" descr="ANd9GcSi5hR9MRDWJhaqY7fFxYvSpYMr23YUl7-6ud0z1UzeARisssU5j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1900" y="3333750"/>
            <a:ext cx="4624388" cy="2598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950913" y="0"/>
            <a:ext cx="10515600" cy="1325563"/>
          </a:xfrm>
        </p:spPr>
        <p:txBody>
          <a:bodyPr/>
          <a:lstStyle/>
          <a:p>
            <a:pPr algn="ctr"/>
            <a:r>
              <a:rPr lang="en-US" smtClean="0"/>
              <a:t>Section 2: The Movement Gains Ground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950913" y="1223963"/>
            <a:ext cx="10515600" cy="4351337"/>
          </a:xfrm>
        </p:spPr>
        <p:txBody>
          <a:bodyPr/>
          <a:lstStyle/>
          <a:p>
            <a:r>
              <a:rPr lang="en-US" dirty="0" smtClean="0"/>
              <a:t>Supporters of the Civil Rights Movement Protested in Different Ways</a:t>
            </a:r>
          </a:p>
          <a:p>
            <a:pPr lvl="1"/>
            <a:r>
              <a:rPr lang="en-US" b="1" dirty="0" smtClean="0"/>
              <a:t>Sit-ins</a:t>
            </a:r>
            <a:r>
              <a:rPr lang="en-US" dirty="0" smtClean="0"/>
              <a:t>:  black protestors would simply </a:t>
            </a:r>
            <a:r>
              <a:rPr lang="en-US" b="1" dirty="0" smtClean="0"/>
              <a:t>sit down in a segregated location</a:t>
            </a:r>
            <a:r>
              <a:rPr lang="en-US" dirty="0" smtClean="0"/>
              <a:t>, such as a restaurant, beach, or library</a:t>
            </a:r>
          </a:p>
          <a:p>
            <a:pPr lvl="1"/>
            <a:r>
              <a:rPr lang="en-US" b="1" dirty="0" smtClean="0"/>
              <a:t>Freedom Rides</a:t>
            </a:r>
            <a:r>
              <a:rPr lang="en-US" dirty="0" smtClean="0"/>
              <a:t>:  African-Americans </a:t>
            </a:r>
            <a:r>
              <a:rPr lang="en-US" b="1" dirty="0" smtClean="0"/>
              <a:t>defied segregation </a:t>
            </a:r>
            <a:r>
              <a:rPr lang="en-US" dirty="0" smtClean="0"/>
              <a:t>codes, sitting in the front of the bus and using “white only” restrooms in bus stations</a:t>
            </a:r>
          </a:p>
          <a:p>
            <a:pPr lvl="1"/>
            <a:r>
              <a:rPr lang="en-US" dirty="0" smtClean="0"/>
              <a:t>During the </a:t>
            </a:r>
            <a:r>
              <a:rPr lang="en-US" b="1" dirty="0" smtClean="0"/>
              <a:t>March on Washington in 1963, close to 250,000 demonstrators </a:t>
            </a:r>
            <a:r>
              <a:rPr lang="en-US" dirty="0" smtClean="0"/>
              <a:t>gathered to support the cause of civil rights.  It was during this gathering that Dr. King delivered his famous ‘I Have a Dream Speech’.</a:t>
            </a:r>
          </a:p>
        </p:txBody>
      </p:sp>
      <p:pic>
        <p:nvPicPr>
          <p:cNvPr id="17413" name="Picture 5" descr="ANd9GcSi5hR9MRDWJhaqY7fFxYvSpYMr23YUl7-6ud0z1UzeARisssU5j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9938" y="4545013"/>
            <a:ext cx="3471862" cy="1951037"/>
          </a:xfrm>
          <a:prstGeom prst="rect">
            <a:avLst/>
          </a:prstGeom>
          <a:noFill/>
        </p:spPr>
      </p:pic>
      <p:pic>
        <p:nvPicPr>
          <p:cNvPr id="17415" name="Picture 7" descr="ANd9GcSnv_wAIupIkLVHlsxGf9Ra3zBBVwZweMnIo59mb7xZdu9MZNl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5275" y="4530725"/>
            <a:ext cx="3590925" cy="2055813"/>
          </a:xfrm>
          <a:prstGeom prst="rect">
            <a:avLst/>
          </a:prstGeom>
          <a:noFill/>
        </p:spPr>
      </p:pic>
      <p:sp>
        <p:nvSpPr>
          <p:cNvPr id="17417" name="AutoShape 9" descr="2Q=="/>
          <p:cNvSpPr>
            <a:spLocks noChangeAspect="1" noChangeArrowheads="1"/>
          </p:cNvSpPr>
          <p:nvPr/>
        </p:nvSpPr>
        <p:spPr bwMode="auto">
          <a:xfrm>
            <a:off x="123825" y="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7419" name="AutoShape 11" descr="2Q=="/>
          <p:cNvSpPr>
            <a:spLocks noChangeAspect="1" noChangeArrowheads="1"/>
          </p:cNvSpPr>
          <p:nvPr/>
        </p:nvSpPr>
        <p:spPr bwMode="auto">
          <a:xfrm>
            <a:off x="123825" y="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7421" name="Picture 13" descr="counter200-910637297bdd23120c65cc070e772064d5392e2a-s6-c3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8788" y="4364038"/>
            <a:ext cx="3046412" cy="228282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20746133">
            <a:off x="29727" y="3640206"/>
            <a:ext cx="151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Greensboro Four Sit-In at Woolworth’s Diner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smtClean="0"/>
              <a:t>Section 2: The Movement Gains Ground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287338" y="1111250"/>
            <a:ext cx="11461750" cy="4351338"/>
          </a:xfrm>
        </p:spPr>
        <p:txBody>
          <a:bodyPr/>
          <a:lstStyle/>
          <a:p>
            <a:r>
              <a:rPr lang="en-US" dirty="0" smtClean="0"/>
              <a:t>Supporters of the civil rights movement gained a significant victory when President Johnson signed the Civil Rights Act of 1964.</a:t>
            </a:r>
          </a:p>
          <a:p>
            <a:r>
              <a:rPr lang="en-US" dirty="0" smtClean="0"/>
              <a:t>What did the </a:t>
            </a:r>
            <a:r>
              <a:rPr lang="en-US" b="1" dirty="0" smtClean="0"/>
              <a:t>Civil Rights Act of 1964 </a:t>
            </a:r>
            <a:r>
              <a:rPr lang="en-US" dirty="0" smtClean="0"/>
              <a:t>achieve?</a:t>
            </a:r>
          </a:p>
          <a:p>
            <a:pPr lvl="1"/>
            <a:r>
              <a:rPr lang="en-US" sz="2200" b="1" dirty="0" smtClean="0"/>
              <a:t>Banned segregation in public accommodations </a:t>
            </a:r>
            <a:r>
              <a:rPr lang="en-US" sz="2200" dirty="0" smtClean="0"/>
              <a:t>(restaurants, hotels, libraries, etc.)</a:t>
            </a:r>
          </a:p>
          <a:p>
            <a:pPr lvl="1"/>
            <a:r>
              <a:rPr lang="en-US" sz="2200" dirty="0" smtClean="0"/>
              <a:t>Allowed the Justice Department to prosecute someone who violated the civil rights of others</a:t>
            </a:r>
          </a:p>
          <a:p>
            <a:pPr lvl="1"/>
            <a:r>
              <a:rPr lang="en-US" sz="2200" b="1" dirty="0" smtClean="0"/>
              <a:t>Outlawed discrimination in employment </a:t>
            </a:r>
            <a:r>
              <a:rPr lang="en-US" sz="2200" dirty="0" smtClean="0"/>
              <a:t>on the basis of race, color, national origins or sex</a:t>
            </a:r>
          </a:p>
          <a:p>
            <a:pPr lvl="1"/>
            <a:r>
              <a:rPr lang="en-US" sz="2200" dirty="0" smtClean="0"/>
              <a:t>Established the Equal Employment Opportunity Commission (EEOC), responsible for enforcing provisions and investigating charges of job discrimination</a:t>
            </a:r>
          </a:p>
        </p:txBody>
      </p:sp>
      <p:sp>
        <p:nvSpPr>
          <p:cNvPr id="18439" name="AutoShape 7" descr="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952875" y="2219325"/>
            <a:ext cx="4286250" cy="241935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8441" name="Picture 9" descr="36lj_header_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0788" y="4268788"/>
            <a:ext cx="4159250" cy="2347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1325563"/>
          </a:xfrm>
        </p:spPr>
        <p:txBody>
          <a:bodyPr/>
          <a:lstStyle/>
          <a:p>
            <a:pPr algn="ctr"/>
            <a:r>
              <a:rPr lang="en-US" smtClean="0"/>
              <a:t>Section 3: New Successes and Challenges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838200" y="1277938"/>
            <a:ext cx="10515600" cy="4351337"/>
          </a:xfrm>
        </p:spPr>
        <p:txBody>
          <a:bodyPr/>
          <a:lstStyle/>
          <a:p>
            <a:r>
              <a:rPr lang="en-US" dirty="0" smtClean="0"/>
              <a:t>During the 1950s and 1960s, the civil rights movement made great strides forward.  Yet racial injustice was not fully gone.  This </a:t>
            </a:r>
            <a:r>
              <a:rPr lang="en-US" b="1" dirty="0" smtClean="0"/>
              <a:t>frustration led some African-Americans to embrace more radical and sometimes violent methods of protest</a:t>
            </a:r>
            <a:r>
              <a:rPr lang="en-US" dirty="0" smtClean="0"/>
              <a:t>.  African-Americans achieved further successes, but for some the radicalism of the times left a bitter legacy.</a:t>
            </a:r>
          </a:p>
          <a:p>
            <a:pPr lvl="1"/>
            <a:endParaRPr lang="en-US" dirty="0" smtClean="0"/>
          </a:p>
        </p:txBody>
      </p:sp>
      <p:pic>
        <p:nvPicPr>
          <p:cNvPr id="19461" name="Picture 5" descr="ANd9GcThMAIoG5RRLy5wQ8NqNsUQPobVAhueCvRbtaiGq58GUO4NixBP-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2725" y="3756025"/>
            <a:ext cx="3865563" cy="254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1325563"/>
          </a:xfrm>
        </p:spPr>
        <p:txBody>
          <a:bodyPr/>
          <a:lstStyle/>
          <a:p>
            <a:pPr algn="ctr"/>
            <a:r>
              <a:rPr lang="en-US" smtClean="0"/>
              <a:t>Section 3: New Successes and Challenges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204788" y="1190625"/>
            <a:ext cx="10515600" cy="4351338"/>
          </a:xfrm>
        </p:spPr>
        <p:txBody>
          <a:bodyPr/>
          <a:lstStyle/>
          <a:p>
            <a:pPr algn="ctr"/>
            <a:r>
              <a:rPr lang="en-US" dirty="0" smtClean="0"/>
              <a:t>Well Known Radical Voices for Black Progress</a:t>
            </a:r>
          </a:p>
          <a:p>
            <a:r>
              <a:rPr lang="en-US" dirty="0" smtClean="0"/>
              <a:t>Malcolm X</a:t>
            </a:r>
          </a:p>
          <a:p>
            <a:pPr lvl="1"/>
            <a:r>
              <a:rPr lang="en-US" sz="2200" b="1" dirty="0" smtClean="0"/>
              <a:t>Argued that nonviolent protest was not effective</a:t>
            </a:r>
          </a:p>
          <a:p>
            <a:pPr lvl="1"/>
            <a:r>
              <a:rPr lang="en-US" sz="2200" dirty="0" smtClean="0"/>
              <a:t>Supported black separation from whites</a:t>
            </a:r>
          </a:p>
          <a:p>
            <a:pPr lvl="2"/>
            <a:r>
              <a:rPr lang="en-US" sz="1400" dirty="0" smtClean="0"/>
              <a:t>*(However, towards the end of his life before his assassination by rival black leaders, </a:t>
            </a:r>
          </a:p>
          <a:p>
            <a:pPr marL="914400" lvl="2" indent="0">
              <a:buNone/>
            </a:pPr>
            <a:r>
              <a:rPr lang="en-US" sz="1400" dirty="0" smtClean="0"/>
              <a:t>he began to advocate for peaceful change and cooperation between races.)*</a:t>
            </a:r>
          </a:p>
          <a:p>
            <a:r>
              <a:rPr lang="en-US" dirty="0" smtClean="0"/>
              <a:t>The Black Panther Party</a:t>
            </a:r>
          </a:p>
          <a:p>
            <a:pPr lvl="1"/>
            <a:r>
              <a:rPr lang="en-US" dirty="0" smtClean="0"/>
              <a:t> </a:t>
            </a:r>
            <a:r>
              <a:rPr lang="en-US" sz="2200" dirty="0" smtClean="0"/>
              <a:t>Became the symbol of young militant African-Americans</a:t>
            </a:r>
          </a:p>
          <a:p>
            <a:pPr lvl="1"/>
            <a:r>
              <a:rPr lang="en-US" sz="2200" dirty="0" smtClean="0"/>
              <a:t>Organized armed patrols of urban neighborhoods to protect </a:t>
            </a:r>
          </a:p>
          <a:p>
            <a:pPr lvl="1">
              <a:buFont typeface="Arial" charset="0"/>
              <a:buNone/>
            </a:pPr>
            <a:r>
              <a:rPr lang="en-US" sz="2200" dirty="0" smtClean="0"/>
              <a:t>people from police abuse</a:t>
            </a:r>
          </a:p>
          <a:p>
            <a:pPr lvl="1"/>
            <a:r>
              <a:rPr lang="en-US" sz="2200" dirty="0" smtClean="0"/>
              <a:t>Created anti-poverty programs, such as free breakfasts for </a:t>
            </a:r>
          </a:p>
          <a:p>
            <a:pPr lvl="1">
              <a:buFont typeface="Arial" charset="0"/>
              <a:buNone/>
            </a:pPr>
            <a:r>
              <a:rPr lang="en-US" sz="2200" dirty="0" smtClean="0"/>
              <a:t>poor black children</a:t>
            </a:r>
          </a:p>
          <a:p>
            <a:pPr lvl="1"/>
            <a:r>
              <a:rPr lang="en-US" sz="2200" dirty="0" smtClean="0"/>
              <a:t>Their </a:t>
            </a:r>
            <a:r>
              <a:rPr lang="en-US" sz="2200" b="1" dirty="0" smtClean="0"/>
              <a:t>militancy often led to violent confrontations with police </a:t>
            </a:r>
          </a:p>
        </p:txBody>
      </p:sp>
      <p:pic>
        <p:nvPicPr>
          <p:cNvPr id="20487" name="Picture 7" descr="Black-Panther-Part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1327" y="4238625"/>
            <a:ext cx="3822700" cy="2293938"/>
          </a:xfrm>
          <a:prstGeom prst="rect">
            <a:avLst/>
          </a:prstGeom>
          <a:noFill/>
        </p:spPr>
      </p:pic>
      <p:sp>
        <p:nvSpPr>
          <p:cNvPr id="20489" name="AutoShape 9" descr="Z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20493" name="Picture 13" descr="malcolmx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36050" y="1290933"/>
            <a:ext cx="1872356" cy="2501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787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Unit 8:  Challenges and Change (1945 – 1975) Part I</vt:lpstr>
      <vt:lpstr>Chapter 23: The Civil Rights Movement  (1945 – 1975)</vt:lpstr>
      <vt:lpstr>Section 1: Demands for Equality</vt:lpstr>
      <vt:lpstr>Section 1: Demands for Equality</vt:lpstr>
      <vt:lpstr>Quick Discussion</vt:lpstr>
      <vt:lpstr>Section 2: The Movement Gains Ground</vt:lpstr>
      <vt:lpstr>Section 2: The Movement Gains Ground</vt:lpstr>
      <vt:lpstr>Section 3: New Successes and Challenges</vt:lpstr>
      <vt:lpstr>Section 3: New Successes and Challenges</vt:lpstr>
      <vt:lpstr>Discussion Question</vt:lpstr>
      <vt:lpstr>Section 3: Success and Challenges</vt:lpstr>
      <vt:lpstr>Quick Review of Ch. 23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 Challenges and Change (1945 – 1975)</dc:title>
  <dc:creator>user</dc:creator>
  <cp:lastModifiedBy>Gay, Jonathan</cp:lastModifiedBy>
  <cp:revision>17</cp:revision>
  <dcterms:created xsi:type="dcterms:W3CDTF">2014-04-30T21:25:10Z</dcterms:created>
  <dcterms:modified xsi:type="dcterms:W3CDTF">2016-04-04T12:07:17Z</dcterms:modified>
</cp:coreProperties>
</file>