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830E-86E3-4697-A954-75A0899E167B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337F-45AD-49F3-A0B3-DA6C4923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17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830E-86E3-4697-A954-75A0899E167B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337F-45AD-49F3-A0B3-DA6C4923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867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830E-86E3-4697-A954-75A0899E167B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337F-45AD-49F3-A0B3-DA6C4923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6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830E-86E3-4697-A954-75A0899E167B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337F-45AD-49F3-A0B3-DA6C4923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9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830E-86E3-4697-A954-75A0899E167B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337F-45AD-49F3-A0B3-DA6C4923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7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830E-86E3-4697-A954-75A0899E167B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337F-45AD-49F3-A0B3-DA6C4923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97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830E-86E3-4697-A954-75A0899E167B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337F-45AD-49F3-A0B3-DA6C4923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9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830E-86E3-4697-A954-75A0899E167B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337F-45AD-49F3-A0B3-DA6C4923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9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830E-86E3-4697-A954-75A0899E167B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337F-45AD-49F3-A0B3-DA6C4923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0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830E-86E3-4697-A954-75A0899E167B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337F-45AD-49F3-A0B3-DA6C4923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830E-86E3-4697-A954-75A0899E167B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E337F-45AD-49F3-A0B3-DA6C4923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5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2830E-86E3-4697-A954-75A0899E167B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E337F-45AD-49F3-A0B3-DA6C49239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9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23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Voting and Elections in North Carolina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7" y="2438400"/>
            <a:ext cx="576262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190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Electoral College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Electors:  people who promise to vote for the candidate selected by the voters from their state</a:t>
            </a:r>
          </a:p>
          <a:p>
            <a:r>
              <a:rPr lang="en-US" dirty="0" smtClean="0"/>
              <a:t>Each state has the same number of electors as it has members of Congress.</a:t>
            </a:r>
          </a:p>
          <a:p>
            <a:pPr lvl="1"/>
            <a:r>
              <a:rPr lang="en-US" dirty="0" smtClean="0"/>
              <a:t>Ex:  Iowa has 5 representatives and 2 senators.</a:t>
            </a:r>
          </a:p>
          <a:p>
            <a:pPr lvl="1"/>
            <a:r>
              <a:rPr lang="en-US" dirty="0" smtClean="0"/>
              <a:t>Ex:  Iowa has 7 electoral college voters.</a:t>
            </a:r>
          </a:p>
          <a:p>
            <a:r>
              <a:rPr lang="en-US" dirty="0" smtClean="0"/>
              <a:t>The Electoral College has  538 electors total.</a:t>
            </a:r>
          </a:p>
          <a:p>
            <a:r>
              <a:rPr lang="en-US" dirty="0" smtClean="0"/>
              <a:t>Candidate needs 270 or more electoral votes to win.</a:t>
            </a:r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WRMKBTG7\MP90038472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644381"/>
            <a:ext cx="1143000" cy="113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4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23 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What’s the difference between a primary and a general election?</a:t>
            </a:r>
          </a:p>
          <a:p>
            <a:r>
              <a:rPr lang="en-US" dirty="0" smtClean="0"/>
              <a:t>2.  What methods do campaign managers and PAC’s use to influence voters?</a:t>
            </a:r>
          </a:p>
          <a:p>
            <a:r>
              <a:rPr lang="en-US" dirty="0" smtClean="0"/>
              <a:t>3.  Can you think of examples of bias or propaganda you have seen in the media?</a:t>
            </a:r>
          </a:p>
          <a:p>
            <a:r>
              <a:rPr lang="en-US" dirty="0"/>
              <a:t>4</a:t>
            </a:r>
            <a:r>
              <a:rPr lang="en-US" dirty="0" smtClean="0"/>
              <a:t>.  How does the electoral college work?</a:t>
            </a:r>
          </a:p>
          <a:p>
            <a:endParaRPr lang="en-US" dirty="0"/>
          </a:p>
        </p:txBody>
      </p:sp>
      <p:pic>
        <p:nvPicPr>
          <p:cNvPr id="2050" name="Picture 2" descr="C:\Users\jgay.BERTIE_K12_NC\AppData\Local\Microsoft\Windows\Temporary Internet Files\Content.IE5\FM51Q0WY\MC9000481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958" y="5400370"/>
            <a:ext cx="1034084" cy="114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38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</a:t>
            </a:r>
            <a:r>
              <a:rPr lang="en-US" dirty="0" smtClean="0"/>
              <a:t>23 </a:t>
            </a:r>
            <a:r>
              <a:rPr lang="en-US" dirty="0" smtClean="0"/>
              <a:t>Assessment</a:t>
            </a:r>
            <a:br>
              <a:rPr lang="en-US" dirty="0" smtClean="0"/>
            </a:br>
            <a:r>
              <a:rPr lang="en-US" dirty="0" smtClean="0"/>
              <a:t>Page 640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# 1 </a:t>
            </a:r>
            <a:r>
              <a:rPr lang="en-US" smtClean="0"/>
              <a:t>– 13, 16 - 17</a:t>
            </a:r>
            <a:endParaRPr lang="en-US" dirty="0" smtClean="0"/>
          </a:p>
          <a:p>
            <a:pPr lvl="1"/>
            <a:r>
              <a:rPr lang="en-US" dirty="0" smtClean="0"/>
              <a:t>Reviewing Key Terms</a:t>
            </a:r>
          </a:p>
          <a:p>
            <a:pPr lvl="2"/>
            <a:r>
              <a:rPr lang="en-US" dirty="0" smtClean="0"/>
              <a:t>Write out the answer and staple it to your ? sheet.</a:t>
            </a:r>
          </a:p>
          <a:p>
            <a:pPr lvl="1"/>
            <a:r>
              <a:rPr lang="en-US" dirty="0"/>
              <a:t>Comprehension and Critical Thinking</a:t>
            </a:r>
          </a:p>
          <a:p>
            <a:pPr lvl="2"/>
            <a:r>
              <a:rPr lang="en-US" dirty="0"/>
              <a:t>Write out the </a:t>
            </a:r>
            <a:r>
              <a:rPr lang="en-US" dirty="0" smtClean="0"/>
              <a:t>answer and staple it to your ? sheet.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 Turn in for a grade when completed.</a:t>
            </a:r>
          </a:p>
        </p:txBody>
      </p:sp>
      <p:pic>
        <p:nvPicPr>
          <p:cNvPr id="1026" name="Picture 2" descr="C:\Users\jgay\AppData\Local\Microsoft\Windows\Temporary Internet Files\Content.IE5\A3100KBO\MP90044217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953000"/>
            <a:ext cx="1693078" cy="172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350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</a:t>
            </a:r>
            <a:br>
              <a:rPr lang="en-US" dirty="0" smtClean="0"/>
            </a:br>
            <a:r>
              <a:rPr lang="en-US" dirty="0" smtClean="0"/>
              <a:t>Being a Voter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Basics of Voting</a:t>
            </a:r>
          </a:p>
          <a:p>
            <a:pPr lvl="1"/>
            <a:r>
              <a:rPr lang="en-US" dirty="0" smtClean="0"/>
              <a:t>Registration: signing up to be a voter</a:t>
            </a:r>
          </a:p>
          <a:p>
            <a:pPr lvl="1"/>
            <a:r>
              <a:rPr lang="en-US" dirty="0" smtClean="0"/>
              <a:t>Primary Election:  candidates from the same party compete for their party’s nomination</a:t>
            </a:r>
          </a:p>
          <a:p>
            <a:pPr lvl="1"/>
            <a:r>
              <a:rPr lang="en-US" dirty="0" smtClean="0"/>
              <a:t>General Election:  voters make a final decision about candidates or issues</a:t>
            </a:r>
            <a:endParaRPr lang="en-US" dirty="0"/>
          </a:p>
        </p:txBody>
      </p:sp>
      <p:pic>
        <p:nvPicPr>
          <p:cNvPr id="2050" name="Picture 2" descr="C:\Users\jgay.BERTIE_K12_NC\AppData\Local\Microsoft\Windows\Temporary Internet Files\Content.IE5\PEGA4H0N\MC9000592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620491"/>
            <a:ext cx="164512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17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</a:t>
            </a:r>
            <a:br>
              <a:rPr lang="en-US" dirty="0" smtClean="0"/>
            </a:br>
            <a:r>
              <a:rPr lang="en-US" dirty="0" smtClean="0"/>
              <a:t>Influencing Your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to Gain Votes</a:t>
            </a:r>
          </a:p>
          <a:p>
            <a:pPr lvl="1"/>
            <a:r>
              <a:rPr lang="en-US" dirty="0" smtClean="0"/>
              <a:t>Direct Mail:  reaching large groups of people through the mail (snail mail)</a:t>
            </a:r>
          </a:p>
          <a:p>
            <a:pPr lvl="1"/>
            <a:r>
              <a:rPr lang="en-US" dirty="0" smtClean="0"/>
              <a:t>Media:  TV, radio, newspaper, magazines, internet</a:t>
            </a:r>
            <a:endParaRPr lang="en-US" dirty="0"/>
          </a:p>
        </p:txBody>
      </p:sp>
      <p:pic>
        <p:nvPicPr>
          <p:cNvPr id="3074" name="Picture 2" descr="C:\Users\jgay.BERTIE_K12_NC\AppData\Local\Microsoft\Windows\Temporary Internet Files\Content.IE5\FM51Q0WY\MC9003013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33800"/>
            <a:ext cx="313733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698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 groups distribute mail and media ads to help elect the candidate they agree with.</a:t>
            </a:r>
          </a:p>
          <a:p>
            <a:pPr lvl="1"/>
            <a:r>
              <a:rPr lang="en-US" dirty="0" smtClean="0"/>
              <a:t>Ex:  Vote for Joe </a:t>
            </a:r>
            <a:r>
              <a:rPr lang="en-US" dirty="0" err="1" smtClean="0"/>
              <a:t>Schmo</a:t>
            </a:r>
            <a:r>
              <a:rPr lang="en-US" dirty="0" smtClean="0"/>
              <a:t> because he supports gun rights!!</a:t>
            </a:r>
          </a:p>
          <a:p>
            <a:r>
              <a:rPr lang="en-US" dirty="0" smtClean="0"/>
              <a:t>PAC’s (Political Action Committees)</a:t>
            </a:r>
          </a:p>
          <a:p>
            <a:pPr lvl="1"/>
            <a:r>
              <a:rPr lang="en-US" dirty="0" smtClean="0"/>
              <a:t>Groups that promote their members’ interests in state and national politics (often by using $$$)</a:t>
            </a:r>
            <a:endParaRPr lang="en-US" dirty="0"/>
          </a:p>
        </p:txBody>
      </p:sp>
      <p:pic>
        <p:nvPicPr>
          <p:cNvPr id="4098" name="Picture 2" descr="C:\Users\jgay.BERTIE_K12_NC\AppData\Local\Microsoft\Windows\Temporary Internet Files\Content.IE5\I5YUMFH2\MC9003013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240517"/>
            <a:ext cx="1684539" cy="141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1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Propaganda</a:t>
            </a:r>
          </a:p>
          <a:p>
            <a:pPr lvl="1"/>
            <a:r>
              <a:rPr lang="en-US" dirty="0" smtClean="0"/>
              <a:t>Message meant to influence people’s opinions in a certain way</a:t>
            </a:r>
          </a:p>
          <a:p>
            <a:r>
              <a:rPr lang="en-US" dirty="0" smtClean="0"/>
              <a:t>Bias</a:t>
            </a:r>
          </a:p>
          <a:p>
            <a:pPr lvl="1"/>
            <a:r>
              <a:rPr lang="en-US" dirty="0" smtClean="0"/>
              <a:t>Message that favors only one point of view</a:t>
            </a:r>
            <a:endParaRPr lang="en-US" dirty="0"/>
          </a:p>
        </p:txBody>
      </p:sp>
      <p:pic>
        <p:nvPicPr>
          <p:cNvPr id="5122" name="Picture 2" descr="C:\Users\jgay.BERTIE_K12_NC\AppData\Local\Microsoft\Windows\Temporary Internet Files\Content.IE5\PEGA4H0N\MC90023442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84073"/>
            <a:ext cx="2160760" cy="2139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99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Propaganda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600"/>
            <a:ext cx="57150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5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of Propaganda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399"/>
            <a:ext cx="2653261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069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watch a campaign ad.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the ad say about the candidate?</a:t>
            </a:r>
          </a:p>
          <a:p>
            <a:r>
              <a:rPr lang="en-US" dirty="0" smtClean="0"/>
              <a:t>Is this propaganda?</a:t>
            </a:r>
          </a:p>
          <a:p>
            <a:r>
              <a:rPr lang="en-US" dirty="0" smtClean="0"/>
              <a:t>Do you think it is biased?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7" name="Picture 5" descr="C:\Users\jgay.BERTIE_K12_NC\AppData\Local\Microsoft\Windows\Temporary Internet Files\Content.IE5\I5YUMFH2\MC900286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733800"/>
            <a:ext cx="3666145" cy="263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38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</a:t>
            </a:r>
            <a:br>
              <a:rPr lang="en-US" dirty="0" smtClean="0"/>
            </a:br>
            <a:r>
              <a:rPr lang="en-US" dirty="0" smtClean="0"/>
              <a:t>Campaigning for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Planning and Running a Campaign</a:t>
            </a:r>
          </a:p>
          <a:p>
            <a:r>
              <a:rPr lang="en-US" dirty="0" smtClean="0"/>
              <a:t>Campaign Manager</a:t>
            </a:r>
          </a:p>
          <a:p>
            <a:pPr lvl="1"/>
            <a:r>
              <a:rPr lang="en-US" dirty="0" smtClean="0"/>
              <a:t>Helps plan where to go, what issues to discuss, and what image to present</a:t>
            </a:r>
          </a:p>
          <a:p>
            <a:r>
              <a:rPr lang="en-US" dirty="0" smtClean="0"/>
              <a:t>Campaign Press Secretary</a:t>
            </a:r>
          </a:p>
          <a:p>
            <a:pPr lvl="1"/>
            <a:r>
              <a:rPr lang="en-US" dirty="0" smtClean="0"/>
              <a:t>Makes certain the media shows the candidate in the best light</a:t>
            </a:r>
            <a:endParaRPr lang="en-US" dirty="0"/>
          </a:p>
        </p:txBody>
      </p:sp>
      <p:pic>
        <p:nvPicPr>
          <p:cNvPr id="9218" name="Picture 2" descr="C:\Users\jgay.BERTIE_K12_NC\AppData\Local\Microsoft\Windows\Temporary Internet Files\Content.IE5\I5YUMFH2\MC9002311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800600"/>
            <a:ext cx="2402186" cy="184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37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410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23</vt:lpstr>
      <vt:lpstr>Section 1 Being a Voter</vt:lpstr>
      <vt:lpstr>Section 2 Influencing Your Vote</vt:lpstr>
      <vt:lpstr>Interest Groups</vt:lpstr>
      <vt:lpstr>Be Aware</vt:lpstr>
      <vt:lpstr>Example of Propaganda</vt:lpstr>
      <vt:lpstr>Example of Propaganda</vt:lpstr>
      <vt:lpstr>Let’s watch a campaign ad.</vt:lpstr>
      <vt:lpstr>Section 3 Campaigning for Office</vt:lpstr>
      <vt:lpstr>How the Electoral College Works</vt:lpstr>
      <vt:lpstr>CH. 23 Quick Review</vt:lpstr>
      <vt:lpstr>Ch. 23 Assessment Page 640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</dc:title>
  <dc:creator>Gay, Jonathan</dc:creator>
  <cp:lastModifiedBy>Gay, Jonathan</cp:lastModifiedBy>
  <cp:revision>13</cp:revision>
  <dcterms:created xsi:type="dcterms:W3CDTF">2012-10-04T19:36:50Z</dcterms:created>
  <dcterms:modified xsi:type="dcterms:W3CDTF">2013-11-19T18:30:35Z</dcterms:modified>
</cp:coreProperties>
</file>