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8BA2-B8AB-4A34-847D-119241B7B068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CEDD-19EF-47E3-9A33-889DBFF88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8BA2-B8AB-4A34-847D-119241B7B068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CEDD-19EF-47E3-9A33-889DBFF88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9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8BA2-B8AB-4A34-847D-119241B7B068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CEDD-19EF-47E3-9A33-889DBFF88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2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8BA2-B8AB-4A34-847D-119241B7B068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CEDD-19EF-47E3-9A33-889DBFF88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8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8BA2-B8AB-4A34-847D-119241B7B068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CEDD-19EF-47E3-9A33-889DBFF88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1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8BA2-B8AB-4A34-847D-119241B7B068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CEDD-19EF-47E3-9A33-889DBFF88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2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8BA2-B8AB-4A34-847D-119241B7B068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CEDD-19EF-47E3-9A33-889DBFF88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7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8BA2-B8AB-4A34-847D-119241B7B068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CEDD-19EF-47E3-9A33-889DBFF88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8BA2-B8AB-4A34-847D-119241B7B068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CEDD-19EF-47E3-9A33-889DBFF88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6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8BA2-B8AB-4A34-847D-119241B7B068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CEDD-19EF-47E3-9A33-889DBFF88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8BA2-B8AB-4A34-847D-119241B7B068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CEDD-19EF-47E3-9A33-889DBFF88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0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88BA2-B8AB-4A34-847D-119241B7B068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ECEDD-19EF-47E3-9A33-889DBFF88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0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7:  The Black Revolution</a:t>
            </a:r>
            <a:br>
              <a:rPr lang="en-US" dirty="0" smtClean="0"/>
            </a:br>
            <a:r>
              <a:rPr lang="en-US" dirty="0" smtClean="0"/>
              <a:t>(1954 – Present)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The movement for equality and civil rights during the 1950s and 1960s drastically impacts the lives of African Americans and the development of American Society in the years to come.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44820"/>
            <a:ext cx="5829300" cy="286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0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2: African-Americans at the Center of Art and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6" y="1600200"/>
            <a:ext cx="8715824" cy="4525963"/>
          </a:xfrm>
        </p:spPr>
        <p:txBody>
          <a:bodyPr/>
          <a:lstStyle/>
          <a:p>
            <a:r>
              <a:rPr lang="en-US" dirty="0" smtClean="0"/>
              <a:t>In the 80s and 90s, </a:t>
            </a:r>
            <a:r>
              <a:rPr lang="en-US" b="1" dirty="0" err="1" smtClean="0"/>
              <a:t>Afrocentricity</a:t>
            </a:r>
            <a:r>
              <a:rPr lang="en-US" dirty="0" smtClean="0"/>
              <a:t> gained media and academic attention while African-American </a:t>
            </a:r>
            <a:r>
              <a:rPr lang="en-US" dirty="0" smtClean="0"/>
              <a:t>Studies </a:t>
            </a:r>
            <a:r>
              <a:rPr lang="en-US" dirty="0" smtClean="0"/>
              <a:t>matured into an established discipline. (That’s why we are taking this class!)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430117">
            <a:off x="311728" y="4111231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Afrocentricity</a:t>
            </a:r>
            <a:r>
              <a:rPr lang="en-US" dirty="0" smtClean="0"/>
              <a:t> is…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 philosophy of culture with an </a:t>
            </a:r>
            <a:r>
              <a:rPr lang="en-US" b="1" dirty="0" smtClean="0"/>
              <a:t>African-centered perspective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 other words, examining culture and history with a focus on African civilization rather than European civilization.</a:t>
            </a:r>
          </a:p>
        </p:txBody>
      </p:sp>
      <p:pic>
        <p:nvPicPr>
          <p:cNvPr id="8194" name="Picture 2" descr="C:\Users\jgay.BERTIE_K12_NC\AppData\Local\Microsoft\Windows\Temporary Internet Files\Content.IE5\M63QATZ4\MC90043699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65418"/>
            <a:ext cx="2438400" cy="244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/>
              <a:t>Section 3: 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Religion remains central to the African-American experience</a:t>
            </a:r>
            <a:r>
              <a:rPr lang="en-US" dirty="0" smtClean="0"/>
              <a:t>, as black churches have continuously taken an active role in responding to the problems and challenges of their communities.</a:t>
            </a:r>
          </a:p>
          <a:p>
            <a:r>
              <a:rPr lang="en-US" dirty="0" smtClean="0"/>
              <a:t>Especially in inner-city communities, many local black churches strive to combat…</a:t>
            </a:r>
          </a:p>
          <a:p>
            <a:pPr lvl="1"/>
            <a:r>
              <a:rPr lang="en-US" dirty="0" smtClean="0"/>
              <a:t>Prostitution</a:t>
            </a:r>
          </a:p>
          <a:p>
            <a:pPr lvl="1"/>
            <a:r>
              <a:rPr lang="en-US" dirty="0" smtClean="0"/>
              <a:t>Drug Dealers</a:t>
            </a:r>
          </a:p>
          <a:p>
            <a:pPr lvl="1"/>
            <a:r>
              <a:rPr lang="en-US" dirty="0" smtClean="0"/>
              <a:t>Alcoholism</a:t>
            </a:r>
          </a:p>
          <a:p>
            <a:pPr lvl="1"/>
            <a:r>
              <a:rPr lang="en-US" dirty="0" smtClean="0"/>
              <a:t>Juvenile Violence </a:t>
            </a:r>
            <a:endParaRPr lang="en-US" dirty="0"/>
          </a:p>
        </p:txBody>
      </p:sp>
      <p:pic>
        <p:nvPicPr>
          <p:cNvPr id="9218" name="Picture 2" descr="C:\Users\jgay.BERTIE_K12_NC\AppData\Local\Microsoft\Windows\Temporary Internet Files\Content.IE5\M63QATZ4\MC90043551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03110"/>
            <a:ext cx="3106434" cy="22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7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attend a church, in what ways does your church attempt to support the well-being of your community?</a:t>
            </a:r>
            <a:endParaRPr lang="en-US" dirty="0"/>
          </a:p>
        </p:txBody>
      </p:sp>
      <p:pic>
        <p:nvPicPr>
          <p:cNvPr id="10242" name="Picture 2" descr="C:\Users\jgay.BERTIE_K12_NC\AppData\Local\Microsoft\Windows\Temporary Internet Files\Content.IE5\M63QATZ4\MC90043484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68" y="40386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00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Section 3: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4525963"/>
          </a:xfrm>
        </p:spPr>
        <p:txBody>
          <a:bodyPr/>
          <a:lstStyle/>
          <a:p>
            <a:r>
              <a:rPr lang="en-US" dirty="0" smtClean="0"/>
              <a:t>Tension in the Church</a:t>
            </a:r>
          </a:p>
          <a:p>
            <a:pPr lvl="1"/>
            <a:r>
              <a:rPr lang="en-US" dirty="0" smtClean="0"/>
              <a:t>Although most black churchgoers are women, the vast majority of visible church leaders are men.  For some this has caused conflict.</a:t>
            </a:r>
          </a:p>
          <a:p>
            <a:r>
              <a:rPr lang="en-US" dirty="0" smtClean="0"/>
              <a:t>Black Muslims</a:t>
            </a:r>
          </a:p>
          <a:p>
            <a:pPr lvl="1"/>
            <a:r>
              <a:rPr lang="en-US" dirty="0" smtClean="0"/>
              <a:t>Although still a relatively small movement among African-Americans, Islam has been gaining converts. (Estimated 1.5 million black American Muslims)</a:t>
            </a:r>
          </a:p>
          <a:p>
            <a:pPr lvl="1"/>
            <a:endParaRPr lang="en-US" dirty="0"/>
          </a:p>
        </p:txBody>
      </p:sp>
      <p:pic>
        <p:nvPicPr>
          <p:cNvPr id="11266" name="Picture 2" descr="C:\Users\jgay.BERTIE_K12_NC\AppData\Local\Microsoft\Windows\Temporary Internet Files\Content.IE5\M63QATZ4\MC9003910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70" y="4876799"/>
            <a:ext cx="1843430" cy="158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jgay.BERTIE_K12_NC\AppData\Local\Microsoft\Windows\Temporary Internet Files\Content.IE5\M63QATZ4\MC9004334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80824"/>
            <a:ext cx="18256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140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4: Black Identity in the Twenty-first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</a:p>
          <a:p>
            <a:pPr lvl="1"/>
            <a:r>
              <a:rPr lang="en-US" dirty="0" smtClean="0"/>
              <a:t>The 2000 U.S. Census revealed that, for the first time, </a:t>
            </a:r>
            <a:r>
              <a:rPr lang="en-US" b="1" dirty="0" smtClean="0"/>
              <a:t>Hispanics had replaced African-Americans as the nation’s largest minority group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376176">
            <a:off x="451186" y="4404835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2000 census was also the first time respondents could choose more than one race for themselves, acknowledging the </a:t>
            </a:r>
            <a:r>
              <a:rPr lang="en-US" b="1" dirty="0" smtClean="0"/>
              <a:t>difficulty of defining racial identity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292" name="Picture 4" descr="C:\Users\jgay.BERTIE_K12_NC\AppData\Local\Microsoft\Windows\Temporary Internet Files\Content.IE5\AQMYT86G\MP9004464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1981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40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4: Black Identity in the Twenty-first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Contemporary Issues Facing Black Identity</a:t>
            </a:r>
          </a:p>
          <a:p>
            <a:pPr lvl="1"/>
            <a:r>
              <a:rPr lang="en-US" b="1" dirty="0" smtClean="0"/>
              <a:t>Mixed-race marriages </a:t>
            </a:r>
            <a:r>
              <a:rPr lang="en-US" dirty="0" smtClean="0"/>
              <a:t>are more common among younger generations and seems likely to increase.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feminist and gay rights </a:t>
            </a:r>
            <a:r>
              <a:rPr lang="en-US" dirty="0" smtClean="0"/>
              <a:t>movements have challenged traditional ideas of racial identity.</a:t>
            </a:r>
            <a:endParaRPr lang="en-US" dirty="0"/>
          </a:p>
        </p:txBody>
      </p:sp>
      <p:pic>
        <p:nvPicPr>
          <p:cNvPr id="13314" name="Picture 2" descr="C:\Users\jgay.BERTIE_K12_NC\AppData\Local\Microsoft\Windows\Temporary Internet Files\Content.IE5\PBKL6FC8\MP9004464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18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What do you think are some of the most important issues facing African-American communities during your generation?</a:t>
            </a:r>
          </a:p>
          <a:p>
            <a:r>
              <a:rPr lang="en-US" dirty="0" smtClean="0"/>
              <a:t>Any ideas as to what important issues African-Americans in future generations might face?</a:t>
            </a:r>
            <a:endParaRPr lang="en-US" dirty="0"/>
          </a:p>
        </p:txBody>
      </p:sp>
      <p:pic>
        <p:nvPicPr>
          <p:cNvPr id="14338" name="Picture 2" descr="C:\Users\jgay.BERTIE_K12_NC\AppData\Local\Microsoft\Windows\Temporary Internet Files\Content.IE5\V2SBT10D\MP90042767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72283"/>
            <a:ext cx="3657600" cy="24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13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Ch. 21 - 23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What key events / legislative acts / people characterize the Civil Rights Movement of the 1950s and 60s?</a:t>
            </a:r>
          </a:p>
          <a:p>
            <a:r>
              <a:rPr lang="en-US" dirty="0" smtClean="0"/>
              <a:t>In what ways did African-Americans respond to frustrations they faced in the 1960s and 70s?</a:t>
            </a:r>
          </a:p>
          <a:p>
            <a:r>
              <a:rPr lang="en-US" dirty="0" smtClean="0"/>
              <a:t>Why have the majority of African-American voters tended to lean towards the Democratic Party over the last 30 or so years?</a:t>
            </a:r>
          </a:p>
          <a:p>
            <a:endParaRPr lang="en-US" dirty="0"/>
          </a:p>
        </p:txBody>
      </p:sp>
      <p:pic>
        <p:nvPicPr>
          <p:cNvPr id="1026" name="Picture 2" descr="C:\Users\jgay.BERTIE_K12_NC\AppData\Local\Microsoft\Windows\Temporary Internet Files\Content.IE5\6KHZGVDS\MC900311778[4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53100"/>
            <a:ext cx="638757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24: African Americans in the New Millennium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African-Americans continue to strive for progress within the black community and the expression of black culture and identity.</a:t>
            </a:r>
            <a:endParaRPr lang="en-US" dirty="0"/>
          </a:p>
        </p:txBody>
      </p:sp>
      <p:pic>
        <p:nvPicPr>
          <p:cNvPr id="1026" name="Picture 2" descr="C:\Users\jgay.BERTIE_K12_NC\AppData\Local\Microsoft\Windows\Temporary Internet Files\Content.IE5\ULYH51DY\MP9004464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5" y="32004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11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US" dirty="0" smtClean="0"/>
              <a:t>Section 1: Progress and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the triumphs of the civil rights era, many African Americans made </a:t>
            </a:r>
            <a:r>
              <a:rPr lang="en-US" sz="2800" b="1" dirty="0" smtClean="0"/>
              <a:t>great strides in overcoming economic and educational disadvantages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In recent decades many African-Americans have made </a:t>
            </a:r>
            <a:r>
              <a:rPr lang="en-US" sz="2800" b="1" dirty="0" smtClean="0"/>
              <a:t>increases in job opportunities, income, and wealth</a:t>
            </a:r>
            <a:r>
              <a:rPr lang="en-US" sz="2800" dirty="0" smtClean="0"/>
              <a:t>.  </a:t>
            </a:r>
          </a:p>
          <a:p>
            <a:pPr lvl="1"/>
            <a:r>
              <a:rPr lang="en-US" sz="2400" dirty="0" smtClean="0"/>
              <a:t>However, the average wealth for blacks still remains far below that for whites.</a:t>
            </a:r>
            <a:endParaRPr lang="en-US" sz="2400" dirty="0"/>
          </a:p>
        </p:txBody>
      </p:sp>
      <p:pic>
        <p:nvPicPr>
          <p:cNvPr id="2050" name="Picture 2" descr="C:\Users\jgay.BERTIE_K12_NC\AppData\Local\Microsoft\Windows\Temporary Internet Files\Content.IE5\AJKN4RXR\MP90044646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3" y="4039916"/>
            <a:ext cx="3242733" cy="262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4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Section 1: Progress and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u="sng" dirty="0" smtClean="0"/>
              <a:t>Continuing Battles for the Black Community</a:t>
            </a:r>
          </a:p>
          <a:p>
            <a:r>
              <a:rPr lang="en-US" b="1" dirty="0" smtClean="0"/>
              <a:t>Poverty</a:t>
            </a:r>
            <a:r>
              <a:rPr lang="en-US" dirty="0" smtClean="0"/>
              <a:t>:  </a:t>
            </a:r>
            <a:r>
              <a:rPr lang="en-US" sz="2600" dirty="0" smtClean="0"/>
              <a:t>In early 2000s the black poverty rate was around 24%.  Many in poverty live in crime-infested inner city neighborhoods, or in economically depressed rural areas.</a:t>
            </a:r>
          </a:p>
          <a:p>
            <a:r>
              <a:rPr lang="en-US" b="1" dirty="0" smtClean="0"/>
              <a:t>Single Parent Homes</a:t>
            </a:r>
            <a:r>
              <a:rPr lang="en-US" dirty="0" smtClean="0"/>
              <a:t>:  </a:t>
            </a:r>
            <a:r>
              <a:rPr lang="en-US" sz="2600" dirty="0" smtClean="0"/>
              <a:t>In 2000, about 53% of African-American children lived in families with only one parent.</a:t>
            </a:r>
          </a:p>
          <a:p>
            <a:r>
              <a:rPr lang="en-US" b="1" dirty="0" smtClean="0"/>
              <a:t>Incarceration</a:t>
            </a:r>
            <a:r>
              <a:rPr lang="en-US" dirty="0" smtClean="0"/>
              <a:t>:  </a:t>
            </a:r>
            <a:r>
              <a:rPr lang="en-US" sz="2400" dirty="0" smtClean="0"/>
              <a:t>Growing inner-city crime during the 1980s and 1990s has led to an increase in the imprisonment of poor young black men.</a:t>
            </a:r>
          </a:p>
          <a:p>
            <a:r>
              <a:rPr lang="en-US" b="1" dirty="0" smtClean="0"/>
              <a:t>Health Concerns</a:t>
            </a:r>
            <a:r>
              <a:rPr lang="en-US" dirty="0" smtClean="0"/>
              <a:t>:  </a:t>
            </a:r>
            <a:r>
              <a:rPr lang="en-US" sz="2400" dirty="0" smtClean="0"/>
              <a:t>Cancer and HIV / AIDS are currently among the greatest threats to black health.  Both occur more often in the black population than in the population as a whole.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469745">
            <a:off x="228600" y="545884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Quick Discussion:  What do you think are the primary causes of these struggles?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jgay.BERTIE_K12_NC\AppData\Local\Microsoft\Windows\Temporary Internet Files\Content.IE5\ULYH51DY\MC9000487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96" y="5181600"/>
            <a:ext cx="1518683" cy="15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8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2: African Americans at the Center of Art and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Originating from the poverty-stricken South Bronx neighborhoods in New York City during the early </a:t>
            </a:r>
            <a:r>
              <a:rPr lang="en-US" sz="2800" b="1" dirty="0" smtClean="0"/>
              <a:t>1970s, Rap / hip-hop music emerges </a:t>
            </a:r>
            <a:r>
              <a:rPr lang="en-US" sz="2800" dirty="0" smtClean="0"/>
              <a:t>as a form of black expression and influences music across the world.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262324">
            <a:off x="279367" y="4181674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Did you know?</a:t>
            </a:r>
          </a:p>
          <a:p>
            <a:r>
              <a:rPr lang="en-US" dirty="0" smtClean="0"/>
              <a:t>- Rap’s roots lie in long traditions of street boasting, the preaching style of black clergy, and in Afro-Caribbean rhythmic traditions.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1"/>
            <a:ext cx="364520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1164" y="6096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Rap pioneer </a:t>
            </a:r>
            <a:r>
              <a:rPr lang="en-US" dirty="0" err="1" smtClean="0"/>
              <a:t>Kool</a:t>
            </a:r>
            <a:r>
              <a:rPr lang="en-US" dirty="0" smtClean="0"/>
              <a:t> </a:t>
            </a:r>
            <a:r>
              <a:rPr lang="en-US" dirty="0" err="1" smtClean="0"/>
              <a:t>Herc</a:t>
            </a:r>
            <a:r>
              <a:rPr lang="en-US" dirty="0" smtClean="0"/>
              <a:t> using turntables.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4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1979 the Sugar Hill Gang released the first commercial rap hit song and popularized the term ‘hip-hop’.  </a:t>
            </a:r>
          </a:p>
          <a:p>
            <a:r>
              <a:rPr lang="en-US" dirty="0" smtClean="0"/>
              <a:t>Any guess as to the name of the song?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65418"/>
            <a:ext cx="476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3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2: African-Americans at the Center of Art and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Development of Rap Music</a:t>
            </a:r>
          </a:p>
          <a:p>
            <a:r>
              <a:rPr lang="en-US" sz="2200" b="1" dirty="0" smtClean="0"/>
              <a:t>Rap music went mainstream during the 80s and 90s </a:t>
            </a:r>
            <a:r>
              <a:rPr lang="en-US" sz="2200" dirty="0" smtClean="0"/>
              <a:t>as music producers recognized it could make a large profit.</a:t>
            </a:r>
          </a:p>
          <a:p>
            <a:r>
              <a:rPr lang="en-US" sz="2200" dirty="0" smtClean="0"/>
              <a:t>The </a:t>
            </a:r>
            <a:r>
              <a:rPr lang="en-US" sz="2200" b="1" dirty="0" smtClean="0"/>
              <a:t>rise of ‘gangsta rap’ </a:t>
            </a:r>
            <a:r>
              <a:rPr lang="en-US" sz="2200" dirty="0" smtClean="0"/>
              <a:t>(ex: NWA’s </a:t>
            </a:r>
            <a:r>
              <a:rPr lang="en-US" sz="2200" i="1" dirty="0" smtClean="0"/>
              <a:t>Straight Outta Compton</a:t>
            </a:r>
            <a:r>
              <a:rPr lang="en-US" sz="2200" dirty="0" smtClean="0"/>
              <a:t> album in 1988) shocked many with controversial sexist and violent lyrics</a:t>
            </a:r>
          </a:p>
          <a:p>
            <a:r>
              <a:rPr lang="en-US" sz="2200" b="1" dirty="0" smtClean="0"/>
              <a:t>Hip hop has spread across the world</a:t>
            </a:r>
            <a:r>
              <a:rPr lang="en-US" sz="2200" dirty="0" smtClean="0"/>
              <a:t>: Ex: France, Africa, the Caribbean, and South America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949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71071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44216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0041" y="6214196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RunDMC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76700" y="621419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611988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French Rapper</a:t>
            </a:r>
          </a:p>
          <a:p>
            <a:r>
              <a:rPr lang="en-US" dirty="0" smtClean="0"/>
              <a:t>Regis </a:t>
            </a:r>
            <a:r>
              <a:rPr lang="en-US" dirty="0"/>
              <a:t>Fayette-</a:t>
            </a:r>
            <a:r>
              <a:rPr lang="en-US" dirty="0" err="1"/>
              <a:t>Mikano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What do you think is the importance of rap / hip hop to the black community?</a:t>
            </a:r>
          </a:p>
          <a:p>
            <a:r>
              <a:rPr lang="en-US" dirty="0" smtClean="0"/>
              <a:t>Was going mainstream a good / bad thing for hip hop music?</a:t>
            </a:r>
          </a:p>
          <a:p>
            <a:r>
              <a:rPr lang="en-US" dirty="0" smtClean="0"/>
              <a:t>What is your opinion on ‘gangsta rap’?</a:t>
            </a:r>
            <a:endParaRPr lang="en-US" dirty="0"/>
          </a:p>
        </p:txBody>
      </p:sp>
      <p:pic>
        <p:nvPicPr>
          <p:cNvPr id="5" name="MS9102192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8582" y="5562600"/>
            <a:ext cx="609600" cy="6096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02" y="4114800"/>
            <a:ext cx="155722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89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909</Words>
  <Application>Microsoft Office PowerPoint</Application>
  <PresentationFormat>On-screen Show (4:3)</PresentationFormat>
  <Paragraphs>70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Unit 7:  The Black Revolution (1954 – Present)</vt:lpstr>
      <vt:lpstr>Quick Review of Ch. 21 - 23</vt:lpstr>
      <vt:lpstr>Chapter 24: African Americans in the New Millennium</vt:lpstr>
      <vt:lpstr>Section 1: Progress and Poverty</vt:lpstr>
      <vt:lpstr>Section 1: Progress and Poverty</vt:lpstr>
      <vt:lpstr>Section 2: African Americans at the Center of Art and Culture</vt:lpstr>
      <vt:lpstr>Quick Discussion</vt:lpstr>
      <vt:lpstr>Section 2: African-Americans at the Center of Art and Culture</vt:lpstr>
      <vt:lpstr>Quick Discussion</vt:lpstr>
      <vt:lpstr>Section 2: African-Americans at the Center of Art and Culture</vt:lpstr>
      <vt:lpstr>Section 3:  Religion</vt:lpstr>
      <vt:lpstr>Quick Discussion</vt:lpstr>
      <vt:lpstr>Section 3: Religion</vt:lpstr>
      <vt:lpstr>Section 4: Black Identity in the Twenty-first Century</vt:lpstr>
      <vt:lpstr>Section 4: Black Identity in the Twenty-first Century</vt:lpstr>
      <vt:lpstr>Quick Discussion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 The Black Revolution (1954 – Present)</dc:title>
  <dc:creator>Gay, Jonathan</dc:creator>
  <cp:lastModifiedBy>Gay, Jonathan</cp:lastModifiedBy>
  <cp:revision>17</cp:revision>
  <dcterms:created xsi:type="dcterms:W3CDTF">2014-05-05T17:36:07Z</dcterms:created>
  <dcterms:modified xsi:type="dcterms:W3CDTF">2014-11-24T18:14:27Z</dcterms:modified>
</cp:coreProperties>
</file>