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C90D-642D-40A9-BE50-98F3B81A4771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A678-672E-4042-8E86-4E5B2E78C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198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C90D-642D-40A9-BE50-98F3B81A4771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A678-672E-4042-8E86-4E5B2E78C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186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C90D-642D-40A9-BE50-98F3B81A4771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A678-672E-4042-8E86-4E5B2E78C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86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C90D-642D-40A9-BE50-98F3B81A4771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A678-672E-4042-8E86-4E5B2E78C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394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C90D-642D-40A9-BE50-98F3B81A4771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A678-672E-4042-8E86-4E5B2E78C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61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C90D-642D-40A9-BE50-98F3B81A4771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A678-672E-4042-8E86-4E5B2E78C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9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C90D-642D-40A9-BE50-98F3B81A4771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A678-672E-4042-8E86-4E5B2E78C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51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C90D-642D-40A9-BE50-98F3B81A4771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A678-672E-4042-8E86-4E5B2E78C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11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C90D-642D-40A9-BE50-98F3B81A4771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A678-672E-4042-8E86-4E5B2E78C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64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C90D-642D-40A9-BE50-98F3B81A4771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A678-672E-4042-8E86-4E5B2E78C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775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C90D-642D-40A9-BE50-98F3B81A4771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A678-672E-4042-8E86-4E5B2E78C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46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CC90D-642D-40A9-BE50-98F3B81A4771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2A678-672E-4042-8E86-4E5B2E78C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59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Political Parties in Our Democracy</a:t>
            </a:r>
            <a:endParaRPr lang="en-US" dirty="0"/>
          </a:p>
        </p:txBody>
      </p:sp>
      <p:pic>
        <p:nvPicPr>
          <p:cNvPr id="1026" name="Picture 2" descr="C:\Users\jgay.BERTIE_K12_NC\AppData\Local\Microsoft\Windows\Temporary Internet Files\Content.IE5\PEGA4H0N\MC900437787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590800"/>
            <a:ext cx="2883076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gay.BERTIE_K12_NC\AppData\Local\Microsoft\Windows\Temporary Internet Files\Content.IE5\WRMKBTG7\MC900437781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730500"/>
            <a:ext cx="3158588" cy="2769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 rot="20982080">
            <a:off x="1447800" y="5410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Democratic Party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 rot="569731">
            <a:off x="5486400" y="54102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Republican Party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18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Ch. 22 Assessment</a:t>
            </a:r>
            <a:br>
              <a:rPr lang="en-US" dirty="0" smtClean="0"/>
            </a:br>
            <a:r>
              <a:rPr lang="en-US" dirty="0" smtClean="0"/>
              <a:t>Page 612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# 1 </a:t>
            </a:r>
            <a:r>
              <a:rPr lang="en-US" smtClean="0"/>
              <a:t>– </a:t>
            </a:r>
            <a:r>
              <a:rPr lang="en-US" smtClean="0"/>
              <a:t>11, 14, 16 - 17</a:t>
            </a:r>
            <a:endParaRPr lang="en-US" dirty="0" smtClean="0"/>
          </a:p>
          <a:p>
            <a:pPr lvl="1"/>
            <a:r>
              <a:rPr lang="en-US" dirty="0" smtClean="0"/>
              <a:t>Reviewing Key Terms</a:t>
            </a:r>
          </a:p>
          <a:p>
            <a:pPr lvl="2"/>
            <a:r>
              <a:rPr lang="en-US" dirty="0" smtClean="0"/>
              <a:t>Write out the </a:t>
            </a:r>
            <a:r>
              <a:rPr lang="en-US" dirty="0" smtClean="0"/>
              <a:t>answer and staple it to your ? sheet.</a:t>
            </a:r>
            <a:endParaRPr lang="en-US" dirty="0" smtClean="0"/>
          </a:p>
          <a:p>
            <a:pPr lvl="1"/>
            <a:r>
              <a:rPr lang="en-US" dirty="0"/>
              <a:t>Comprehension and Critical Thinking</a:t>
            </a:r>
          </a:p>
          <a:p>
            <a:pPr lvl="2"/>
            <a:r>
              <a:rPr lang="en-US" dirty="0"/>
              <a:t>Write out the </a:t>
            </a:r>
            <a:r>
              <a:rPr lang="en-US" dirty="0" smtClean="0"/>
              <a:t>answer and staple it to your ? Sheet.</a:t>
            </a:r>
            <a:endParaRPr lang="en-US" dirty="0"/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* </a:t>
            </a:r>
            <a:r>
              <a:rPr lang="en-US" dirty="0" smtClean="0"/>
              <a:t>Turn in for a grade when completed.</a:t>
            </a:r>
            <a:endParaRPr lang="en-US" dirty="0" smtClean="0"/>
          </a:p>
        </p:txBody>
      </p:sp>
      <p:pic>
        <p:nvPicPr>
          <p:cNvPr id="1026" name="Picture 2" descr="C:\Users\jgay\AppData\Local\Microsoft\Windows\Temporary Internet Files\Content.IE5\A3100KBO\MP90044217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953000"/>
            <a:ext cx="1693078" cy="172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18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1</a:t>
            </a:r>
            <a:br>
              <a:rPr lang="en-US" dirty="0" smtClean="0"/>
            </a:br>
            <a:r>
              <a:rPr lang="en-US" dirty="0" smtClean="0"/>
              <a:t>The Role of Political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Parties Help Government</a:t>
            </a:r>
          </a:p>
          <a:p>
            <a:pPr lvl="1"/>
            <a:r>
              <a:rPr lang="en-US" dirty="0" smtClean="0"/>
              <a:t>Selecting Candidates</a:t>
            </a:r>
          </a:p>
          <a:p>
            <a:pPr lvl="1"/>
            <a:r>
              <a:rPr lang="en-US" dirty="0" smtClean="0"/>
              <a:t>Setting Goals</a:t>
            </a:r>
          </a:p>
          <a:p>
            <a:pPr lvl="1"/>
            <a:r>
              <a:rPr lang="en-US" dirty="0" smtClean="0"/>
              <a:t>Providing Leadership</a:t>
            </a:r>
          </a:p>
          <a:p>
            <a:pPr lvl="1"/>
            <a:r>
              <a:rPr lang="en-US" dirty="0" smtClean="0"/>
              <a:t>Acting as ‘Watchdogs’</a:t>
            </a:r>
            <a:endParaRPr lang="en-US" dirty="0"/>
          </a:p>
        </p:txBody>
      </p:sp>
      <p:pic>
        <p:nvPicPr>
          <p:cNvPr id="2051" name="Picture 3" descr="C:\Users\jgay.BERTIE_K12_NC\AppData\Local\Microsoft\Windows\Temporary Internet Files\Content.IE5\FM51Q0WY\MC90023128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590" y="3200400"/>
            <a:ext cx="3107892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03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Parties Help Citizens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Citizens’ Voices in Government</a:t>
            </a:r>
          </a:p>
          <a:p>
            <a:r>
              <a:rPr lang="en-US" dirty="0" smtClean="0"/>
              <a:t>Informing Citizens</a:t>
            </a:r>
          </a:p>
          <a:p>
            <a:r>
              <a:rPr lang="en-US" dirty="0" smtClean="0"/>
              <a:t>Involving Citizens</a:t>
            </a:r>
            <a:endParaRPr lang="en-US" dirty="0"/>
          </a:p>
        </p:txBody>
      </p:sp>
      <p:pic>
        <p:nvPicPr>
          <p:cNvPr id="3074" name="Picture 2" descr="C:\Users\jgay.BERTIE_K12_NC\AppData\Local\Microsoft\Windows\Temporary Internet Files\Content.IE5\PEGA4H0N\MC90030135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110" y="2971800"/>
            <a:ext cx="3533889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690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2</a:t>
            </a:r>
            <a:br>
              <a:rPr lang="en-US" dirty="0" smtClean="0"/>
            </a:br>
            <a:r>
              <a:rPr lang="en-US" dirty="0" smtClean="0"/>
              <a:t>Our Two-Party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Republicans Origins</a:t>
            </a:r>
          </a:p>
          <a:p>
            <a:pPr lvl="1"/>
            <a:r>
              <a:rPr lang="en-US" dirty="0" smtClean="0"/>
              <a:t>Abraham Lincoln elected as the 1</a:t>
            </a:r>
            <a:r>
              <a:rPr lang="en-US" baseline="30000" dirty="0" smtClean="0"/>
              <a:t>st</a:t>
            </a:r>
            <a:r>
              <a:rPr lang="en-US" dirty="0" smtClean="0"/>
              <a:t> Republican President in 1860</a:t>
            </a:r>
          </a:p>
          <a:p>
            <a:pPr lvl="1"/>
            <a:r>
              <a:rPr lang="en-US" dirty="0" smtClean="0"/>
              <a:t>They opposed slavery, supported business, and were popular only in the North</a:t>
            </a:r>
          </a:p>
          <a:p>
            <a:r>
              <a:rPr lang="en-US" dirty="0" smtClean="0"/>
              <a:t>Democrats Origins</a:t>
            </a:r>
          </a:p>
          <a:p>
            <a:pPr lvl="1"/>
            <a:r>
              <a:rPr lang="en-US" dirty="0" smtClean="0"/>
              <a:t>Emerged as a major political party in 1932 with the election of Franklin D. Roosevelt</a:t>
            </a:r>
          </a:p>
          <a:p>
            <a:pPr lvl="1"/>
            <a:r>
              <a:rPr lang="en-US" dirty="0" smtClean="0"/>
              <a:t>His New Deal programs were designed to bring the country out of economic depression.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76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Party Beliefs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5207361"/>
              </p:ext>
            </p:extLst>
          </p:nvPr>
        </p:nvGraphicFramePr>
        <p:xfrm>
          <a:off x="457200" y="1600200"/>
          <a:ext cx="8153400" cy="3885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68484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Democratic</a:t>
                      </a:r>
                      <a:r>
                        <a:rPr lang="en-US" sz="2800" baseline="0" dirty="0" smtClean="0"/>
                        <a:t> Party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Republican Party</a:t>
                      </a:r>
                      <a:endParaRPr lang="en-US" sz="2800" dirty="0"/>
                    </a:p>
                  </a:txBody>
                  <a:tcPr/>
                </a:tc>
              </a:tr>
              <a:tr h="68484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Govt.</a:t>
                      </a:r>
                      <a:r>
                        <a:rPr lang="en-US" sz="2400" baseline="0" dirty="0" smtClean="0"/>
                        <a:t> regulation of the economy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Less govt. intervention</a:t>
                      </a:r>
                      <a:r>
                        <a:rPr lang="en-US" sz="2400" baseline="0" dirty="0" smtClean="0"/>
                        <a:t> of the economy</a:t>
                      </a:r>
                      <a:endParaRPr lang="en-US" sz="2400" dirty="0"/>
                    </a:p>
                  </a:txBody>
                  <a:tcPr/>
                </a:tc>
              </a:tr>
              <a:tr h="1182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Higher taxes for wealthy to finance</a:t>
                      </a:r>
                      <a:r>
                        <a:rPr lang="en-US" sz="2400" baseline="0" dirty="0" smtClean="0"/>
                        <a:t> programs </a:t>
                      </a:r>
                      <a:r>
                        <a:rPr lang="en-US" sz="2400" baseline="0" dirty="0" smtClean="0"/>
                        <a:t>that assist the </a:t>
                      </a:r>
                      <a:r>
                        <a:rPr lang="en-US" sz="2400" baseline="0" dirty="0" smtClean="0"/>
                        <a:t>poor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Lower taxes for the wealthy to encourage investment and economic growth</a:t>
                      </a:r>
                      <a:endParaRPr lang="en-US" sz="2400" dirty="0"/>
                    </a:p>
                  </a:txBody>
                  <a:tcPr/>
                </a:tc>
              </a:tr>
              <a:tr h="1182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Keeping</a:t>
                      </a:r>
                      <a:r>
                        <a:rPr lang="en-US" sz="2400" baseline="0" dirty="0" smtClean="0"/>
                        <a:t> welfare for the poor and disadvantaged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Cutting welfare benefits to encourage welfare recipients to find work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56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Voter Loyalty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Straight Ticket</a:t>
            </a:r>
          </a:p>
          <a:p>
            <a:pPr lvl="1"/>
            <a:r>
              <a:rPr lang="en-US" dirty="0" smtClean="0"/>
              <a:t>Voting for all the candidates of just one party</a:t>
            </a:r>
          </a:p>
          <a:p>
            <a:r>
              <a:rPr lang="en-US" dirty="0" smtClean="0"/>
              <a:t>Split Ticket</a:t>
            </a:r>
          </a:p>
          <a:p>
            <a:pPr lvl="1"/>
            <a:r>
              <a:rPr lang="en-US" dirty="0" smtClean="0"/>
              <a:t>Voting for candidates from both parties</a:t>
            </a:r>
          </a:p>
          <a:p>
            <a:r>
              <a:rPr lang="en-US" dirty="0" smtClean="0"/>
              <a:t>Voting Population</a:t>
            </a:r>
          </a:p>
          <a:p>
            <a:pPr lvl="1"/>
            <a:r>
              <a:rPr lang="en-US" dirty="0" smtClean="0"/>
              <a:t>35% = Democrats</a:t>
            </a:r>
          </a:p>
          <a:p>
            <a:pPr lvl="1"/>
            <a:r>
              <a:rPr lang="en-US" dirty="0" smtClean="0"/>
              <a:t>32% = Republican</a:t>
            </a:r>
          </a:p>
          <a:p>
            <a:pPr lvl="1"/>
            <a:r>
              <a:rPr lang="en-US" dirty="0" smtClean="0"/>
              <a:t>25% = Independent</a:t>
            </a:r>
            <a:endParaRPr lang="en-US" dirty="0"/>
          </a:p>
        </p:txBody>
      </p:sp>
      <p:pic>
        <p:nvPicPr>
          <p:cNvPr id="4098" name="Picture 2" descr="C:\Users\jgay.BERTIE_K12_NC\AppData\Local\Microsoft\Windows\Temporary Internet Files\Content.IE5\PEGA4H0N\MC90030134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442" y="4038600"/>
            <a:ext cx="257113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01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3</a:t>
            </a:r>
            <a:br>
              <a:rPr lang="en-US" dirty="0" smtClean="0"/>
            </a:br>
            <a:r>
              <a:rPr lang="en-US" dirty="0" smtClean="0"/>
              <a:t>Choosing Candidates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Candidates for state or federal office are chosen in a direct primary.</a:t>
            </a:r>
          </a:p>
          <a:p>
            <a:pPr lvl="1"/>
            <a:r>
              <a:rPr lang="en-US" dirty="0" smtClean="0"/>
              <a:t>An election in which members of a political party choose candidates to run for office in the name of the party.</a:t>
            </a:r>
            <a:endParaRPr lang="en-US" dirty="0"/>
          </a:p>
        </p:txBody>
      </p:sp>
      <p:pic>
        <p:nvPicPr>
          <p:cNvPr id="5122" name="Picture 2" descr="C:\Users\jgay.BERTIE_K12_NC\AppData\Local\Microsoft\Windows\Temporary Internet Files\Content.IE5\WRMKBTG7\MC90030130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951815"/>
            <a:ext cx="1038758" cy="1817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jgay.BERTIE_K12_NC\AppData\Local\Microsoft\Windows\Temporary Internet Files\Content.IE5\FM51Q0WY\MC9003013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934302"/>
            <a:ext cx="1194206" cy="1821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jgay.BERTIE_K12_NC\AppData\Local\Microsoft\Windows\Temporary Internet Files\Content.IE5\PEGA4H0N\MC90030131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994" y="4876800"/>
            <a:ext cx="1288390" cy="181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37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Kinds of Direct Primary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Closed Primary</a:t>
            </a:r>
          </a:p>
          <a:p>
            <a:pPr lvl="1"/>
            <a:r>
              <a:rPr lang="en-US" dirty="0" smtClean="0"/>
              <a:t>A voter must be registered as a party member and can vote only in that party’s </a:t>
            </a:r>
            <a:r>
              <a:rPr lang="en-US" dirty="0" smtClean="0"/>
              <a:t>primary</a:t>
            </a:r>
          </a:p>
          <a:p>
            <a:pPr lvl="2"/>
            <a:r>
              <a:rPr lang="en-US" dirty="0" smtClean="0"/>
              <a:t>Ex: You must be a registered Republican to vote for the Republican Representative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Open Primary</a:t>
            </a:r>
          </a:p>
          <a:p>
            <a:pPr lvl="1"/>
            <a:r>
              <a:rPr lang="en-US" dirty="0" smtClean="0"/>
              <a:t>Voters to not have to declare a party before voting, but they can only vote in one party’s primary</a:t>
            </a:r>
            <a:endParaRPr lang="en-US" dirty="0"/>
          </a:p>
        </p:txBody>
      </p:sp>
      <p:pic>
        <p:nvPicPr>
          <p:cNvPr id="6146" name="Picture 2" descr="C:\Users\jgay.BERTIE_K12_NC\AppData\Local\Microsoft\Windows\Temporary Internet Files\Content.IE5\I5YUMFH2\MC9002975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505200"/>
            <a:ext cx="1287170" cy="1129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358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22 Quick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How do political parties help the government / citizens?</a:t>
            </a:r>
          </a:p>
          <a:p>
            <a:r>
              <a:rPr lang="en-US" dirty="0" smtClean="0"/>
              <a:t>2.  In what ways do Democrats and Republicans view the role of govt. differently?</a:t>
            </a:r>
          </a:p>
          <a:p>
            <a:r>
              <a:rPr lang="en-US" dirty="0" smtClean="0"/>
              <a:t>3.  What is the difference between a closed primary and an open primary?</a:t>
            </a:r>
            <a:endParaRPr lang="en-US" dirty="0"/>
          </a:p>
        </p:txBody>
      </p:sp>
      <p:pic>
        <p:nvPicPr>
          <p:cNvPr id="7170" name="Picture 2" descr="C:\Users\jgay.BERTIE_K12_NC\AppData\Local\Microsoft\Windows\Temporary Internet Files\Content.IE5\WRMKBTG7\MC90004816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800600"/>
            <a:ext cx="1585570" cy="1759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76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397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Chapter 22</vt:lpstr>
      <vt:lpstr>Section 1 The Role of Political Parties</vt:lpstr>
      <vt:lpstr>How Parties Help Citizens</vt:lpstr>
      <vt:lpstr>Section 2 Our Two-Party System</vt:lpstr>
      <vt:lpstr>Party Beliefs</vt:lpstr>
      <vt:lpstr>Voter Loyalty</vt:lpstr>
      <vt:lpstr>Section 3 Choosing Candidates</vt:lpstr>
      <vt:lpstr>2 Kinds of Direct Primary</vt:lpstr>
      <vt:lpstr>Ch. 22 Quick Review</vt:lpstr>
      <vt:lpstr>Ch. 22 Assessment Page 612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22</dc:title>
  <dc:creator>Gay, Jonathan</dc:creator>
  <cp:lastModifiedBy>Gay, Jonathan</cp:lastModifiedBy>
  <cp:revision>7</cp:revision>
  <dcterms:created xsi:type="dcterms:W3CDTF">2012-10-04T12:28:39Z</dcterms:created>
  <dcterms:modified xsi:type="dcterms:W3CDTF">2013-11-17T23:43:07Z</dcterms:modified>
</cp:coreProperties>
</file>