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32A5D0-CDD4-4159-A225-D0379D05C89C}"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0A070-2502-414F-80A5-A99265CABF18}" type="slidenum">
              <a:rPr lang="en-US" smtClean="0"/>
              <a:t>‹#›</a:t>
            </a:fld>
            <a:endParaRPr lang="en-US"/>
          </a:p>
        </p:txBody>
      </p:sp>
    </p:spTree>
    <p:extLst>
      <p:ext uri="{BB962C8B-B14F-4D97-AF65-F5344CB8AC3E}">
        <p14:creationId xmlns:p14="http://schemas.microsoft.com/office/powerpoint/2010/main" val="2685088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2A5D0-CDD4-4159-A225-D0379D05C89C}"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0A070-2502-414F-80A5-A99265CABF18}" type="slidenum">
              <a:rPr lang="en-US" smtClean="0"/>
              <a:t>‹#›</a:t>
            </a:fld>
            <a:endParaRPr lang="en-US"/>
          </a:p>
        </p:txBody>
      </p:sp>
    </p:spTree>
    <p:extLst>
      <p:ext uri="{BB962C8B-B14F-4D97-AF65-F5344CB8AC3E}">
        <p14:creationId xmlns:p14="http://schemas.microsoft.com/office/powerpoint/2010/main" val="3064329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2A5D0-CDD4-4159-A225-D0379D05C89C}"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0A070-2502-414F-80A5-A99265CABF18}" type="slidenum">
              <a:rPr lang="en-US" smtClean="0"/>
              <a:t>‹#›</a:t>
            </a:fld>
            <a:endParaRPr lang="en-US"/>
          </a:p>
        </p:txBody>
      </p:sp>
    </p:spTree>
    <p:extLst>
      <p:ext uri="{BB962C8B-B14F-4D97-AF65-F5344CB8AC3E}">
        <p14:creationId xmlns:p14="http://schemas.microsoft.com/office/powerpoint/2010/main" val="29477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2A5D0-CDD4-4159-A225-D0379D05C89C}"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0A070-2502-414F-80A5-A99265CABF18}" type="slidenum">
              <a:rPr lang="en-US" smtClean="0"/>
              <a:t>‹#›</a:t>
            </a:fld>
            <a:endParaRPr lang="en-US"/>
          </a:p>
        </p:txBody>
      </p:sp>
    </p:spTree>
    <p:extLst>
      <p:ext uri="{BB962C8B-B14F-4D97-AF65-F5344CB8AC3E}">
        <p14:creationId xmlns:p14="http://schemas.microsoft.com/office/powerpoint/2010/main" val="13936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32A5D0-CDD4-4159-A225-D0379D05C89C}"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0A070-2502-414F-80A5-A99265CABF18}" type="slidenum">
              <a:rPr lang="en-US" smtClean="0"/>
              <a:t>‹#›</a:t>
            </a:fld>
            <a:endParaRPr lang="en-US"/>
          </a:p>
        </p:txBody>
      </p:sp>
    </p:spTree>
    <p:extLst>
      <p:ext uri="{BB962C8B-B14F-4D97-AF65-F5344CB8AC3E}">
        <p14:creationId xmlns:p14="http://schemas.microsoft.com/office/powerpoint/2010/main" val="154595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32A5D0-CDD4-4159-A225-D0379D05C89C}" type="datetimeFigureOut">
              <a:rPr lang="en-US" smtClean="0"/>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0A070-2502-414F-80A5-A99265CABF18}" type="slidenum">
              <a:rPr lang="en-US" smtClean="0"/>
              <a:t>‹#›</a:t>
            </a:fld>
            <a:endParaRPr lang="en-US"/>
          </a:p>
        </p:txBody>
      </p:sp>
    </p:spTree>
    <p:extLst>
      <p:ext uri="{BB962C8B-B14F-4D97-AF65-F5344CB8AC3E}">
        <p14:creationId xmlns:p14="http://schemas.microsoft.com/office/powerpoint/2010/main" val="211047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32A5D0-CDD4-4159-A225-D0379D05C89C}" type="datetimeFigureOut">
              <a:rPr lang="en-US" smtClean="0"/>
              <a:t>11/24/2014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90A070-2502-414F-80A5-A99265CABF18}" type="slidenum">
              <a:rPr lang="en-US" smtClean="0"/>
              <a:t>‹#›</a:t>
            </a:fld>
            <a:endParaRPr lang="en-US"/>
          </a:p>
        </p:txBody>
      </p:sp>
    </p:spTree>
    <p:extLst>
      <p:ext uri="{BB962C8B-B14F-4D97-AF65-F5344CB8AC3E}">
        <p14:creationId xmlns:p14="http://schemas.microsoft.com/office/powerpoint/2010/main" val="207469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32A5D0-CDD4-4159-A225-D0379D05C89C}" type="datetimeFigureOut">
              <a:rPr lang="en-US" smtClean="0"/>
              <a:t>11/24/2014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90A070-2502-414F-80A5-A99265CABF18}" type="slidenum">
              <a:rPr lang="en-US" smtClean="0"/>
              <a:t>‹#›</a:t>
            </a:fld>
            <a:endParaRPr lang="en-US"/>
          </a:p>
        </p:txBody>
      </p:sp>
    </p:spTree>
    <p:extLst>
      <p:ext uri="{BB962C8B-B14F-4D97-AF65-F5344CB8AC3E}">
        <p14:creationId xmlns:p14="http://schemas.microsoft.com/office/powerpoint/2010/main" val="81042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2A5D0-CDD4-4159-A225-D0379D05C89C}" type="datetimeFigureOut">
              <a:rPr lang="en-US" smtClean="0"/>
              <a:t>11/24/2014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90A070-2502-414F-80A5-A99265CABF18}" type="slidenum">
              <a:rPr lang="en-US" smtClean="0"/>
              <a:t>‹#›</a:t>
            </a:fld>
            <a:endParaRPr lang="en-US"/>
          </a:p>
        </p:txBody>
      </p:sp>
    </p:spTree>
    <p:extLst>
      <p:ext uri="{BB962C8B-B14F-4D97-AF65-F5344CB8AC3E}">
        <p14:creationId xmlns:p14="http://schemas.microsoft.com/office/powerpoint/2010/main" val="427881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2A5D0-CDD4-4159-A225-D0379D05C89C}" type="datetimeFigureOut">
              <a:rPr lang="en-US" smtClean="0"/>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0A070-2502-414F-80A5-A99265CABF18}" type="slidenum">
              <a:rPr lang="en-US" smtClean="0"/>
              <a:t>‹#›</a:t>
            </a:fld>
            <a:endParaRPr lang="en-US"/>
          </a:p>
        </p:txBody>
      </p:sp>
    </p:spTree>
    <p:extLst>
      <p:ext uri="{BB962C8B-B14F-4D97-AF65-F5344CB8AC3E}">
        <p14:creationId xmlns:p14="http://schemas.microsoft.com/office/powerpoint/2010/main" val="108375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2A5D0-CDD4-4159-A225-D0379D05C89C}" type="datetimeFigureOut">
              <a:rPr lang="en-US" smtClean="0"/>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0A070-2502-414F-80A5-A99265CABF18}" type="slidenum">
              <a:rPr lang="en-US" smtClean="0"/>
              <a:t>‹#›</a:t>
            </a:fld>
            <a:endParaRPr lang="en-US"/>
          </a:p>
        </p:txBody>
      </p:sp>
    </p:spTree>
    <p:extLst>
      <p:ext uri="{BB962C8B-B14F-4D97-AF65-F5344CB8AC3E}">
        <p14:creationId xmlns:p14="http://schemas.microsoft.com/office/powerpoint/2010/main" val="367915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2A5D0-CDD4-4159-A225-D0379D05C89C}" type="datetimeFigureOut">
              <a:rPr lang="en-US" smtClean="0"/>
              <a:t>11/24/2014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0A070-2502-414F-80A5-A99265CABF18}" type="slidenum">
              <a:rPr lang="en-US" smtClean="0"/>
              <a:t>‹#›</a:t>
            </a:fld>
            <a:endParaRPr lang="en-US"/>
          </a:p>
        </p:txBody>
      </p:sp>
    </p:spTree>
    <p:extLst>
      <p:ext uri="{BB962C8B-B14F-4D97-AF65-F5344CB8AC3E}">
        <p14:creationId xmlns:p14="http://schemas.microsoft.com/office/powerpoint/2010/main" val="187404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Unit 7:  The Black Revolution</a:t>
            </a:r>
            <a:br>
              <a:rPr lang="en-US" dirty="0" smtClean="0"/>
            </a:br>
            <a:r>
              <a:rPr lang="en-US" dirty="0" smtClean="0"/>
              <a:t>(1954 – Present)</a:t>
            </a:r>
            <a:endParaRPr lang="en-US" dirty="0"/>
          </a:p>
        </p:txBody>
      </p:sp>
      <p:sp>
        <p:nvSpPr>
          <p:cNvPr id="5" name="Content Placeholder 4"/>
          <p:cNvSpPr>
            <a:spLocks noGrp="1"/>
          </p:cNvSpPr>
          <p:nvPr>
            <p:ph idx="1"/>
          </p:nvPr>
        </p:nvSpPr>
        <p:spPr>
          <a:xfrm>
            <a:off x="228600" y="1600200"/>
            <a:ext cx="8763000" cy="4525963"/>
          </a:xfrm>
        </p:spPr>
        <p:txBody>
          <a:bodyPr/>
          <a:lstStyle/>
          <a:p>
            <a:r>
              <a:rPr lang="en-US" dirty="0" smtClean="0"/>
              <a:t>The movement for equality and civil rights during the 1950s and 1960s drastically impacts the lives of African Americans and the development of American Society in the years to come.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744820"/>
            <a:ext cx="5829300" cy="2865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039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lstStyle/>
          <a:p>
            <a:r>
              <a:rPr lang="en-US" dirty="0" smtClean="0"/>
              <a:t>Quick Discussion</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Let’s watch a quick videotape about the Rodney King incident.</a:t>
            </a:r>
          </a:p>
          <a:p>
            <a:r>
              <a:rPr lang="en-US" dirty="0" smtClean="0"/>
              <a:t>What are your thoughts about what happened?</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429000"/>
            <a:ext cx="458152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9152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Section 5: The Clinton Years</a:t>
            </a:r>
            <a:endParaRPr lang="en-US" dirty="0"/>
          </a:p>
        </p:txBody>
      </p:sp>
      <p:sp>
        <p:nvSpPr>
          <p:cNvPr id="3" name="Content Placeholder 2"/>
          <p:cNvSpPr>
            <a:spLocks noGrp="1"/>
          </p:cNvSpPr>
          <p:nvPr>
            <p:ph idx="1"/>
          </p:nvPr>
        </p:nvSpPr>
        <p:spPr>
          <a:xfrm>
            <a:off x="457200" y="990600"/>
            <a:ext cx="8229600" cy="4525963"/>
          </a:xfrm>
        </p:spPr>
        <p:txBody>
          <a:bodyPr/>
          <a:lstStyle/>
          <a:p>
            <a:r>
              <a:rPr lang="en-US" dirty="0" smtClean="0"/>
              <a:t>Elected in 1992, </a:t>
            </a:r>
            <a:r>
              <a:rPr lang="en-US" b="1" dirty="0" smtClean="0"/>
              <a:t>most blacks considered Clinton the best president on race issues since Lyndon Johnson.</a:t>
            </a:r>
          </a:p>
          <a:p>
            <a:pPr lvl="1"/>
            <a:r>
              <a:rPr lang="en-US" sz="2000" dirty="0" smtClean="0"/>
              <a:t>He appointed African-Americans to important positions in his administration</a:t>
            </a:r>
          </a:p>
          <a:p>
            <a:pPr lvl="1"/>
            <a:r>
              <a:rPr lang="en-US" sz="2000" dirty="0" smtClean="0"/>
              <a:t>He was the first president to visit Africa</a:t>
            </a:r>
          </a:p>
          <a:p>
            <a:pPr lvl="1"/>
            <a:r>
              <a:rPr lang="en-US" sz="2000" dirty="0" smtClean="0"/>
              <a:t>He supported economic policies that decreased unemployment and helped the poor</a:t>
            </a:r>
          </a:p>
        </p:txBody>
      </p:sp>
      <p:pic>
        <p:nvPicPr>
          <p:cNvPr id="10242" name="Picture 2" descr="C:\Users\jgay.BERTIE_K12_NC\AppData\Local\Microsoft\Windows\Temporary Internet Files\Content.IE5\V2SBT10D\MC9000977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191000"/>
            <a:ext cx="2275794" cy="235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677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lstStyle/>
          <a:p>
            <a:r>
              <a:rPr lang="en-US" dirty="0" smtClean="0"/>
              <a:t>Section 6: The Bush Years</a:t>
            </a:r>
            <a:endParaRPr lang="en-US" dirty="0"/>
          </a:p>
        </p:txBody>
      </p:sp>
      <p:sp>
        <p:nvSpPr>
          <p:cNvPr id="3" name="Content Placeholder 2"/>
          <p:cNvSpPr>
            <a:spLocks noGrp="1"/>
          </p:cNvSpPr>
          <p:nvPr>
            <p:ph idx="1"/>
          </p:nvPr>
        </p:nvSpPr>
        <p:spPr>
          <a:xfrm>
            <a:off x="304800" y="1143000"/>
            <a:ext cx="8534400" cy="4525963"/>
          </a:xfrm>
        </p:spPr>
        <p:txBody>
          <a:bodyPr/>
          <a:lstStyle/>
          <a:p>
            <a:r>
              <a:rPr lang="en-US" dirty="0" smtClean="0"/>
              <a:t>In 2000, George W. Bush was elected President, returning the administration to the Republican Party and more conservative policies.</a:t>
            </a:r>
          </a:p>
          <a:p>
            <a:r>
              <a:rPr lang="en-US" b="1" dirty="0" smtClean="0"/>
              <a:t>While Bush realized few African Americans had voted for him, he did appoint black men and women to key posts in his administration.</a:t>
            </a:r>
            <a:endParaRPr lang="en-US" b="1" dirty="0"/>
          </a:p>
        </p:txBody>
      </p:sp>
      <p:sp>
        <p:nvSpPr>
          <p:cNvPr id="4" name="TextBox 3"/>
          <p:cNvSpPr txBox="1"/>
          <p:nvPr/>
        </p:nvSpPr>
        <p:spPr>
          <a:xfrm rot="293812">
            <a:off x="152400" y="4495800"/>
            <a:ext cx="3581400" cy="1477328"/>
          </a:xfrm>
          <a:prstGeom prst="rect">
            <a:avLst/>
          </a:prstGeom>
          <a:noFill/>
        </p:spPr>
        <p:txBody>
          <a:bodyPr wrap="square" rtlCol="0">
            <a:spAutoFit/>
          </a:bodyPr>
          <a:lstStyle/>
          <a:p>
            <a:r>
              <a:rPr lang="en-US" dirty="0" smtClean="0"/>
              <a:t>During this time many African-Americans shifted their political focus to specific issues, such as financial reparations for slavery and preventing the spread of HIV / AIDS.</a:t>
            </a:r>
            <a:endParaRPr lang="en-US" dirty="0"/>
          </a:p>
        </p:txBody>
      </p:sp>
      <p:pic>
        <p:nvPicPr>
          <p:cNvPr id="11266" name="Picture 2" descr="C:\Users\jgay.BERTIE_K12_NC\AppData\Local\Microsoft\Windows\Temporary Internet Files\Content.IE5\HIRC2V3K\MC9102172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324855"/>
            <a:ext cx="2362200" cy="243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988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lstStyle/>
          <a:p>
            <a:r>
              <a:rPr lang="en-US" dirty="0" smtClean="0"/>
              <a:t>Quick Review of Ch. 23</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Based on this chapter, how would you describe the relationship many in the black community have had with both the Republican and the Democratic Party over the last 30 years?  Why?</a:t>
            </a:r>
            <a:endParaRPr lang="en-US" dirty="0"/>
          </a:p>
        </p:txBody>
      </p:sp>
      <p:pic>
        <p:nvPicPr>
          <p:cNvPr id="12290" name="Picture 2" descr="C:\Users\jgay.BERTIE_K12_NC\AppData\Local\Microsoft\Windows\Temporary Internet Files\Content.IE5\M63QATZ4\MM900041015[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962400"/>
            <a:ext cx="1271954"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892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of Ch. 21 - 22</a:t>
            </a:r>
            <a:endParaRPr lang="en-US" dirty="0"/>
          </a:p>
        </p:txBody>
      </p:sp>
      <p:sp>
        <p:nvSpPr>
          <p:cNvPr id="3" name="Content Placeholder 2"/>
          <p:cNvSpPr>
            <a:spLocks noGrp="1"/>
          </p:cNvSpPr>
          <p:nvPr>
            <p:ph idx="1"/>
          </p:nvPr>
        </p:nvSpPr>
        <p:spPr>
          <a:xfrm>
            <a:off x="304800" y="1600200"/>
            <a:ext cx="8534400" cy="4525963"/>
          </a:xfrm>
        </p:spPr>
        <p:txBody>
          <a:bodyPr/>
          <a:lstStyle/>
          <a:p>
            <a:r>
              <a:rPr lang="en-US" dirty="0" smtClean="0"/>
              <a:t>What key events / legislative acts / people characterize the Civil Rights Movement of the 1950s and 60s?</a:t>
            </a:r>
          </a:p>
          <a:p>
            <a:r>
              <a:rPr lang="en-US" dirty="0" smtClean="0"/>
              <a:t>In what ways did African-Americans respond to frustrations they faced in the 1960s and 70s?</a:t>
            </a:r>
          </a:p>
          <a:p>
            <a:endParaRPr lang="en-US" dirty="0"/>
          </a:p>
        </p:txBody>
      </p:sp>
      <p:pic>
        <p:nvPicPr>
          <p:cNvPr id="1026" name="Picture 2" descr="C:\Users\jgay.BERTIE_K12_NC\AppData\Local\Microsoft\Windows\Temporary Internet Files\Content.IE5\6KHZGVDS\MC90031177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572000"/>
            <a:ext cx="1277514"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589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855"/>
            <a:ext cx="8534400" cy="1143000"/>
          </a:xfrm>
        </p:spPr>
        <p:txBody>
          <a:bodyPr>
            <a:normAutofit fontScale="90000"/>
          </a:bodyPr>
          <a:lstStyle/>
          <a:p>
            <a:r>
              <a:rPr lang="en-US" dirty="0" smtClean="0"/>
              <a:t>Chapter 23: Black Politics (1980 – 2004)</a:t>
            </a:r>
            <a:endParaRPr lang="en-US" dirty="0"/>
          </a:p>
        </p:txBody>
      </p:sp>
      <p:sp>
        <p:nvSpPr>
          <p:cNvPr id="3" name="Content Placeholder 2"/>
          <p:cNvSpPr>
            <a:spLocks noGrp="1"/>
          </p:cNvSpPr>
          <p:nvPr>
            <p:ph idx="1"/>
          </p:nvPr>
        </p:nvSpPr>
        <p:spPr>
          <a:xfrm>
            <a:off x="457200" y="1138309"/>
            <a:ext cx="8229600" cy="4525963"/>
          </a:xfrm>
        </p:spPr>
        <p:txBody>
          <a:bodyPr/>
          <a:lstStyle/>
          <a:p>
            <a:r>
              <a:rPr lang="en-US" dirty="0" smtClean="0"/>
              <a:t>This chapter explores the complexity, contradictions, ironies, and tensions between race-conscious progressive politics and conservative backlash politics from 1980 to the opening years of the new millennium.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796004"/>
            <a:ext cx="4524375" cy="292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525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normAutofit fontScale="90000"/>
          </a:bodyPr>
          <a:lstStyle/>
          <a:p>
            <a:r>
              <a:rPr lang="en-US" dirty="0" smtClean="0"/>
              <a:t>Section 1: The Conservative Reaction</a:t>
            </a:r>
            <a:endParaRPr lang="en-US" dirty="0"/>
          </a:p>
        </p:txBody>
      </p:sp>
      <p:sp>
        <p:nvSpPr>
          <p:cNvPr id="3" name="Content Placeholder 2"/>
          <p:cNvSpPr>
            <a:spLocks noGrp="1"/>
          </p:cNvSpPr>
          <p:nvPr>
            <p:ph idx="1"/>
          </p:nvPr>
        </p:nvSpPr>
        <p:spPr>
          <a:xfrm>
            <a:off x="457200" y="1196219"/>
            <a:ext cx="8229600" cy="4525963"/>
          </a:xfrm>
        </p:spPr>
        <p:txBody>
          <a:bodyPr/>
          <a:lstStyle/>
          <a:p>
            <a:r>
              <a:rPr lang="en-US" dirty="0" smtClean="0"/>
              <a:t>In 1980, Republican Ronald Reagan was elected President, marking a political shift  to the right (more conservative politics).</a:t>
            </a:r>
          </a:p>
          <a:p>
            <a:pPr lvl="1"/>
            <a:r>
              <a:rPr lang="en-US" b="1" dirty="0" smtClean="0"/>
              <a:t>Reagan’s administration did not support expanded civil rights, sought to reduce welfare programs (affecting many black families), and opposed affirmative action</a:t>
            </a:r>
            <a:r>
              <a:rPr lang="en-US" dirty="0" smtClean="0"/>
              <a:t>.</a:t>
            </a:r>
            <a:endParaRPr lang="en-US" dirty="0"/>
          </a:p>
        </p:txBody>
      </p:sp>
      <p:sp>
        <p:nvSpPr>
          <p:cNvPr id="4" name="TextBox 3"/>
          <p:cNvSpPr txBox="1"/>
          <p:nvPr/>
        </p:nvSpPr>
        <p:spPr>
          <a:xfrm rot="337398">
            <a:off x="304802" y="5267444"/>
            <a:ext cx="3352800" cy="923330"/>
          </a:xfrm>
          <a:prstGeom prst="rect">
            <a:avLst/>
          </a:prstGeom>
          <a:noFill/>
        </p:spPr>
        <p:txBody>
          <a:bodyPr wrap="square" rtlCol="0">
            <a:spAutoFit/>
          </a:bodyPr>
          <a:lstStyle/>
          <a:p>
            <a:r>
              <a:rPr lang="en-US" dirty="0" smtClean="0"/>
              <a:t>Black conservatives played a role in the Republican Party, but had little real power.</a:t>
            </a:r>
            <a:endParaRPr lang="en-US" dirty="0"/>
          </a:p>
        </p:txBody>
      </p:sp>
      <p:pic>
        <p:nvPicPr>
          <p:cNvPr id="3074" name="Picture 2" descr="C:\Users\jgay.BERTIE_K12_NC\AppData\Local\Microsoft\Windows\Temporary Internet Files\Content.IE5\WSUQFQ3Z\MC90009770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193534"/>
            <a:ext cx="2446405" cy="2527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76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Section 2: Civil Rights</a:t>
            </a:r>
            <a:endParaRPr lang="en-US" dirty="0"/>
          </a:p>
        </p:txBody>
      </p:sp>
      <p:sp>
        <p:nvSpPr>
          <p:cNvPr id="3" name="Content Placeholder 2"/>
          <p:cNvSpPr>
            <a:spLocks noGrp="1"/>
          </p:cNvSpPr>
          <p:nvPr>
            <p:ph idx="1"/>
          </p:nvPr>
        </p:nvSpPr>
        <p:spPr>
          <a:xfrm>
            <a:off x="457200" y="1066800"/>
            <a:ext cx="8229600" cy="4525963"/>
          </a:xfrm>
        </p:spPr>
        <p:txBody>
          <a:bodyPr>
            <a:normAutofit/>
          </a:bodyPr>
          <a:lstStyle/>
          <a:p>
            <a:r>
              <a:rPr lang="en-US" sz="2800" dirty="0" smtClean="0"/>
              <a:t>The </a:t>
            </a:r>
            <a:r>
              <a:rPr lang="en-US" sz="2800" b="1" dirty="0" smtClean="0"/>
              <a:t>Reagan and Bush presidential administrations opposed ‘new civil rights law’</a:t>
            </a:r>
            <a:r>
              <a:rPr lang="en-US" sz="2800" dirty="0" smtClean="0"/>
              <a:t>, especially affirmative action programs, arguing it created new unfairness and white resentment of minorities.</a:t>
            </a:r>
          </a:p>
          <a:p>
            <a:r>
              <a:rPr lang="en-US" sz="2800" b="1" dirty="0" smtClean="0"/>
              <a:t>Affirmative Action became a focal point for debate </a:t>
            </a:r>
            <a:r>
              <a:rPr lang="en-US" sz="2800" dirty="0" smtClean="0"/>
              <a:t>about inequality in America and the role of the government in its elimination.</a:t>
            </a:r>
          </a:p>
          <a:p>
            <a:r>
              <a:rPr lang="en-US" sz="2800" dirty="0" smtClean="0"/>
              <a:t>So… What is Affirmative Action?</a:t>
            </a:r>
            <a:endParaRPr lang="en-US" sz="2800" dirty="0"/>
          </a:p>
        </p:txBody>
      </p:sp>
      <p:sp>
        <p:nvSpPr>
          <p:cNvPr id="4" name="TextBox 3"/>
          <p:cNvSpPr txBox="1"/>
          <p:nvPr/>
        </p:nvSpPr>
        <p:spPr>
          <a:xfrm rot="425449">
            <a:off x="152400" y="5178865"/>
            <a:ext cx="3733800" cy="1200329"/>
          </a:xfrm>
          <a:prstGeom prst="rect">
            <a:avLst/>
          </a:prstGeom>
          <a:noFill/>
        </p:spPr>
        <p:txBody>
          <a:bodyPr wrap="square" rtlCol="0">
            <a:spAutoFit/>
          </a:bodyPr>
          <a:lstStyle/>
          <a:p>
            <a:r>
              <a:rPr lang="en-US" dirty="0" smtClean="0"/>
              <a:t>Meanwhile, African-Americans during the 1980s used their power in the Democratic Party to promote civil rights legislation.</a:t>
            </a:r>
            <a:endParaRPr lang="en-US" dirty="0"/>
          </a:p>
        </p:txBody>
      </p:sp>
      <p:pic>
        <p:nvPicPr>
          <p:cNvPr id="4098" name="Picture 2" descr="C:\Users\jgay.BERTIE_K12_NC\AppData\Local\Microsoft\Windows\Temporary Internet Files\Content.IE5\WSUQFQ3Z\MC90009770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9694" y="3810000"/>
            <a:ext cx="1759306" cy="181782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gay.BERTIE_K12_NC\AppData\Local\Microsoft\Windows\Temporary Internet Files\Content.IE5\AJKN4RXR\MC90009770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870572"/>
            <a:ext cx="1759306" cy="181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658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Section 2: Civil Rights</a:t>
            </a:r>
            <a:endParaRPr lang="en-US" dirty="0"/>
          </a:p>
        </p:txBody>
      </p:sp>
      <p:sp>
        <p:nvSpPr>
          <p:cNvPr id="3" name="Content Placeholder 2"/>
          <p:cNvSpPr>
            <a:spLocks noGrp="1"/>
          </p:cNvSpPr>
          <p:nvPr>
            <p:ph idx="1"/>
          </p:nvPr>
        </p:nvSpPr>
        <p:spPr>
          <a:xfrm>
            <a:off x="488777" y="990600"/>
            <a:ext cx="8229600" cy="4525963"/>
          </a:xfrm>
        </p:spPr>
        <p:txBody>
          <a:bodyPr>
            <a:normAutofit/>
          </a:bodyPr>
          <a:lstStyle/>
          <a:p>
            <a:r>
              <a:rPr lang="en-US" dirty="0" smtClean="0"/>
              <a:t>What is Affirmative Action?</a:t>
            </a:r>
          </a:p>
          <a:p>
            <a:pPr lvl="1"/>
            <a:r>
              <a:rPr lang="en-US" sz="2200" b="1" dirty="0" smtClean="0"/>
              <a:t>Policies intended to actively remedy historical discrimination and racial inequality by increasing the number of minority students, employees, or elected officials </a:t>
            </a:r>
            <a:r>
              <a:rPr lang="en-US" sz="2200" dirty="0" smtClean="0"/>
              <a:t>to correspond to the percentage of the relevant minority population.</a:t>
            </a:r>
          </a:p>
          <a:p>
            <a:pPr lvl="1"/>
            <a:r>
              <a:rPr lang="en-US" sz="2200" dirty="0" smtClean="0"/>
              <a:t>In other words, if a state has a large population of blacks, then companies in that state should reflect more black employees.  Colleges in that state should accept more black students.</a:t>
            </a:r>
          </a:p>
          <a:p>
            <a:pPr lvl="1"/>
            <a:r>
              <a:rPr lang="en-US" sz="2200" dirty="0" smtClean="0"/>
              <a:t>Its government regulation to ensure minorities (blacks) are gaining educational and economic opportunity.</a:t>
            </a:r>
          </a:p>
        </p:txBody>
      </p:sp>
      <p:sp>
        <p:nvSpPr>
          <p:cNvPr id="4" name="TextBox 3"/>
          <p:cNvSpPr txBox="1"/>
          <p:nvPr/>
        </p:nvSpPr>
        <p:spPr>
          <a:xfrm rot="339205">
            <a:off x="533400" y="5334000"/>
            <a:ext cx="3200400" cy="923330"/>
          </a:xfrm>
          <a:prstGeom prst="rect">
            <a:avLst/>
          </a:prstGeom>
          <a:noFill/>
        </p:spPr>
        <p:txBody>
          <a:bodyPr wrap="square" rtlCol="0">
            <a:spAutoFit/>
          </a:bodyPr>
          <a:lstStyle/>
          <a:p>
            <a:r>
              <a:rPr lang="en-US" dirty="0" smtClean="0">
                <a:solidFill>
                  <a:srgbClr val="FF0000"/>
                </a:solidFill>
              </a:rPr>
              <a:t>Quick Discussion:  How could one argue for or against Affirmative Action?</a:t>
            </a:r>
            <a:endParaRPr lang="en-US"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859036"/>
            <a:ext cx="3525982" cy="1912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741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3: Jesse Jackson and the Rainbow Coalition</a:t>
            </a:r>
            <a:endParaRPr lang="en-US" dirty="0"/>
          </a:p>
        </p:txBody>
      </p:sp>
      <p:sp>
        <p:nvSpPr>
          <p:cNvPr id="3" name="Content Placeholder 2"/>
          <p:cNvSpPr>
            <a:spLocks noGrp="1"/>
          </p:cNvSpPr>
          <p:nvPr>
            <p:ph idx="1"/>
          </p:nvPr>
        </p:nvSpPr>
        <p:spPr>
          <a:xfrm>
            <a:off x="228600" y="1524000"/>
            <a:ext cx="8686800" cy="4525963"/>
          </a:xfrm>
        </p:spPr>
        <p:txBody>
          <a:bodyPr>
            <a:normAutofit/>
          </a:bodyPr>
          <a:lstStyle/>
          <a:p>
            <a:r>
              <a:rPr lang="en-US" sz="2800" dirty="0" smtClean="0"/>
              <a:t>During the 1980s </a:t>
            </a:r>
            <a:r>
              <a:rPr lang="en-US" sz="2800" b="1" dirty="0" smtClean="0"/>
              <a:t>Jesse Jackson emerged as a leading political spokesman for blacks.</a:t>
            </a:r>
          </a:p>
          <a:p>
            <a:r>
              <a:rPr lang="en-US" sz="2800" dirty="0" smtClean="0"/>
              <a:t>He founded People United to Save Humanity (PUSH), an organization which worked to promote affirmative action, improve education and help register black voters.</a:t>
            </a:r>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886200"/>
            <a:ext cx="3810000"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556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855"/>
            <a:ext cx="8686800" cy="1143000"/>
          </a:xfrm>
        </p:spPr>
        <p:txBody>
          <a:bodyPr>
            <a:noAutofit/>
          </a:bodyPr>
          <a:lstStyle/>
          <a:p>
            <a:r>
              <a:rPr lang="en-US" sz="3200" dirty="0" smtClean="0"/>
              <a:t>Section 3: Jesse Jackson and the Rainbow Coalition</a:t>
            </a:r>
            <a:endParaRPr lang="en-US" sz="3200" dirty="0"/>
          </a:p>
        </p:txBody>
      </p:sp>
      <p:sp>
        <p:nvSpPr>
          <p:cNvPr id="3" name="Content Placeholder 2"/>
          <p:cNvSpPr>
            <a:spLocks noGrp="1"/>
          </p:cNvSpPr>
          <p:nvPr>
            <p:ph idx="1"/>
          </p:nvPr>
        </p:nvSpPr>
        <p:spPr>
          <a:xfrm>
            <a:off x="457200" y="1219200"/>
            <a:ext cx="8229600" cy="4525963"/>
          </a:xfrm>
        </p:spPr>
        <p:txBody>
          <a:bodyPr>
            <a:normAutofit/>
          </a:bodyPr>
          <a:lstStyle/>
          <a:p>
            <a:r>
              <a:rPr lang="en-US" sz="2400" dirty="0" smtClean="0"/>
              <a:t>In 1983 and 1987, </a:t>
            </a:r>
            <a:r>
              <a:rPr lang="en-US" sz="2400" b="1" dirty="0" smtClean="0"/>
              <a:t>Jackson sought the Democratic Party’s presidential nomination </a:t>
            </a:r>
            <a:r>
              <a:rPr lang="en-US" sz="2400" dirty="0" smtClean="0"/>
              <a:t>by appealing to what he called a ‘rainbow coalition’ of diverse people who he felt were under-represented.</a:t>
            </a:r>
          </a:p>
          <a:p>
            <a:pPr lvl="1"/>
            <a:r>
              <a:rPr lang="en-US" sz="2000" dirty="0" smtClean="0"/>
              <a:t>Blacks, white workers, liberals, Latinos, feminists, students, and environmentalists</a:t>
            </a:r>
          </a:p>
          <a:p>
            <a:r>
              <a:rPr lang="en-US" sz="2400" dirty="0" smtClean="0"/>
              <a:t>Although he was unsuccessful, his attempts marked the </a:t>
            </a:r>
            <a:r>
              <a:rPr lang="en-US" sz="2400" b="1" dirty="0" smtClean="0"/>
              <a:t>increasing role of blacks in American politics</a:t>
            </a:r>
            <a:r>
              <a:rPr lang="en-US" sz="2400" dirty="0" smtClean="0"/>
              <a:t>.</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4343400"/>
            <a:ext cx="190500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343399"/>
            <a:ext cx="2895600" cy="229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266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143000"/>
          </a:xfrm>
        </p:spPr>
        <p:txBody>
          <a:bodyPr>
            <a:normAutofit fontScale="90000"/>
          </a:bodyPr>
          <a:lstStyle/>
          <a:p>
            <a:r>
              <a:rPr lang="en-US" dirty="0" smtClean="0"/>
              <a:t>Section 4: Policing the Black Community</a:t>
            </a:r>
            <a:endParaRPr lang="en-US" dirty="0"/>
          </a:p>
        </p:txBody>
      </p:sp>
      <p:sp>
        <p:nvSpPr>
          <p:cNvPr id="3" name="Content Placeholder 2"/>
          <p:cNvSpPr>
            <a:spLocks noGrp="1"/>
          </p:cNvSpPr>
          <p:nvPr>
            <p:ph idx="1"/>
          </p:nvPr>
        </p:nvSpPr>
        <p:spPr>
          <a:xfrm>
            <a:off x="381000" y="1066800"/>
            <a:ext cx="8534400" cy="4525963"/>
          </a:xfrm>
        </p:spPr>
        <p:txBody>
          <a:bodyPr>
            <a:normAutofit lnSpcReduction="10000"/>
          </a:bodyPr>
          <a:lstStyle/>
          <a:p>
            <a:r>
              <a:rPr lang="en-US" sz="2600" b="1" dirty="0" smtClean="0"/>
              <a:t>Many African-Americans argued that police used racial profiling and bias against black men</a:t>
            </a:r>
            <a:r>
              <a:rPr lang="en-US" sz="2600" dirty="0" smtClean="0"/>
              <a:t>.</a:t>
            </a:r>
          </a:p>
          <a:p>
            <a:r>
              <a:rPr lang="en-US" sz="2600" dirty="0" smtClean="0"/>
              <a:t>No incident caused more anger and debate on this issue than the Rodney King Incident in 1991.</a:t>
            </a:r>
          </a:p>
          <a:p>
            <a:pPr lvl="1"/>
            <a:r>
              <a:rPr lang="en-US" sz="2200" dirty="0" smtClean="0"/>
              <a:t>LA Police officers pulled King from his car and beat him (which was caught on tape) after a high-speed chase.  </a:t>
            </a:r>
          </a:p>
          <a:p>
            <a:pPr lvl="1"/>
            <a:r>
              <a:rPr lang="en-US" sz="2200" dirty="0" smtClean="0"/>
              <a:t>When a jury found the officers not guilty, protest riots broke out in south-central LA</a:t>
            </a:r>
          </a:p>
          <a:p>
            <a:pPr lvl="2"/>
            <a:r>
              <a:rPr lang="en-US" sz="1800" dirty="0" smtClean="0"/>
              <a:t>Mostly white jury saw police imposing </a:t>
            </a:r>
          </a:p>
          <a:p>
            <a:pPr marL="914400" lvl="2" indent="0">
              <a:buNone/>
            </a:pPr>
            <a:r>
              <a:rPr lang="en-US" sz="1800" dirty="0" smtClean="0"/>
              <a:t>justice and maintaining law and order.</a:t>
            </a:r>
          </a:p>
          <a:p>
            <a:pPr lvl="2"/>
            <a:r>
              <a:rPr lang="en-US" sz="1800" dirty="0" smtClean="0"/>
              <a:t>Black Americans saw injustice, police </a:t>
            </a:r>
          </a:p>
          <a:p>
            <a:pPr marL="914400" lvl="2" indent="0">
              <a:buNone/>
            </a:pPr>
            <a:r>
              <a:rPr lang="en-US" sz="1800" dirty="0" smtClean="0"/>
              <a:t>repression, and racism.</a:t>
            </a:r>
            <a:endParaRPr lang="en-US" sz="1800" dirty="0"/>
          </a:p>
        </p:txBody>
      </p:sp>
      <p:sp>
        <p:nvSpPr>
          <p:cNvPr id="4" name="TextBox 3"/>
          <p:cNvSpPr txBox="1"/>
          <p:nvPr/>
        </p:nvSpPr>
        <p:spPr>
          <a:xfrm rot="421383">
            <a:off x="152400" y="5420176"/>
            <a:ext cx="3505200" cy="1200329"/>
          </a:xfrm>
          <a:prstGeom prst="rect">
            <a:avLst/>
          </a:prstGeom>
          <a:noFill/>
        </p:spPr>
        <p:txBody>
          <a:bodyPr wrap="square" rtlCol="0">
            <a:spAutoFit/>
          </a:bodyPr>
          <a:lstStyle/>
          <a:p>
            <a:r>
              <a:rPr lang="en-US" dirty="0" smtClean="0"/>
              <a:t>A federal court jury later found 2 of the officers guilty.  A civil court  jury also ordered the city of LA to pay King $3.8 million in damages.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322" y="3981341"/>
            <a:ext cx="3572041" cy="245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392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831</Words>
  <Application>Microsoft Office PowerPoint</Application>
  <PresentationFormat>On-screen Show (4:3)</PresentationFormat>
  <Paragraphs>53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Unit 7:  The Black Revolution (1954 – Present)</vt:lpstr>
      <vt:lpstr>Quick Review of Ch. 21 - 22</vt:lpstr>
      <vt:lpstr>Chapter 23: Black Politics (1980 – 2004)</vt:lpstr>
      <vt:lpstr>Section 1: The Conservative Reaction</vt:lpstr>
      <vt:lpstr>Section 2: Civil Rights</vt:lpstr>
      <vt:lpstr>Section 2: Civil Rights</vt:lpstr>
      <vt:lpstr>Section 3: Jesse Jackson and the Rainbow Coalition</vt:lpstr>
      <vt:lpstr>Section 3: Jesse Jackson and the Rainbow Coalition</vt:lpstr>
      <vt:lpstr>Section 4: Policing the Black Community</vt:lpstr>
      <vt:lpstr>Quick Discussion</vt:lpstr>
      <vt:lpstr>Section 5: The Clinton Years</vt:lpstr>
      <vt:lpstr>Section 6: The Bush Years</vt:lpstr>
      <vt:lpstr>Quick Review of Ch. 23</vt:lpstr>
    </vt:vector>
  </TitlesOfParts>
  <Company>Bertie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The Black Revolution (1954 – Present)</dc:title>
  <dc:creator>Gay, Jonathan</dc:creator>
  <cp:lastModifiedBy>Gay, Jonathan</cp:lastModifiedBy>
  <cp:revision>13</cp:revision>
  <dcterms:created xsi:type="dcterms:W3CDTF">2014-05-03T19:54:55Z</dcterms:created>
  <dcterms:modified xsi:type="dcterms:W3CDTF">2014-11-24T17:31:19Z</dcterms:modified>
</cp:coreProperties>
</file>