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2" r:id="rId10"/>
    <p:sldId id="265" r:id="rId11"/>
    <p:sldId id="266" r:id="rId12"/>
    <p:sldId id="267" r:id="rId13"/>
    <p:sldId id="268" r:id="rId14"/>
    <p:sldId id="273"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6378B7-BDD1-4AAD-9A8E-1C1608DC327A}"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F982-DAB6-41FF-81B3-487E68E7C8CD}" type="slidenum">
              <a:rPr lang="en-US" smtClean="0"/>
              <a:t>‹#›</a:t>
            </a:fld>
            <a:endParaRPr lang="en-US"/>
          </a:p>
        </p:txBody>
      </p:sp>
    </p:spTree>
    <p:extLst>
      <p:ext uri="{BB962C8B-B14F-4D97-AF65-F5344CB8AC3E}">
        <p14:creationId xmlns:p14="http://schemas.microsoft.com/office/powerpoint/2010/main" val="155206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378B7-BDD1-4AAD-9A8E-1C1608DC327A}"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F982-DAB6-41FF-81B3-487E68E7C8CD}" type="slidenum">
              <a:rPr lang="en-US" smtClean="0"/>
              <a:t>‹#›</a:t>
            </a:fld>
            <a:endParaRPr lang="en-US"/>
          </a:p>
        </p:txBody>
      </p:sp>
    </p:spTree>
    <p:extLst>
      <p:ext uri="{BB962C8B-B14F-4D97-AF65-F5344CB8AC3E}">
        <p14:creationId xmlns:p14="http://schemas.microsoft.com/office/powerpoint/2010/main" val="328343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378B7-BDD1-4AAD-9A8E-1C1608DC327A}"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F982-DAB6-41FF-81B3-487E68E7C8CD}" type="slidenum">
              <a:rPr lang="en-US" smtClean="0"/>
              <a:t>‹#›</a:t>
            </a:fld>
            <a:endParaRPr lang="en-US"/>
          </a:p>
        </p:txBody>
      </p:sp>
    </p:spTree>
    <p:extLst>
      <p:ext uri="{BB962C8B-B14F-4D97-AF65-F5344CB8AC3E}">
        <p14:creationId xmlns:p14="http://schemas.microsoft.com/office/powerpoint/2010/main" val="99217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378B7-BDD1-4AAD-9A8E-1C1608DC327A}"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F982-DAB6-41FF-81B3-487E68E7C8CD}" type="slidenum">
              <a:rPr lang="en-US" smtClean="0"/>
              <a:t>‹#›</a:t>
            </a:fld>
            <a:endParaRPr lang="en-US"/>
          </a:p>
        </p:txBody>
      </p:sp>
    </p:spTree>
    <p:extLst>
      <p:ext uri="{BB962C8B-B14F-4D97-AF65-F5344CB8AC3E}">
        <p14:creationId xmlns:p14="http://schemas.microsoft.com/office/powerpoint/2010/main" val="240877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378B7-BDD1-4AAD-9A8E-1C1608DC327A}"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F982-DAB6-41FF-81B3-487E68E7C8CD}" type="slidenum">
              <a:rPr lang="en-US" smtClean="0"/>
              <a:t>‹#›</a:t>
            </a:fld>
            <a:endParaRPr lang="en-US"/>
          </a:p>
        </p:txBody>
      </p:sp>
    </p:spTree>
    <p:extLst>
      <p:ext uri="{BB962C8B-B14F-4D97-AF65-F5344CB8AC3E}">
        <p14:creationId xmlns:p14="http://schemas.microsoft.com/office/powerpoint/2010/main" val="26009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6378B7-BDD1-4AAD-9A8E-1C1608DC327A}"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8F982-DAB6-41FF-81B3-487E68E7C8CD}" type="slidenum">
              <a:rPr lang="en-US" smtClean="0"/>
              <a:t>‹#›</a:t>
            </a:fld>
            <a:endParaRPr lang="en-US"/>
          </a:p>
        </p:txBody>
      </p:sp>
    </p:spTree>
    <p:extLst>
      <p:ext uri="{BB962C8B-B14F-4D97-AF65-F5344CB8AC3E}">
        <p14:creationId xmlns:p14="http://schemas.microsoft.com/office/powerpoint/2010/main" val="340322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6378B7-BDD1-4AAD-9A8E-1C1608DC327A}" type="datetimeFigureOut">
              <a:rPr lang="en-US" smtClean="0"/>
              <a:t>3/20/2016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B8F982-DAB6-41FF-81B3-487E68E7C8CD}" type="slidenum">
              <a:rPr lang="en-US" smtClean="0"/>
              <a:t>‹#›</a:t>
            </a:fld>
            <a:endParaRPr lang="en-US"/>
          </a:p>
        </p:txBody>
      </p:sp>
    </p:spTree>
    <p:extLst>
      <p:ext uri="{BB962C8B-B14F-4D97-AF65-F5344CB8AC3E}">
        <p14:creationId xmlns:p14="http://schemas.microsoft.com/office/powerpoint/2010/main" val="14705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6378B7-BDD1-4AAD-9A8E-1C1608DC327A}" type="datetimeFigureOut">
              <a:rPr lang="en-US" smtClean="0"/>
              <a:t>3/20/2016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B8F982-DAB6-41FF-81B3-487E68E7C8CD}" type="slidenum">
              <a:rPr lang="en-US" smtClean="0"/>
              <a:t>‹#›</a:t>
            </a:fld>
            <a:endParaRPr lang="en-US"/>
          </a:p>
        </p:txBody>
      </p:sp>
    </p:spTree>
    <p:extLst>
      <p:ext uri="{BB962C8B-B14F-4D97-AF65-F5344CB8AC3E}">
        <p14:creationId xmlns:p14="http://schemas.microsoft.com/office/powerpoint/2010/main" val="265175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378B7-BDD1-4AAD-9A8E-1C1608DC327A}" type="datetimeFigureOut">
              <a:rPr lang="en-US" smtClean="0"/>
              <a:t>3/20/2016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B8F982-DAB6-41FF-81B3-487E68E7C8CD}" type="slidenum">
              <a:rPr lang="en-US" smtClean="0"/>
              <a:t>‹#›</a:t>
            </a:fld>
            <a:endParaRPr lang="en-US"/>
          </a:p>
        </p:txBody>
      </p:sp>
    </p:spTree>
    <p:extLst>
      <p:ext uri="{BB962C8B-B14F-4D97-AF65-F5344CB8AC3E}">
        <p14:creationId xmlns:p14="http://schemas.microsoft.com/office/powerpoint/2010/main" val="89261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378B7-BDD1-4AAD-9A8E-1C1608DC327A}"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8F982-DAB6-41FF-81B3-487E68E7C8CD}" type="slidenum">
              <a:rPr lang="en-US" smtClean="0"/>
              <a:t>‹#›</a:t>
            </a:fld>
            <a:endParaRPr lang="en-US"/>
          </a:p>
        </p:txBody>
      </p:sp>
    </p:spTree>
    <p:extLst>
      <p:ext uri="{BB962C8B-B14F-4D97-AF65-F5344CB8AC3E}">
        <p14:creationId xmlns:p14="http://schemas.microsoft.com/office/powerpoint/2010/main" val="21408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378B7-BDD1-4AAD-9A8E-1C1608DC327A}"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8F982-DAB6-41FF-81B3-487E68E7C8CD}" type="slidenum">
              <a:rPr lang="en-US" smtClean="0"/>
              <a:t>‹#›</a:t>
            </a:fld>
            <a:endParaRPr lang="en-US"/>
          </a:p>
        </p:txBody>
      </p:sp>
    </p:spTree>
    <p:extLst>
      <p:ext uri="{BB962C8B-B14F-4D97-AF65-F5344CB8AC3E}">
        <p14:creationId xmlns:p14="http://schemas.microsoft.com/office/powerpoint/2010/main" val="168342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378B7-BDD1-4AAD-9A8E-1C1608DC327A}" type="datetimeFigureOut">
              <a:rPr lang="en-US" smtClean="0"/>
              <a:t>3/20/2016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8F982-DAB6-41FF-81B3-487E68E7C8CD}" type="slidenum">
              <a:rPr lang="en-US" smtClean="0"/>
              <a:t>‹#›</a:t>
            </a:fld>
            <a:endParaRPr lang="en-US"/>
          </a:p>
        </p:txBody>
      </p:sp>
    </p:spTree>
    <p:extLst>
      <p:ext uri="{BB962C8B-B14F-4D97-AF65-F5344CB8AC3E}">
        <p14:creationId xmlns:p14="http://schemas.microsoft.com/office/powerpoint/2010/main" val="1404417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7: World War II and Postwar America (1931 – 1960)</a:t>
            </a:r>
            <a:endParaRPr lang="en-US" dirty="0"/>
          </a:p>
        </p:txBody>
      </p:sp>
      <p:sp>
        <p:nvSpPr>
          <p:cNvPr id="3" name="Content Placeholder 2"/>
          <p:cNvSpPr>
            <a:spLocks noGrp="1"/>
          </p:cNvSpPr>
          <p:nvPr>
            <p:ph idx="1"/>
          </p:nvPr>
        </p:nvSpPr>
        <p:spPr>
          <a:xfrm>
            <a:off x="228600" y="1524000"/>
            <a:ext cx="8686800" cy="4525963"/>
          </a:xfrm>
        </p:spPr>
        <p:txBody>
          <a:bodyPr/>
          <a:lstStyle/>
          <a:p>
            <a:r>
              <a:rPr lang="en-US" dirty="0" smtClean="0"/>
              <a:t>World War II would prove to be a major victory for the US and it’s allies, however, tensions between democracy and communism would present new challenges in the years to come.</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714750"/>
            <a:ext cx="2971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133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normAutofit fontScale="90000"/>
          </a:bodyPr>
          <a:lstStyle/>
          <a:p>
            <a:r>
              <a:rPr lang="en-US" dirty="0" smtClean="0"/>
              <a:t>Section 3: Mass Culture and Family Life</a:t>
            </a:r>
            <a:endParaRPr lang="en-US" dirty="0"/>
          </a:p>
        </p:txBody>
      </p:sp>
      <p:sp>
        <p:nvSpPr>
          <p:cNvPr id="3" name="Content Placeholder 2"/>
          <p:cNvSpPr>
            <a:spLocks noGrp="1"/>
          </p:cNvSpPr>
          <p:nvPr>
            <p:ph idx="1"/>
          </p:nvPr>
        </p:nvSpPr>
        <p:spPr>
          <a:xfrm>
            <a:off x="235022" y="1066800"/>
            <a:ext cx="8604178" cy="4525963"/>
          </a:xfrm>
        </p:spPr>
        <p:txBody>
          <a:bodyPr/>
          <a:lstStyle/>
          <a:p>
            <a:r>
              <a:rPr lang="en-US" sz="2800" dirty="0" smtClean="0"/>
              <a:t>During the 1950s, </a:t>
            </a:r>
            <a:r>
              <a:rPr lang="en-US" sz="2800" b="1" dirty="0" smtClean="0"/>
              <a:t>television and other forms of mass culture promoted the concept that the ‘ideal family’ </a:t>
            </a:r>
            <a:r>
              <a:rPr lang="en-US" sz="2800" dirty="0" smtClean="0"/>
              <a:t>was one in which </a:t>
            </a:r>
            <a:r>
              <a:rPr lang="en-US" sz="2800" b="1" dirty="0" smtClean="0"/>
              <a:t>men worked </a:t>
            </a:r>
            <a:r>
              <a:rPr lang="en-US" sz="2800" dirty="0" smtClean="0"/>
              <a:t>to support the family while </a:t>
            </a:r>
            <a:r>
              <a:rPr lang="en-US" sz="2800" b="1" dirty="0" smtClean="0"/>
              <a:t>women stayed home </a:t>
            </a:r>
            <a:r>
              <a:rPr lang="en-US" sz="2800" dirty="0" smtClean="0"/>
              <a:t>and reared their children.</a:t>
            </a:r>
          </a:p>
          <a:p>
            <a:pPr lvl="1"/>
            <a:r>
              <a:rPr lang="en-US" sz="2400" dirty="0" smtClean="0"/>
              <a:t>Despite this view, by 1960 about 1/3 of the nation’s jobs were held by women (1/2 of whom were married).</a:t>
            </a:r>
            <a:endParaRPr lang="en-US" sz="2400" dirty="0"/>
          </a:p>
        </p:txBody>
      </p:sp>
      <p:sp>
        <p:nvSpPr>
          <p:cNvPr id="4" name="TextBox 3"/>
          <p:cNvSpPr txBox="1"/>
          <p:nvPr/>
        </p:nvSpPr>
        <p:spPr>
          <a:xfrm rot="300674">
            <a:off x="304799" y="4267868"/>
            <a:ext cx="3581400" cy="1754326"/>
          </a:xfrm>
          <a:prstGeom prst="rect">
            <a:avLst/>
          </a:prstGeom>
          <a:noFill/>
        </p:spPr>
        <p:txBody>
          <a:bodyPr wrap="square" rtlCol="0">
            <a:spAutoFit/>
          </a:bodyPr>
          <a:lstStyle/>
          <a:p>
            <a:r>
              <a:rPr lang="en-US" dirty="0" smtClean="0"/>
              <a:t>“A woman isn’t a woman unless she’s been married and had children.” </a:t>
            </a:r>
          </a:p>
          <a:p>
            <a:r>
              <a:rPr lang="en-US" dirty="0"/>
              <a:t>	</a:t>
            </a:r>
            <a:r>
              <a:rPr lang="en-US" dirty="0" smtClean="0"/>
              <a:t>– Actress Debbie Reynolds in the 1955 Hollywood Film </a:t>
            </a:r>
            <a:r>
              <a:rPr lang="en-US" i="1" dirty="0" smtClean="0"/>
              <a:t>The Tender Trap</a:t>
            </a:r>
            <a:r>
              <a:rPr lang="en-US" dirty="0" smtClean="0"/>
              <a:t>.</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669863"/>
            <a:ext cx="3134707" cy="310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400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p:txBody>
          <a:bodyPr/>
          <a:lstStyle/>
          <a:p>
            <a:r>
              <a:rPr lang="en-US" dirty="0" smtClean="0"/>
              <a:t>How would you describe the ‘ideal family’ in modern American life?</a:t>
            </a:r>
            <a:endParaRPr lang="en-US" dirty="0"/>
          </a:p>
        </p:txBody>
      </p:sp>
      <p:pic>
        <p:nvPicPr>
          <p:cNvPr id="8194" name="Picture 2" descr="C:\Users\jgay.BERTIE_K12_NC\AppData\Local\Microsoft\Windows\Temporary Internet Files\Content.IE5\WSUQFQ3Z\MC90028217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124200"/>
            <a:ext cx="1995217" cy="230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614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3: Mass Culture and Family Life</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600" dirty="0" smtClean="0"/>
              <a:t>As the US economy boomed in the postwar era, many Americans were caught up in </a:t>
            </a:r>
            <a:r>
              <a:rPr lang="en-US" sz="2600" b="1" dirty="0" smtClean="0"/>
              <a:t>consumerism, buying as much as they could, often on credit</a:t>
            </a:r>
            <a:r>
              <a:rPr lang="en-US" sz="2600" dirty="0" smtClean="0"/>
              <a:t>.</a:t>
            </a:r>
          </a:p>
          <a:p>
            <a:r>
              <a:rPr lang="en-US" sz="2600" dirty="0" smtClean="0"/>
              <a:t>Factors contributing to American spending</a:t>
            </a:r>
          </a:p>
          <a:p>
            <a:pPr lvl="1"/>
            <a:r>
              <a:rPr lang="en-US" sz="1800" b="1" dirty="0" smtClean="0"/>
              <a:t>Increases in income = more money to spend</a:t>
            </a:r>
          </a:p>
          <a:p>
            <a:pPr lvl="1"/>
            <a:r>
              <a:rPr lang="en-US" sz="1800" dirty="0" smtClean="0"/>
              <a:t>Companies found new ways to encourage people to spend on credit.            (Ex: General Motors Slogan = “Buy Now, Pay Later.”</a:t>
            </a:r>
          </a:p>
          <a:p>
            <a:pPr lvl="1"/>
            <a:r>
              <a:rPr lang="en-US" sz="1800" dirty="0" smtClean="0"/>
              <a:t>Plenty of goods to buy:  refrigerators, </a:t>
            </a:r>
            <a:r>
              <a:rPr lang="en-US" sz="1800" dirty="0"/>
              <a:t>w</a:t>
            </a:r>
            <a:r>
              <a:rPr lang="en-US" sz="1800" dirty="0" smtClean="0"/>
              <a:t>ashing machines, and the new television </a:t>
            </a:r>
            <a:r>
              <a:rPr lang="en-US" sz="1800" dirty="0"/>
              <a:t>s</a:t>
            </a:r>
            <a:r>
              <a:rPr lang="en-US" sz="1800" dirty="0" smtClean="0"/>
              <a:t>et!</a:t>
            </a:r>
            <a:endParaRPr lang="en-US"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265893"/>
            <a:ext cx="2495550" cy="2474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47007"/>
            <a:ext cx="3431598" cy="251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784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smtClean="0"/>
              <a:t>Section 3: Mass Culture and Family Life</a:t>
            </a:r>
            <a:endParaRPr lang="en-US" dirty="0"/>
          </a:p>
        </p:txBody>
      </p:sp>
      <p:sp>
        <p:nvSpPr>
          <p:cNvPr id="3" name="Content Placeholder 2"/>
          <p:cNvSpPr>
            <a:spLocks noGrp="1"/>
          </p:cNvSpPr>
          <p:nvPr>
            <p:ph idx="1"/>
          </p:nvPr>
        </p:nvSpPr>
        <p:spPr>
          <a:xfrm>
            <a:off x="152400" y="762000"/>
            <a:ext cx="6553200" cy="5867400"/>
          </a:xfrm>
        </p:spPr>
        <p:txBody>
          <a:bodyPr>
            <a:normAutofit fontScale="85000" lnSpcReduction="20000"/>
          </a:bodyPr>
          <a:lstStyle/>
          <a:p>
            <a:r>
              <a:rPr lang="en-US" b="1" dirty="0" smtClean="0"/>
              <a:t>Television Changes American Culture</a:t>
            </a:r>
          </a:p>
          <a:p>
            <a:pPr lvl="1"/>
            <a:r>
              <a:rPr lang="en-US" dirty="0" smtClean="0"/>
              <a:t>Sitcoms such as </a:t>
            </a:r>
            <a:r>
              <a:rPr lang="en-US" i="1" dirty="0" smtClean="0"/>
              <a:t>I Love Lucy</a:t>
            </a:r>
            <a:r>
              <a:rPr lang="en-US" dirty="0" smtClean="0"/>
              <a:t> and </a:t>
            </a:r>
            <a:r>
              <a:rPr lang="en-US" i="1" dirty="0" smtClean="0"/>
              <a:t>Leave it to Beaver</a:t>
            </a:r>
            <a:r>
              <a:rPr lang="en-US" dirty="0" smtClean="0"/>
              <a:t> portrayed the ideal family.</a:t>
            </a:r>
          </a:p>
          <a:p>
            <a:pPr lvl="1"/>
            <a:r>
              <a:rPr lang="en-US" dirty="0" smtClean="0"/>
              <a:t>Americans all across the country watched the same shows and the same advertisements.</a:t>
            </a:r>
          </a:p>
          <a:p>
            <a:pPr lvl="1"/>
            <a:r>
              <a:rPr lang="en-US" dirty="0" smtClean="0"/>
              <a:t>Americans could see presidential candidates in action, and candidates could buy advertising time.</a:t>
            </a:r>
          </a:p>
          <a:p>
            <a:r>
              <a:rPr lang="en-US" b="1" dirty="0" smtClean="0"/>
              <a:t>Rock-and-Roll Music Shakes the Nation</a:t>
            </a:r>
          </a:p>
          <a:p>
            <a:pPr lvl="1"/>
            <a:r>
              <a:rPr lang="en-US" dirty="0" smtClean="0"/>
              <a:t>Originating in the rhythm and blues traditions of African-Americans, rock-and-roll music and performers such as Elvis Presley became very popular with young people.</a:t>
            </a:r>
          </a:p>
          <a:p>
            <a:pPr lvl="1"/>
            <a:r>
              <a:rPr lang="en-US" dirty="0" smtClean="0"/>
              <a:t>Church ministers and government officials expressed concern about the potentially dangerous effects rock music could have on young people.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371600"/>
            <a:ext cx="21336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515" y="3733800"/>
            <a:ext cx="2221230" cy="275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984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p:txBody>
          <a:bodyPr/>
          <a:lstStyle/>
          <a:p>
            <a:r>
              <a:rPr lang="en-US" dirty="0" smtClean="0"/>
              <a:t>During the 1950s, many adults were concerned about the effect rock and roll music would have on young people.  Are adults today concerned about the music young people listen to?  Should they be?</a:t>
            </a:r>
            <a:endParaRPr lang="en-US" dirty="0"/>
          </a:p>
        </p:txBody>
      </p:sp>
      <p:pic>
        <p:nvPicPr>
          <p:cNvPr id="15362" name="Picture 2" descr="C:\Users\jgay.BERTIE_K12_NC\AppData\Local\Microsoft\Windows\Temporary Internet Files\Content.IE5\6KHZGVDS\MC900311778[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343400"/>
            <a:ext cx="132861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35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Section 4: Dissent and Discontent</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smtClean="0"/>
              <a:t>Despite the prosperity of the 1950s, </a:t>
            </a:r>
            <a:r>
              <a:rPr lang="en-US" sz="2800" b="1" dirty="0" smtClean="0"/>
              <a:t>not all people benefited</a:t>
            </a:r>
            <a:r>
              <a:rPr lang="en-US" sz="2800" dirty="0" smtClean="0"/>
              <a:t>, as many in both rural and urban areas struggled with poverty.</a:t>
            </a:r>
          </a:p>
          <a:p>
            <a:r>
              <a:rPr lang="en-US" sz="2800" dirty="0" smtClean="0"/>
              <a:t>Some, who did actually benefit from economic growth, </a:t>
            </a:r>
            <a:r>
              <a:rPr lang="en-US" sz="2800" b="1" dirty="0" smtClean="0"/>
              <a:t>questioned</a:t>
            </a:r>
            <a:r>
              <a:rPr lang="en-US" sz="2800" dirty="0" smtClean="0"/>
              <a:t> if all the material things they had gained had actually led to a better life.</a:t>
            </a:r>
          </a:p>
        </p:txBody>
      </p:sp>
      <p:pic>
        <p:nvPicPr>
          <p:cNvPr id="11267" name="Picture 3" descr="C:\Users\jgay.BERTIE_K12_NC\AppData\Local\Microsoft\Windows\Temporary Internet Files\Content.IE5\V2SBT10D\MC9003043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84347">
            <a:off x="7259393" y="3881790"/>
            <a:ext cx="1177117" cy="1990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424854">
            <a:off x="523240" y="5938986"/>
            <a:ext cx="2971800" cy="738664"/>
          </a:xfrm>
          <a:prstGeom prst="rect">
            <a:avLst/>
          </a:prstGeom>
          <a:noFill/>
        </p:spPr>
        <p:txBody>
          <a:bodyPr wrap="square" rtlCol="0">
            <a:spAutoFit/>
          </a:bodyPr>
          <a:lstStyle/>
          <a:p>
            <a:r>
              <a:rPr lang="en-US" sz="1400" dirty="0" smtClean="0"/>
              <a:t>Young people who rejected conformity to the culture of the times became known as Beats (or Beatniks).</a:t>
            </a:r>
            <a:endParaRPr lang="en-US" sz="1400" dirty="0"/>
          </a:p>
        </p:txBody>
      </p:sp>
      <p:pic>
        <p:nvPicPr>
          <p:cNvPr id="1026" name="Picture 2" descr="https://s-media-cache-ak0.pinimg.com/236x/11/7e/9a/117e9a9a92f9e535a95efdae7f5061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074" y="3945130"/>
            <a:ext cx="2260925" cy="226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674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dirty="0" smtClean="0"/>
              <a:t>Section 4: Dissent and Discontent</a:t>
            </a:r>
            <a:endParaRPr lang="en-US" dirty="0"/>
          </a:p>
        </p:txBody>
      </p:sp>
      <p:sp>
        <p:nvSpPr>
          <p:cNvPr id="3" name="Content Placeholder 2"/>
          <p:cNvSpPr>
            <a:spLocks noGrp="1"/>
          </p:cNvSpPr>
          <p:nvPr>
            <p:ph idx="1"/>
          </p:nvPr>
        </p:nvSpPr>
        <p:spPr>
          <a:xfrm>
            <a:off x="228600" y="1143000"/>
            <a:ext cx="8458200" cy="4525963"/>
          </a:xfrm>
        </p:spPr>
        <p:txBody>
          <a:bodyPr>
            <a:normAutofit/>
          </a:bodyPr>
          <a:lstStyle/>
          <a:p>
            <a:r>
              <a:rPr lang="en-US" sz="2600" dirty="0" smtClean="0"/>
              <a:t>The 1950s also witnessed a </a:t>
            </a:r>
            <a:r>
              <a:rPr lang="en-US" sz="2600" b="1" dirty="0" smtClean="0"/>
              <a:t>growing battle for civil rights</a:t>
            </a:r>
            <a:r>
              <a:rPr lang="en-US" sz="2600" dirty="0" smtClean="0"/>
              <a:t>.</a:t>
            </a:r>
          </a:p>
          <a:p>
            <a:r>
              <a:rPr lang="en-US" sz="2600" dirty="0" smtClean="0"/>
              <a:t>African-Americans and other minorities (such as Latin Americans) </a:t>
            </a:r>
            <a:r>
              <a:rPr lang="en-US" sz="2600" b="1" dirty="0" smtClean="0"/>
              <a:t>fought for greater equality</a:t>
            </a:r>
            <a:r>
              <a:rPr lang="en-US" sz="2600" dirty="0" smtClean="0"/>
              <a:t>, focusing on housing and employment discrimination.</a:t>
            </a:r>
          </a:p>
          <a:p>
            <a:r>
              <a:rPr lang="en-US" sz="2600" dirty="0" smtClean="0"/>
              <a:t>Key Idea:  The discontents (poverty, racial discrimination) of the 1950s would </a:t>
            </a:r>
            <a:r>
              <a:rPr lang="en-US" sz="2600" b="1" dirty="0" smtClean="0"/>
              <a:t>lay the foundation for the dissent (protests) of the 1960s</a:t>
            </a:r>
            <a:r>
              <a:rPr lang="en-US" dirty="0" smtClean="0"/>
              <a:t>.</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24224"/>
            <a:ext cx="3695700" cy="294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237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Ch. 22</a:t>
            </a:r>
            <a:endParaRPr lang="en-US" dirty="0"/>
          </a:p>
        </p:txBody>
      </p:sp>
      <p:sp>
        <p:nvSpPr>
          <p:cNvPr id="3" name="Content Placeholder 2"/>
          <p:cNvSpPr>
            <a:spLocks noGrp="1"/>
          </p:cNvSpPr>
          <p:nvPr>
            <p:ph idx="1"/>
          </p:nvPr>
        </p:nvSpPr>
        <p:spPr/>
        <p:txBody>
          <a:bodyPr/>
          <a:lstStyle/>
          <a:p>
            <a:r>
              <a:rPr lang="en-US" dirty="0" smtClean="0"/>
              <a:t>What were the causes and effects of economic growth in the years following WW2?</a:t>
            </a:r>
          </a:p>
          <a:p>
            <a:r>
              <a:rPr lang="en-US" dirty="0" smtClean="0"/>
              <a:t>Can you describe the culture of the 1950s?</a:t>
            </a:r>
            <a:endParaRPr lang="en-US" dirty="0"/>
          </a:p>
        </p:txBody>
      </p:sp>
      <p:pic>
        <p:nvPicPr>
          <p:cNvPr id="13314" name="Picture 2" descr="C:\Users\jgay.BERTIE_K12_NC\AppData\Local\Microsoft\Windows\Temporary Internet Files\Content.IE5\WEMQ71L8\MM900041015[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09999" y="4229100"/>
            <a:ext cx="1044819"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21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Review of Ch. 19 - 21</a:t>
            </a:r>
            <a:endParaRPr lang="en-US" dirty="0"/>
          </a:p>
        </p:txBody>
      </p:sp>
      <p:sp>
        <p:nvSpPr>
          <p:cNvPr id="5" name="Content Placeholder 4"/>
          <p:cNvSpPr>
            <a:spLocks noGrp="1"/>
          </p:cNvSpPr>
          <p:nvPr>
            <p:ph idx="1"/>
          </p:nvPr>
        </p:nvSpPr>
        <p:spPr/>
        <p:txBody>
          <a:bodyPr>
            <a:normAutofit/>
          </a:bodyPr>
          <a:lstStyle/>
          <a:p>
            <a:r>
              <a:rPr lang="en-US" dirty="0" smtClean="0"/>
              <a:t>Why did the United States get involved in World War 2?</a:t>
            </a:r>
          </a:p>
          <a:p>
            <a:r>
              <a:rPr lang="en-US" dirty="0" smtClean="0"/>
              <a:t>How were allied forces able to defeat Germany?  Japan?</a:t>
            </a:r>
          </a:p>
          <a:p>
            <a:r>
              <a:rPr lang="en-US" dirty="0" smtClean="0"/>
              <a:t>What were the effects of WW 2 on the world?  On the US?</a:t>
            </a:r>
          </a:p>
          <a:p>
            <a:r>
              <a:rPr lang="en-US" dirty="0" smtClean="0"/>
              <a:t>What were the causes and effects of the Cold War between the US and Soviet Union?</a:t>
            </a:r>
          </a:p>
          <a:p>
            <a:endParaRPr lang="en-US" dirty="0" smtClean="0"/>
          </a:p>
          <a:p>
            <a:endParaRPr lang="en-US" dirty="0"/>
          </a:p>
        </p:txBody>
      </p:sp>
      <p:pic>
        <p:nvPicPr>
          <p:cNvPr id="1026" name="Picture 2" descr="C:\Users\jgay.BERTIE_K12_NC\AppData\Local\Microsoft\Windows\Temporary Internet Files\Content.IE5\HIRC2V3K\MM900041015[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47892" y="5105400"/>
            <a:ext cx="772258"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727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22: Postwar Confidence and Anxiety (1945 – 1960)</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r>
              <a:rPr lang="en-US" sz="2800" dirty="0" smtClean="0"/>
              <a:t>In the years following WW2, the United States experienced tremendous </a:t>
            </a:r>
            <a:r>
              <a:rPr lang="en-US" sz="2800" b="1" dirty="0" smtClean="0"/>
              <a:t>economic growth</a:t>
            </a:r>
            <a:r>
              <a:rPr lang="en-US" sz="2800" dirty="0" smtClean="0"/>
              <a:t>.  However, </a:t>
            </a:r>
            <a:r>
              <a:rPr lang="en-US" sz="2800" b="1" dirty="0" smtClean="0"/>
              <a:t>some still questioned </a:t>
            </a:r>
            <a:r>
              <a:rPr lang="en-US" sz="2800" dirty="0" smtClean="0"/>
              <a:t>life in America, planting the </a:t>
            </a:r>
            <a:r>
              <a:rPr lang="en-US" sz="2800" b="1" dirty="0" smtClean="0"/>
              <a:t>seeds that would led to the social protests of the 1960s.</a:t>
            </a:r>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29000"/>
            <a:ext cx="5353050" cy="305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58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An Economic Boom</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t>Many Americans feared the US economy would sink back into depression </a:t>
            </a:r>
            <a:r>
              <a:rPr lang="en-US" sz="2400" b="1" dirty="0" smtClean="0"/>
              <a:t>after WW2</a:t>
            </a:r>
            <a:r>
              <a:rPr lang="en-US" sz="2400" dirty="0" smtClean="0"/>
              <a:t>.</a:t>
            </a:r>
          </a:p>
          <a:p>
            <a:r>
              <a:rPr lang="en-US" sz="2400" dirty="0" smtClean="0"/>
              <a:t>Instead, the </a:t>
            </a:r>
            <a:r>
              <a:rPr lang="en-US" sz="2400" b="1" dirty="0" smtClean="0"/>
              <a:t>US economy experienced tremendous and lasting growth</a:t>
            </a:r>
            <a:r>
              <a:rPr lang="en-US" sz="2400" dirty="0" smtClean="0"/>
              <a:t>, allowing many Americans to enter the middle class and creating a widespread sense of </a:t>
            </a:r>
            <a:r>
              <a:rPr lang="en-US" sz="2400" b="1" dirty="0" smtClean="0"/>
              <a:t>optimism</a:t>
            </a:r>
            <a:r>
              <a:rPr lang="en-US" sz="2400" dirty="0" smtClean="0"/>
              <a:t> about the nation’s future.</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524086"/>
            <a:ext cx="3238500" cy="308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37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Section 1: An Economic Boom</a:t>
            </a:r>
            <a:endParaRPr lang="en-US" dirty="0"/>
          </a:p>
        </p:txBody>
      </p:sp>
      <p:sp>
        <p:nvSpPr>
          <p:cNvPr id="3" name="Content Placeholder 2"/>
          <p:cNvSpPr>
            <a:spLocks noGrp="1"/>
          </p:cNvSpPr>
          <p:nvPr>
            <p:ph idx="1"/>
          </p:nvPr>
        </p:nvSpPr>
        <p:spPr>
          <a:xfrm>
            <a:off x="457200" y="1066800"/>
            <a:ext cx="8229600" cy="4525963"/>
          </a:xfrm>
        </p:spPr>
        <p:txBody>
          <a:bodyPr>
            <a:normAutofit/>
          </a:bodyPr>
          <a:lstStyle/>
          <a:p>
            <a:r>
              <a:rPr lang="en-US" dirty="0" smtClean="0"/>
              <a:t>Factors that Promoted Economic Growth</a:t>
            </a:r>
          </a:p>
          <a:p>
            <a:pPr lvl="1"/>
            <a:r>
              <a:rPr lang="en-US" sz="2000" dirty="0" smtClean="0"/>
              <a:t>The end of WW2 led to an </a:t>
            </a:r>
            <a:r>
              <a:rPr lang="en-US" sz="2000" b="1" dirty="0" smtClean="0"/>
              <a:t>increase in demand for consumer goods       	</a:t>
            </a:r>
            <a:r>
              <a:rPr lang="en-US" sz="2000" dirty="0" smtClean="0"/>
              <a:t>-&gt;  businesses produce more and hire more workers.</a:t>
            </a:r>
          </a:p>
          <a:p>
            <a:pPr lvl="1"/>
            <a:r>
              <a:rPr lang="en-US" sz="2000" dirty="0" smtClean="0"/>
              <a:t>The US was the only developed nation </a:t>
            </a:r>
            <a:r>
              <a:rPr lang="en-US" sz="2000" b="1" dirty="0" smtClean="0"/>
              <a:t>untouched by the devastation of WW2</a:t>
            </a:r>
            <a:r>
              <a:rPr lang="en-US" sz="2000" dirty="0" smtClean="0"/>
              <a:t>, resulting in the US producing about 50% of the world’s output.</a:t>
            </a:r>
          </a:p>
          <a:p>
            <a:pPr lvl="1"/>
            <a:r>
              <a:rPr lang="en-US" sz="2000" b="1" dirty="0" smtClean="0"/>
              <a:t>New technology </a:t>
            </a:r>
            <a:r>
              <a:rPr lang="en-US" sz="2000" dirty="0" smtClean="0"/>
              <a:t>(such as atomic energy) led to an </a:t>
            </a:r>
            <a:r>
              <a:rPr lang="en-US" sz="2000" b="1" dirty="0" smtClean="0"/>
              <a:t>increase in worker productivity</a:t>
            </a:r>
            <a:r>
              <a:rPr lang="en-US" sz="2000" dirty="0" smtClean="0"/>
              <a:t> (the rate at which goods are produced or services are performed).</a:t>
            </a:r>
          </a:p>
          <a:p>
            <a:pPr lvl="1"/>
            <a:r>
              <a:rPr lang="en-US" sz="2000" b="1" dirty="0" smtClean="0"/>
              <a:t>Increased government spending </a:t>
            </a:r>
            <a:r>
              <a:rPr lang="en-US" sz="2000" dirty="0" smtClean="0"/>
              <a:t>during the Korean War (1950 -1953) also supported </a:t>
            </a:r>
            <a:r>
              <a:rPr lang="en-US" sz="2000" b="1" dirty="0" smtClean="0"/>
              <a:t>new technology and economic growth</a:t>
            </a:r>
            <a:r>
              <a:rPr lang="en-US" sz="2000" dirty="0" smtClean="0"/>
              <a:t>.</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029630"/>
            <a:ext cx="11906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43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Section 1: An Economic Boom</a:t>
            </a:r>
            <a:endParaRPr lang="en-US" dirty="0"/>
          </a:p>
        </p:txBody>
      </p:sp>
      <p:sp>
        <p:nvSpPr>
          <p:cNvPr id="3" name="Content Placeholder 2"/>
          <p:cNvSpPr>
            <a:spLocks noGrp="1"/>
          </p:cNvSpPr>
          <p:nvPr>
            <p:ph idx="1"/>
          </p:nvPr>
        </p:nvSpPr>
        <p:spPr>
          <a:xfrm>
            <a:off x="152400" y="1143000"/>
            <a:ext cx="8686800" cy="4525963"/>
          </a:xfrm>
        </p:spPr>
        <p:txBody>
          <a:bodyPr>
            <a:normAutofit/>
          </a:bodyPr>
          <a:lstStyle/>
          <a:p>
            <a:r>
              <a:rPr lang="en-US" dirty="0" smtClean="0"/>
              <a:t>Benefits of Economic Growth</a:t>
            </a:r>
          </a:p>
          <a:p>
            <a:pPr lvl="1"/>
            <a:r>
              <a:rPr lang="en-US" sz="2200" dirty="0" smtClean="0"/>
              <a:t>The Federal Government enacted the </a:t>
            </a:r>
            <a:r>
              <a:rPr lang="en-US" sz="2200" b="1" dirty="0" smtClean="0"/>
              <a:t>GI Bill of Rights to assist war veterans.</a:t>
            </a:r>
          </a:p>
          <a:p>
            <a:pPr lvl="2"/>
            <a:r>
              <a:rPr lang="en-US" sz="1800" dirty="0" smtClean="0"/>
              <a:t>Provided unemployment pay if needed, financial aid for college, and loans for building homes and starting businesses.</a:t>
            </a:r>
          </a:p>
          <a:p>
            <a:pPr lvl="1"/>
            <a:r>
              <a:rPr lang="en-US" sz="2200" dirty="0" smtClean="0"/>
              <a:t>Soldiers returned home ready to marry and have children, leading to a major population increase known as </a:t>
            </a:r>
            <a:r>
              <a:rPr lang="en-US" sz="2200" b="1" dirty="0" smtClean="0"/>
              <a:t>the ‘baby boom.’</a:t>
            </a:r>
          </a:p>
          <a:p>
            <a:pPr lvl="1"/>
            <a:r>
              <a:rPr lang="en-US" sz="2200" dirty="0" smtClean="0"/>
              <a:t>President Eisenhower enjoyed popularity during the 1950s thanks to economic prosperity.</a:t>
            </a:r>
            <a:endParaRPr lang="en-US" sz="2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722569"/>
            <a:ext cx="1314450" cy="196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82650"/>
            <a:ext cx="21717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C:\Users\jgay.BERTIE_K12_NC\AppData\Local\Microsoft\Windows\Temporary Internet Files\Content.IE5\HIRC2V3K\MC90009769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365165"/>
            <a:ext cx="2286000" cy="236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3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Section 2:  A Society on the Move</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2800" dirty="0" smtClean="0"/>
              <a:t>In response to the economic growth of the years following WW2, </a:t>
            </a:r>
            <a:r>
              <a:rPr lang="en-US" sz="2800" b="1" dirty="0" smtClean="0"/>
              <a:t>many Americans moved around the country.</a:t>
            </a:r>
          </a:p>
          <a:p>
            <a:pPr lvl="1"/>
            <a:r>
              <a:rPr lang="en-US" sz="2000" dirty="0" smtClean="0"/>
              <a:t>Millions moved to newly built affordable houses in the </a:t>
            </a:r>
            <a:r>
              <a:rPr lang="en-US" sz="2000" b="1" dirty="0" smtClean="0"/>
              <a:t>suburbs</a:t>
            </a:r>
            <a:r>
              <a:rPr lang="en-US" sz="2000" dirty="0" smtClean="0"/>
              <a:t> (Communities nearby but outside of the big cities).</a:t>
            </a:r>
          </a:p>
          <a:p>
            <a:pPr lvl="1"/>
            <a:r>
              <a:rPr lang="en-US" sz="2000" dirty="0" smtClean="0"/>
              <a:t>Many also migrated to the </a:t>
            </a:r>
            <a:r>
              <a:rPr lang="en-US" sz="2000" b="1" dirty="0" smtClean="0"/>
              <a:t>‘sunbelt’, </a:t>
            </a:r>
            <a:r>
              <a:rPr lang="en-US" sz="2000" dirty="0" smtClean="0"/>
              <a:t>or southern and western states, due to their warm weather and growing economies.</a:t>
            </a:r>
            <a:endParaRPr lang="en-US" sz="2000" dirty="0"/>
          </a:p>
        </p:txBody>
      </p:sp>
      <p:pic>
        <p:nvPicPr>
          <p:cNvPr id="5122" name="Picture 2" descr="http://www.marketplace.org/sites/default/files/field_images/2013/08/Art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962400"/>
            <a:ext cx="3397821" cy="26933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014" y="3962400"/>
            <a:ext cx="4360188" cy="277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932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Section 2: A Society on the Move</a:t>
            </a:r>
            <a:endParaRPr lang="en-US" dirty="0"/>
          </a:p>
        </p:txBody>
      </p:sp>
      <p:sp>
        <p:nvSpPr>
          <p:cNvPr id="3" name="Content Placeholder 2"/>
          <p:cNvSpPr>
            <a:spLocks noGrp="1"/>
          </p:cNvSpPr>
          <p:nvPr>
            <p:ph idx="1"/>
          </p:nvPr>
        </p:nvSpPr>
        <p:spPr>
          <a:xfrm>
            <a:off x="228600" y="1066800"/>
            <a:ext cx="8686800" cy="4525963"/>
          </a:xfrm>
        </p:spPr>
        <p:txBody>
          <a:bodyPr/>
          <a:lstStyle/>
          <a:p>
            <a:r>
              <a:rPr lang="en-US" dirty="0" smtClean="0"/>
              <a:t>The US economy experienced some major changes as well during this time.</a:t>
            </a:r>
          </a:p>
          <a:p>
            <a:pPr lvl="1"/>
            <a:r>
              <a:rPr lang="en-US" sz="2000" dirty="0" smtClean="0"/>
              <a:t>For the first time in US history, </a:t>
            </a:r>
            <a:r>
              <a:rPr lang="en-US" sz="2000" b="1" dirty="0" smtClean="0"/>
              <a:t>more people worked in the service sector </a:t>
            </a:r>
            <a:r>
              <a:rPr lang="en-US" sz="2000" dirty="0" smtClean="0"/>
              <a:t>(such as healthcare, banking, etc.) rather than the manufacturing sector.</a:t>
            </a:r>
          </a:p>
          <a:p>
            <a:pPr lvl="1"/>
            <a:r>
              <a:rPr lang="en-US" sz="2000" dirty="0" smtClean="0"/>
              <a:t>The development of the Information Industry, leading to the early </a:t>
            </a:r>
            <a:r>
              <a:rPr lang="en-US" sz="2000" b="1" dirty="0" smtClean="0"/>
              <a:t>development of the first computers</a:t>
            </a:r>
            <a:r>
              <a:rPr lang="en-US" sz="2000" dirty="0" smtClean="0"/>
              <a:t>.</a:t>
            </a:r>
          </a:p>
          <a:p>
            <a:pPr lvl="1"/>
            <a:r>
              <a:rPr lang="en-US" sz="2000" dirty="0" smtClean="0"/>
              <a:t>The </a:t>
            </a:r>
            <a:r>
              <a:rPr lang="en-US" sz="2000" b="1" dirty="0" smtClean="0"/>
              <a:t>rise of franchise businesses </a:t>
            </a:r>
            <a:r>
              <a:rPr lang="en-US" sz="2000" dirty="0" smtClean="0"/>
              <a:t>(such as the Holiday Inn), which allowed a company to distribute its goods or services through outlets owned by independent operators.</a:t>
            </a:r>
          </a:p>
          <a:p>
            <a:pPr lvl="1"/>
            <a:r>
              <a:rPr lang="en-US" sz="2000" dirty="0" smtClean="0"/>
              <a:t>The </a:t>
            </a:r>
            <a:r>
              <a:rPr lang="en-US" sz="2000" b="1" dirty="0" smtClean="0"/>
              <a:t>expansion of Multinational </a:t>
            </a:r>
          </a:p>
          <a:p>
            <a:pPr marL="457200" lvl="1" indent="0">
              <a:buNone/>
            </a:pPr>
            <a:r>
              <a:rPr lang="en-US" sz="2000" b="1" dirty="0" smtClean="0"/>
              <a:t>Corporations </a:t>
            </a:r>
            <a:r>
              <a:rPr lang="en-US" sz="2000" dirty="0" smtClean="0"/>
              <a:t>that sold their goods </a:t>
            </a:r>
          </a:p>
          <a:p>
            <a:pPr marL="457200" lvl="1" indent="0">
              <a:buNone/>
            </a:pPr>
            <a:r>
              <a:rPr lang="en-US" sz="2000" dirty="0" smtClean="0"/>
              <a:t>and services all over the world.</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191000"/>
            <a:ext cx="3124200" cy="247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446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p:txBody>
          <a:bodyPr/>
          <a:lstStyle/>
          <a:p>
            <a:r>
              <a:rPr lang="en-US" dirty="0" smtClean="0"/>
              <a:t>What do you think it usually says about a country if more of its people work in the service sector instead of the manufacturing sector?</a:t>
            </a:r>
            <a:endParaRPr lang="en-US" dirty="0"/>
          </a:p>
        </p:txBody>
      </p:sp>
      <p:pic>
        <p:nvPicPr>
          <p:cNvPr id="14339" name="Picture 3" descr="C:\Users\jgay.BERTIE_K12_NC\AppData\Local\Microsoft\Windows\Temporary Internet Files\Content.IE5\ULYH51DY\MM900234752[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733800"/>
            <a:ext cx="2318084"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652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1037</Words>
  <Application>Microsoft Office PowerPoint</Application>
  <PresentationFormat>On-screen Show (4:3)</PresentationFormat>
  <Paragraphs>72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Unit 7: World War II and Postwar America (1931 – 1960)</vt:lpstr>
      <vt:lpstr>Quick Review of Ch. 19 - 21</vt:lpstr>
      <vt:lpstr>Chapter 22: Postwar Confidence and Anxiety (1945 – 1960)</vt:lpstr>
      <vt:lpstr>Section 1: An Economic Boom</vt:lpstr>
      <vt:lpstr>Section 1: An Economic Boom</vt:lpstr>
      <vt:lpstr>Section 1: An Economic Boom</vt:lpstr>
      <vt:lpstr>Section 2:  A Society on the Move</vt:lpstr>
      <vt:lpstr>Section 2: A Society on the Move</vt:lpstr>
      <vt:lpstr>Quick Discussion</vt:lpstr>
      <vt:lpstr>Section 3: Mass Culture and Family Life</vt:lpstr>
      <vt:lpstr>Quick Discussion</vt:lpstr>
      <vt:lpstr>Section 3: Mass Culture and Family Life</vt:lpstr>
      <vt:lpstr>Section 3: Mass Culture and Family Life</vt:lpstr>
      <vt:lpstr>Quick Discussion</vt:lpstr>
      <vt:lpstr>Section 4: Dissent and Discontent</vt:lpstr>
      <vt:lpstr>Section 4: Dissent and Discontent</vt:lpstr>
      <vt:lpstr>Quick Review of Ch. 22</vt:lpstr>
    </vt:vector>
  </TitlesOfParts>
  <Company>Bertie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World War II and Postwar America (1931 – 1960)</dc:title>
  <dc:creator>Gay, Jonathan</dc:creator>
  <cp:lastModifiedBy>Gay, Jonathan</cp:lastModifiedBy>
  <cp:revision>23</cp:revision>
  <dcterms:created xsi:type="dcterms:W3CDTF">2014-04-22T18:11:19Z</dcterms:created>
  <dcterms:modified xsi:type="dcterms:W3CDTF">2016-03-20T23:04:52Z</dcterms:modified>
</cp:coreProperties>
</file>