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9" r:id="rId7"/>
    <p:sldId id="261" r:id="rId8"/>
    <p:sldId id="262" r:id="rId9"/>
    <p:sldId id="263" r:id="rId10"/>
    <p:sldId id="270" r:id="rId11"/>
    <p:sldId id="264" r:id="rId12"/>
    <p:sldId id="265" r:id="rId13"/>
    <p:sldId id="266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8E51-B7C9-4DC5-B342-1FBA82E4AB57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8278-242A-47E9-99DA-8F12D65A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82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8E51-B7C9-4DC5-B342-1FBA82E4AB57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8278-242A-47E9-99DA-8F12D65A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3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8E51-B7C9-4DC5-B342-1FBA82E4AB57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8278-242A-47E9-99DA-8F12D65A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9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8E51-B7C9-4DC5-B342-1FBA82E4AB57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8278-242A-47E9-99DA-8F12D65A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7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8E51-B7C9-4DC5-B342-1FBA82E4AB57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8278-242A-47E9-99DA-8F12D65A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5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8E51-B7C9-4DC5-B342-1FBA82E4AB57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8278-242A-47E9-99DA-8F12D65A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8E51-B7C9-4DC5-B342-1FBA82E4AB57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8278-242A-47E9-99DA-8F12D65A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6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8E51-B7C9-4DC5-B342-1FBA82E4AB57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8278-242A-47E9-99DA-8F12D65A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4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8E51-B7C9-4DC5-B342-1FBA82E4AB57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8278-242A-47E9-99DA-8F12D65A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9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8E51-B7C9-4DC5-B342-1FBA82E4AB57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8278-242A-47E9-99DA-8F12D65A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6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8E51-B7C9-4DC5-B342-1FBA82E4AB57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8278-242A-47E9-99DA-8F12D65A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38E51-B7C9-4DC5-B342-1FBA82E4AB57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78278-242A-47E9-99DA-8F12D65A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9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7:  The Black Revolution</a:t>
            </a:r>
            <a:br>
              <a:rPr lang="en-US" dirty="0" smtClean="0"/>
            </a:br>
            <a:r>
              <a:rPr lang="en-US" dirty="0" smtClean="0"/>
              <a:t>(1954 – Present)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en-US" dirty="0" smtClean="0"/>
              <a:t>The movement for equality and civil rights during the 1950s and 1960s drastically impacts the lives of African Americans and the development of American Society in the years to come.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44820"/>
            <a:ext cx="5829300" cy="286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1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Alternate History</a:t>
            </a:r>
          </a:p>
          <a:p>
            <a:r>
              <a:rPr lang="en-US" dirty="0" smtClean="0"/>
              <a:t>Can you imagine how history might have been different had MLK not been murdered in 1968?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581400"/>
            <a:ext cx="3824097" cy="254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Section 4: The Arts and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b="1" dirty="0" smtClean="0"/>
              <a:t>idea of Black Power stimulated debate about the future of black politics and the role of black art </a:t>
            </a:r>
            <a:r>
              <a:rPr lang="en-US" sz="2800" dirty="0" smtClean="0"/>
              <a:t>and black artists in the quest for black liberation. This period became known as the Black Arts Movement.</a:t>
            </a:r>
          </a:p>
          <a:p>
            <a:pPr lvl="1"/>
            <a:r>
              <a:rPr lang="en-US" sz="2400" dirty="0" smtClean="0"/>
              <a:t>Black artists (painters, actors, musicians, writers, and poets) determined to produce black art for black people and thereby accomplish black liberation.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191000"/>
            <a:ext cx="340057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3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Section 4: The Arts and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The Black Power and Black Arts Movement also inspired many black students who were enrolled in predominantly white colleges.</a:t>
            </a:r>
          </a:p>
          <a:p>
            <a:pPr lvl="1"/>
            <a:r>
              <a:rPr lang="en-US" b="1" dirty="0" smtClean="0"/>
              <a:t>Black Students began to demand courses in black history</a:t>
            </a:r>
            <a:r>
              <a:rPr lang="en-US" dirty="0" smtClean="0"/>
              <a:t>, culture, literature, and art.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038600"/>
            <a:ext cx="3840956" cy="2560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395773">
            <a:off x="394855" y="46482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What’s the value of learning African-American history, culture, literature, art, etc.?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r>
              <a:rPr lang="en-US" dirty="0" smtClean="0"/>
              <a:t>Section 5: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Richard Nixon won the presidential election in 1968.  </a:t>
            </a:r>
            <a:r>
              <a:rPr lang="en-US" b="1" dirty="0" smtClean="0"/>
              <a:t>His policies toward African-Americans and civil rights were, in some ways, contradictory.</a:t>
            </a:r>
          </a:p>
          <a:p>
            <a:pPr lvl="1"/>
            <a:r>
              <a:rPr lang="en-US" sz="2400" dirty="0" smtClean="0"/>
              <a:t>He supported an equal rights amendment that would prohibit gender discrimination, but he also pursued a Southern Strategy that realigned the Republican Party with the white southern backlash to civil rights.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 rot="225629">
            <a:off x="609600" y="48768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Nixon stepped up the Vietnam War effort </a:t>
            </a:r>
            <a:r>
              <a:rPr lang="en-US" dirty="0" smtClean="0"/>
              <a:t>between </a:t>
            </a:r>
            <a:r>
              <a:rPr lang="en-US" dirty="0" smtClean="0"/>
              <a:t>1969 – 1971, but by 1973 the US began the process of withdrawing.  In 1974 political scandal forced Nixon to resign.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778735"/>
            <a:ext cx="3416105" cy="193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r>
              <a:rPr lang="en-US" dirty="0" smtClean="0"/>
              <a:t>Section 6: Black Elected Officials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Blacks made impressive gains in electoral politics in the </a:t>
            </a:r>
            <a:r>
              <a:rPr lang="en-US" b="1" dirty="0" smtClean="0"/>
              <a:t>1970s as African-Americans were elected to public office in growing numbers</a:t>
            </a:r>
            <a:r>
              <a:rPr lang="en-US" dirty="0" smtClean="0"/>
              <a:t> at almost every level of government.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482181"/>
            <a:ext cx="3429000" cy="2238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218877">
            <a:off x="4368161" y="5758735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Coleman A. Young served as mayor of Detroit for five terms.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9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Section 6: Black Elected Officials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1972 African-Americans gathered in Indiana for the </a:t>
            </a:r>
            <a:r>
              <a:rPr lang="en-US" sz="2800" b="1" dirty="0" smtClean="0"/>
              <a:t>Gary Convention </a:t>
            </a:r>
            <a:r>
              <a:rPr lang="en-US" sz="2800" dirty="0" smtClean="0"/>
              <a:t>with the goal of achieving black political unity.  While it failed to achieve total unity, the convention was important because it </a:t>
            </a:r>
            <a:r>
              <a:rPr lang="en-US" sz="2800" b="1" dirty="0" smtClean="0"/>
              <a:t>marked a change in the political focus of the black community away from mass demonstrations and protests and towards electoral politics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114800"/>
            <a:ext cx="3764411" cy="2590800"/>
          </a:xfrm>
          <a:prstGeom prst="rect">
            <a:avLst/>
          </a:prstGeom>
        </p:spPr>
      </p:pic>
      <p:pic>
        <p:nvPicPr>
          <p:cNvPr id="1026" name="Picture 2" descr="C:\Users\jgay.BERTIE_K12_NC\AppData\Local\Microsoft\Windows\Temporary Internet Files\Content.IE5\V2SBT10D\MC90018927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44291"/>
            <a:ext cx="3227832" cy="202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20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 of Ch.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In what ways did African-Americans respond to </a:t>
            </a:r>
            <a:r>
              <a:rPr lang="en-US" dirty="0" smtClean="0"/>
              <a:t>frustrations and set-backs </a:t>
            </a:r>
            <a:r>
              <a:rPr lang="en-US" dirty="0" smtClean="0"/>
              <a:t>they faced in the 1960s and 70s?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830513"/>
            <a:ext cx="33051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Quick Review of Ch. 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What key events / legislative acts / people characterize the Civil Rights Movement of the 1950s and 60s?</a:t>
            </a:r>
            <a:endParaRPr lang="en-US" dirty="0"/>
          </a:p>
        </p:txBody>
      </p:sp>
      <p:pic>
        <p:nvPicPr>
          <p:cNvPr id="1026" name="Picture 2" descr="C:\Users\jgay.BERTIE_K12_NC\AppData\Local\Microsoft\Windows\Temporary Internet Files\Content.IE5\AQMYT86G\MC9001551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76600"/>
            <a:ext cx="228584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60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22: The Struggle Continues</a:t>
            </a:r>
            <a:br>
              <a:rPr lang="en-US" dirty="0" smtClean="0"/>
            </a:br>
            <a:r>
              <a:rPr lang="en-US" dirty="0" smtClean="0"/>
              <a:t>(1965 – 1980)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face of white backlash against the gains of the civil rights movement, many black leaders and scholars argued for black power and black separatism.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799" y="3863180"/>
            <a:ext cx="3353081" cy="261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dirty="0" smtClean="0"/>
              <a:t>Section 1: Racial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 the mid-1960s, with many white Americans increasingly hesitant to support the civil rights movement, many black Americans began to look for new approaches </a:t>
            </a:r>
            <a:r>
              <a:rPr lang="en-US" sz="2000" dirty="0" smtClean="0"/>
              <a:t>to solving </a:t>
            </a:r>
            <a:r>
              <a:rPr lang="en-US" sz="2000" dirty="0" smtClean="0"/>
              <a:t>their problems.</a:t>
            </a:r>
          </a:p>
          <a:p>
            <a:r>
              <a:rPr lang="en-US" sz="2000" dirty="0" smtClean="0"/>
              <a:t>Some were attracted to a more militant (forceful) approach to gaining political and economic power as supported by activists like Malcolm X and </a:t>
            </a:r>
            <a:r>
              <a:rPr lang="en-US" sz="2000" dirty="0" err="1" smtClean="0"/>
              <a:t>Stokely</a:t>
            </a:r>
            <a:r>
              <a:rPr lang="en-US" sz="2000" dirty="0" smtClean="0"/>
              <a:t> Carmichael.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 rot="393933">
            <a:off x="304800" y="5638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day of nonviolent resistance is over.” – Malcolm 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258816">
            <a:off x="5257798" y="5614522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only way we </a:t>
            </a:r>
            <a:r>
              <a:rPr lang="en-US" dirty="0" err="1" smtClean="0"/>
              <a:t>gonna</a:t>
            </a:r>
            <a:r>
              <a:rPr lang="en-US" dirty="0" smtClean="0"/>
              <a:t> stop them white men from </a:t>
            </a:r>
            <a:r>
              <a:rPr lang="en-US" dirty="0" err="1" smtClean="0"/>
              <a:t>whippin</a:t>
            </a:r>
            <a:r>
              <a:rPr lang="en-US" dirty="0" smtClean="0"/>
              <a:t>’ us is to take over.” – </a:t>
            </a:r>
            <a:r>
              <a:rPr lang="en-US" dirty="0" err="1" smtClean="0"/>
              <a:t>Stokely</a:t>
            </a:r>
            <a:r>
              <a:rPr lang="en-US" dirty="0" smtClean="0"/>
              <a:t> Carmichael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199" y="3124199"/>
            <a:ext cx="2898067" cy="2259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362" y="3380710"/>
            <a:ext cx="24288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dirty="0" smtClean="0"/>
              <a:t>Section 1: Racial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25963"/>
          </a:xfrm>
        </p:spPr>
        <p:txBody>
          <a:bodyPr/>
          <a:lstStyle/>
          <a:p>
            <a:r>
              <a:rPr lang="en-US" dirty="0" smtClean="0"/>
              <a:t>The Black Panther Party was the most organized expression of the new black militancy.</a:t>
            </a:r>
          </a:p>
          <a:p>
            <a:pPr lvl="1"/>
            <a:r>
              <a:rPr lang="en-US" sz="2400" dirty="0" smtClean="0"/>
              <a:t>Founded in 1966, some of the Black Panthers goals were to…</a:t>
            </a:r>
          </a:p>
          <a:p>
            <a:pPr lvl="2"/>
            <a:r>
              <a:rPr lang="en-US" sz="1800" dirty="0" smtClean="0"/>
              <a:t>Fight against a capitalist society they argued was against the black community</a:t>
            </a:r>
          </a:p>
          <a:p>
            <a:pPr lvl="2"/>
            <a:r>
              <a:rPr lang="en-US" sz="1800" dirty="0" smtClean="0"/>
              <a:t>End police brutality against blacks</a:t>
            </a:r>
          </a:p>
          <a:p>
            <a:pPr lvl="2"/>
            <a:r>
              <a:rPr lang="en-US" sz="1800" dirty="0" smtClean="0"/>
              <a:t>Support Black Nationalism Ideology</a:t>
            </a:r>
          </a:p>
          <a:p>
            <a:pPr lvl="2"/>
            <a:r>
              <a:rPr lang="en-US" sz="1800" dirty="0" smtClean="0"/>
              <a:t>Essentially fight with force if necessary to ensure blacks could determine their own destiny.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58826">
            <a:off x="457200" y="4572000"/>
            <a:ext cx="388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When the </a:t>
            </a:r>
            <a:r>
              <a:rPr lang="en-US" sz="1600" b="1" dirty="0" smtClean="0"/>
              <a:t>Panthers took up guns for self-defense and patrolled neighborhoods to monitor police</a:t>
            </a:r>
            <a:r>
              <a:rPr lang="en-US" sz="1600" dirty="0" smtClean="0"/>
              <a:t>, white Americans were alarmed, </a:t>
            </a:r>
            <a:r>
              <a:rPr lang="en-US" sz="1600" b="1" dirty="0" smtClean="0"/>
              <a:t>leading to confrontations and shootouts</a:t>
            </a:r>
            <a:r>
              <a:rPr lang="en-US" sz="1600" dirty="0" smtClean="0"/>
              <a:t>.  Eventually the FBI and local law enforcement got involved in their attempt to take the party down.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190" y="4078728"/>
            <a:ext cx="4509210" cy="270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your take on the Black Panther Party?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3124200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4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Section 2: The Great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President Lyndon Johnson promoted the idea of building a ‘Great Society’ in the 1960s, declaring “an unconditional war on poverty”.</a:t>
            </a:r>
          </a:p>
          <a:p>
            <a:pPr lvl="1"/>
            <a:r>
              <a:rPr lang="en-US" sz="2000" dirty="0" smtClean="0"/>
              <a:t>However, in the late 1960s, frustration with the lack of change in poor black communities exploded into violent and destructive riots.</a:t>
            </a:r>
          </a:p>
          <a:p>
            <a:pPr lvl="1"/>
            <a:r>
              <a:rPr lang="en-US" sz="2000" dirty="0" smtClean="0"/>
              <a:t>Also, increasing involvement in the war in Vietnam brought an end to many ‘Great Society’ programs.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72000"/>
            <a:ext cx="3100754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114800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1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3: Martin Luther 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response to urban rebellions, in 1966 Martin Luther King moved his campaign to the North and set up SCLC operations in Chicago.</a:t>
            </a:r>
          </a:p>
          <a:p>
            <a:r>
              <a:rPr lang="en-US" sz="2400" dirty="0" smtClean="0"/>
              <a:t>His operations ended in failure, but his experience </a:t>
            </a:r>
            <a:r>
              <a:rPr lang="en-US" sz="2400" b="1" dirty="0" smtClean="0"/>
              <a:t>inspired King to give more attention to efforts to eliminate poverty</a:t>
            </a:r>
            <a:r>
              <a:rPr lang="en-US" sz="2400" dirty="0" smtClean="0"/>
              <a:t> </a:t>
            </a:r>
            <a:r>
              <a:rPr lang="en-US" sz="2400" b="1" dirty="0" smtClean="0"/>
              <a:t>and end systemic economic inequality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 rot="500344">
            <a:off x="274609" y="4702054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“What good is it to be allowed to eat in a restaurant if you can’t afford a hamburger?” - King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178" y="3810000"/>
            <a:ext cx="4265896" cy="26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2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Section 3: Martin Luther 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King became one of the most vocal critics of the Vietnam War.</a:t>
            </a:r>
          </a:p>
          <a:p>
            <a:pPr lvl="1"/>
            <a:r>
              <a:rPr lang="en-US" sz="2000" dirty="0" smtClean="0"/>
              <a:t>He accused the federal government of sending black and white men to ‘slaughter men, women, and children’ in Vietnam while failing to protect black American civil rights protesters.</a:t>
            </a:r>
          </a:p>
          <a:p>
            <a:pPr lvl="1"/>
            <a:r>
              <a:rPr lang="en-US" sz="2000" dirty="0" smtClean="0"/>
              <a:t>He accused President Johnson of being more concerned with winning the war in Vietnam than winning the ‘war against poverty’ in America.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 rot="227741">
            <a:off x="381000" y="4433455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Sadly, King was assassinated on April 3, 1968 while standing on the balcony of a hotel in Memphis, Tennessee.  His murder unleashed civic rage in black communities.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881868"/>
            <a:ext cx="33051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960</Words>
  <Application>Microsoft Office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Unit 7:  The Black Revolution (1954 – Present)</vt:lpstr>
      <vt:lpstr>Quick Review of Ch. 21</vt:lpstr>
      <vt:lpstr>Chapter 22: The Struggle Continues (1965 – 1980)</vt:lpstr>
      <vt:lpstr>Section 1: Racial Integration</vt:lpstr>
      <vt:lpstr>Section 1: Racial Integration</vt:lpstr>
      <vt:lpstr>Quick Discussion</vt:lpstr>
      <vt:lpstr>Section 2: The Great Society</vt:lpstr>
      <vt:lpstr>Section 3: Martin Luther King</vt:lpstr>
      <vt:lpstr>Section 3: Martin Luther King</vt:lpstr>
      <vt:lpstr>Quick Discussion</vt:lpstr>
      <vt:lpstr>Section 4: The Arts and Education</vt:lpstr>
      <vt:lpstr>Section 4: The Arts and Education</vt:lpstr>
      <vt:lpstr>Section 5: Politics</vt:lpstr>
      <vt:lpstr>Section 6: Black Elected Officials</vt:lpstr>
      <vt:lpstr>Section 6: Black Elected Officials</vt:lpstr>
      <vt:lpstr>Quick Review of Ch. 22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 The Black Revolution (1954 – Present)</dc:title>
  <dc:creator>Gay, Jonathan</dc:creator>
  <cp:lastModifiedBy>Gay, Jonathan</cp:lastModifiedBy>
  <cp:revision>19</cp:revision>
  <dcterms:created xsi:type="dcterms:W3CDTF">2014-04-30T00:04:54Z</dcterms:created>
  <dcterms:modified xsi:type="dcterms:W3CDTF">2014-11-17T19:22:36Z</dcterms:modified>
</cp:coreProperties>
</file>