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66" r:id="rId5"/>
    <p:sldId id="258" r:id="rId6"/>
    <p:sldId id="260" r:id="rId7"/>
    <p:sldId id="259" r:id="rId8"/>
    <p:sldId id="271" r:id="rId9"/>
    <p:sldId id="261" r:id="rId10"/>
    <p:sldId id="262" r:id="rId11"/>
    <p:sldId id="263" r:id="rId12"/>
    <p:sldId id="272" r:id="rId13"/>
    <p:sldId id="264" r:id="rId14"/>
    <p:sldId id="265" r:id="rId15"/>
    <p:sldId id="267" r:id="rId16"/>
    <p:sldId id="268" r:id="rId17"/>
    <p:sldId id="273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66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2E98-984C-40D0-8EED-104AF28060CA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D2A4-0F2E-4DF8-B4D2-7D2280E0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0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2E98-984C-40D0-8EED-104AF28060CA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D2A4-0F2E-4DF8-B4D2-7D2280E0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1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2E98-984C-40D0-8EED-104AF28060CA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D2A4-0F2E-4DF8-B4D2-7D2280E0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5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2E98-984C-40D0-8EED-104AF28060CA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D2A4-0F2E-4DF8-B4D2-7D2280E0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4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2E98-984C-40D0-8EED-104AF28060CA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D2A4-0F2E-4DF8-B4D2-7D2280E0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3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2E98-984C-40D0-8EED-104AF28060CA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D2A4-0F2E-4DF8-B4D2-7D2280E0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1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2E98-984C-40D0-8EED-104AF28060CA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D2A4-0F2E-4DF8-B4D2-7D2280E0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6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2E98-984C-40D0-8EED-104AF28060CA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D2A4-0F2E-4DF8-B4D2-7D2280E0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1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2E98-984C-40D0-8EED-104AF28060CA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D2A4-0F2E-4DF8-B4D2-7D2280E0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8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2E98-984C-40D0-8EED-104AF28060CA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D2A4-0F2E-4DF8-B4D2-7D2280E0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2E98-984C-40D0-8EED-104AF28060CA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D2A4-0F2E-4DF8-B4D2-7D2280E0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6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2E98-984C-40D0-8EED-104AF28060CA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BD2A4-0F2E-4DF8-B4D2-7D2280E0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5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7: World War II and Postwar America (1931 – 1960)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/>
          <a:lstStyle/>
          <a:p>
            <a:r>
              <a:rPr lang="en-US" dirty="0" smtClean="0"/>
              <a:t>World War II would prove to be a major victory for the US and it’s allies, however, tensions between democracy and communism would present new challenges in the years to come.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1475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0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North and South Korea?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371600"/>
            <a:ext cx="8229600" cy="4525963"/>
          </a:xfrm>
        </p:spPr>
        <p:txBody>
          <a:bodyPr/>
          <a:lstStyle/>
          <a:p>
            <a:r>
              <a:rPr lang="en-US" dirty="0" smtClean="0"/>
              <a:t>Following WW2, Korea is divided into North Korea and South Korea.</a:t>
            </a:r>
          </a:p>
          <a:p>
            <a:r>
              <a:rPr lang="en-US" dirty="0" smtClean="0"/>
              <a:t>The Soviets develop a </a:t>
            </a:r>
            <a:r>
              <a:rPr lang="en-US" b="1" dirty="0" smtClean="0"/>
              <a:t>communist government in the North</a:t>
            </a:r>
            <a:r>
              <a:rPr lang="en-US" dirty="0" smtClean="0"/>
              <a:t>, while the United States establish a </a:t>
            </a:r>
            <a:r>
              <a:rPr lang="en-US" b="1" dirty="0" smtClean="0"/>
              <a:t>democratic system in the South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31340"/>
            <a:ext cx="1704975" cy="255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164754">
            <a:off x="5257800" y="441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Communism!!!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605404">
            <a:off x="1371600" y="59436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Democracy!!!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The Korean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6934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1950, </a:t>
            </a:r>
            <a:r>
              <a:rPr lang="en-US" sz="2800" b="1" dirty="0" smtClean="0"/>
              <a:t>North Korea Invades South Korea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US forces step in </a:t>
            </a:r>
            <a:r>
              <a:rPr lang="en-US" sz="2800" dirty="0" smtClean="0"/>
              <a:t>and push North Korean forces out of South Korea.</a:t>
            </a:r>
          </a:p>
          <a:p>
            <a:r>
              <a:rPr lang="en-US" sz="2800" dirty="0" smtClean="0"/>
              <a:t>Communist Chinese (China embraced communism after WW2) forces enter and help North Korea, forcing a </a:t>
            </a:r>
            <a:r>
              <a:rPr lang="en-US" sz="2800" b="1" dirty="0" smtClean="0"/>
              <a:t>stalemate</a:t>
            </a:r>
            <a:r>
              <a:rPr lang="en-US" sz="2800" dirty="0" smtClean="0"/>
              <a:t> (tie).</a:t>
            </a:r>
          </a:p>
          <a:p>
            <a:r>
              <a:rPr lang="en-US" sz="2800" dirty="0" smtClean="0"/>
              <a:t>In 1953, both sides agree to a cease-fire, however </a:t>
            </a:r>
            <a:r>
              <a:rPr lang="en-US" sz="2800" b="1" dirty="0" smtClean="0"/>
              <a:t>tension remains </a:t>
            </a:r>
            <a:r>
              <a:rPr lang="en-US" sz="2800" dirty="0" smtClean="0"/>
              <a:t>until this day.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6775"/>
            <a:ext cx="1752600" cy="136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76" y="2438400"/>
            <a:ext cx="2005298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5400000">
            <a:off x="7581900" y="29337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5262404">
            <a:off x="7977670" y="563698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8434" y="626225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 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What do you know about the conflict between North and South Korea in modern times?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2630299" cy="394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jgay.BERTIE_K12_NC\AppData\Local\Microsoft\Windows\Temporary Internet Files\Content.IE5\WSUQFQ3Z\MC90044149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80809"/>
            <a:ext cx="2056943" cy="20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gay.BERTIE_K12_NC\AppData\Local\Microsoft\Windows\Temporary Internet Files\Content.IE5\WSUQFQ3Z\MC90044149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11079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3: The Cold War Expands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The conflicting ideologies and goals of the US and the Soviet Union led to a </a:t>
            </a:r>
            <a:r>
              <a:rPr lang="en-US" b="1" dirty="0" smtClean="0"/>
              <a:t>worldwide struggle</a:t>
            </a:r>
            <a:r>
              <a:rPr lang="en-US" dirty="0" smtClean="0"/>
              <a:t> for influence.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4248150" cy="379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55399">
            <a:off x="311728" y="3292192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‘Iron Curtain’ separated Western and Eastern Europe.  The </a:t>
            </a:r>
            <a:r>
              <a:rPr lang="en-US" b="1" dirty="0" smtClean="0"/>
              <a:t>US worked to support democracy in the West while the Soviet Union fought to support communism in the east</a:t>
            </a:r>
            <a:r>
              <a:rPr lang="en-US" dirty="0" smtClean="0"/>
              <a:t>.  This conflict helped to shape modern history in much of the world, even spreading to Latin America and the Middle East.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855"/>
            <a:ext cx="8229600" cy="1143000"/>
          </a:xfrm>
        </p:spPr>
        <p:txBody>
          <a:bodyPr/>
          <a:lstStyle/>
          <a:p>
            <a:r>
              <a:rPr lang="en-US" dirty="0" smtClean="0"/>
              <a:t>The Cold War Increases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807859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Weapons Race </a:t>
            </a:r>
            <a:r>
              <a:rPr lang="en-US" dirty="0" smtClean="0"/>
              <a:t>between the US and Soviet Union</a:t>
            </a:r>
          </a:p>
          <a:p>
            <a:pPr lvl="1"/>
            <a:r>
              <a:rPr lang="en-US" dirty="0" smtClean="0"/>
              <a:t>Both countries begin stockpiling nuclear weapons, hoping to discourage each other from military action.</a:t>
            </a:r>
          </a:p>
          <a:p>
            <a:r>
              <a:rPr lang="en-US" dirty="0" smtClean="0"/>
              <a:t>Uprisings in Eastern Europe against Communism are put down by Soviet forces</a:t>
            </a:r>
          </a:p>
          <a:p>
            <a:r>
              <a:rPr lang="en-US" dirty="0" smtClean="0"/>
              <a:t>The Soviet Union and US begin the </a:t>
            </a:r>
            <a:r>
              <a:rPr lang="en-US" b="1" dirty="0" smtClean="0"/>
              <a:t>‘Space Race’ </a:t>
            </a:r>
            <a:r>
              <a:rPr lang="en-US" dirty="0" smtClean="0"/>
              <a:t>by launching satellites into space</a:t>
            </a:r>
            <a:endParaRPr lang="en-US" dirty="0"/>
          </a:p>
        </p:txBody>
      </p:sp>
      <p:pic>
        <p:nvPicPr>
          <p:cNvPr id="10242" name="Picture 2" descr="C:\Users\jgay\AppData\Local\Microsoft\Windows\Temporary Internet Files\Content.IE5\BU2YD57O\MC9002876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24401"/>
            <a:ext cx="1417085" cy="19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gay.BERTIE_K12_NC\AppData\Local\Microsoft\Windows\Temporary Internet Files\Content.IE5\M63QATZ4\MC9000562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181" y="1905001"/>
            <a:ext cx="1533419" cy="117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9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995" y="0"/>
            <a:ext cx="8229600" cy="1143000"/>
          </a:xfrm>
        </p:spPr>
        <p:txBody>
          <a:bodyPr/>
          <a:lstStyle/>
          <a:p>
            <a:r>
              <a:rPr lang="en-US" dirty="0" smtClean="0"/>
              <a:t>Section 4: The Cold War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95" y="914400"/>
            <a:ext cx="8229600" cy="4525963"/>
          </a:xfrm>
        </p:spPr>
        <p:txBody>
          <a:bodyPr/>
          <a:lstStyle/>
          <a:p>
            <a:r>
              <a:rPr lang="en-US" dirty="0" smtClean="0"/>
              <a:t>Following WW2, a ‘Red Scare’ takes hold in the US.</a:t>
            </a:r>
          </a:p>
          <a:p>
            <a:pPr lvl="1"/>
            <a:r>
              <a:rPr lang="en-US" sz="2400" dirty="0" smtClean="0"/>
              <a:t>Red Scare: </a:t>
            </a:r>
            <a:r>
              <a:rPr lang="en-US" sz="2400" b="1" dirty="0" smtClean="0"/>
              <a:t>Fear that communists both outside and inside America were working to destroy American life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2840067"/>
            <a:ext cx="2672654" cy="38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0752582">
            <a:off x="5983299" y="4854754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does this 1950’s poster tell us about the ‘Red Scare’?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Americans Worry About Communism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President Truman and Congress </a:t>
            </a:r>
            <a:r>
              <a:rPr lang="en-US" sz="2800" b="1" dirty="0" smtClean="0"/>
              <a:t>attempt to expose and root out Communists in the US.</a:t>
            </a:r>
          </a:p>
          <a:p>
            <a:r>
              <a:rPr lang="en-US" sz="2800" b="1" dirty="0" smtClean="0"/>
              <a:t>Communists spies are accused and convicted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Julius and Ethel Rosenberg are found guilty of passing nuclear secrets with the Soviet Union.  They are put to death.</a:t>
            </a:r>
          </a:p>
        </p:txBody>
      </p:sp>
      <p:pic>
        <p:nvPicPr>
          <p:cNvPr id="8194" name="Picture 2" descr="C:\Users\jgay.BERTIE_K12_NC\AppData\Local\Microsoft\Windows\Temporary Internet Files\Content.IE5\ZUPMRBM2\MC9000976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13" y="4114801"/>
            <a:ext cx="2275793" cy="23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3477358" cy="233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6270930"/>
            <a:ext cx="245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Rosenbergs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Americans Worry About Communism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Senator Joseph McCarthy ruthlessly and recklessly goes after </a:t>
            </a:r>
            <a:r>
              <a:rPr lang="en-US" sz="2800" dirty="0" smtClean="0"/>
              <a:t>members of the government and the US army, claiming they were secretly communist.</a:t>
            </a:r>
          </a:p>
          <a:p>
            <a:pPr lvl="1"/>
            <a:r>
              <a:rPr lang="en-US" sz="2400" dirty="0" smtClean="0"/>
              <a:t>He </a:t>
            </a:r>
            <a:r>
              <a:rPr lang="en-US" sz="2400" b="1" dirty="0" smtClean="0"/>
              <a:t>eventually becomes seen as a bully </a:t>
            </a:r>
            <a:r>
              <a:rPr lang="en-US" sz="2400" dirty="0" smtClean="0"/>
              <a:t>and loses his influence.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79273"/>
            <a:ext cx="3162300" cy="240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420134">
            <a:off x="609600" y="3879273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end of the Korean War in 1953 and McCarthy’s downfall in 1954 signaled the decline of the Red Scare. </a:t>
            </a:r>
            <a:r>
              <a:rPr lang="en-US" b="1" dirty="0" smtClean="0"/>
              <a:t>American’s would continue to be concerned about communism in the world, but would not allow the fear of communism to prevent free speech and democracy in the US.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81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Ch.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6" y="1447800"/>
            <a:ext cx="8229600" cy="4525963"/>
          </a:xfrm>
        </p:spPr>
        <p:txBody>
          <a:bodyPr/>
          <a:lstStyle/>
          <a:p>
            <a:r>
              <a:rPr lang="en-US" dirty="0" smtClean="0"/>
              <a:t>What were the immediate causes and effects of the Cold War between the US and Soviet Union?</a:t>
            </a:r>
          </a:p>
          <a:p>
            <a:r>
              <a:rPr lang="en-US" dirty="0" smtClean="0"/>
              <a:t>How did Americans respond to the Cold War?</a:t>
            </a:r>
          </a:p>
          <a:p>
            <a:endParaRPr lang="en-US" dirty="0"/>
          </a:p>
        </p:txBody>
      </p:sp>
      <p:pic>
        <p:nvPicPr>
          <p:cNvPr id="10242" name="Picture 2" descr="C:\Users\jgay.BERTIE_K12_NC\AppData\Local\Microsoft\Windows\Temporary Internet Files\Content.IE5\AQMYT86G\MC9003117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208" y="4038600"/>
            <a:ext cx="143081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Ch. 19 - 20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Prior to the bombing at Pearl Harbor, what was the level of American involvement in the war?</a:t>
            </a:r>
          </a:p>
          <a:p>
            <a:r>
              <a:rPr lang="en-US" dirty="0" smtClean="0"/>
              <a:t>After the US enters the conflict, in what ways do the US government and American citizens support the war effort?</a:t>
            </a:r>
          </a:p>
          <a:p>
            <a:r>
              <a:rPr lang="en-US" dirty="0" smtClean="0"/>
              <a:t>How were allied forces able to defeat Germany?  Japan?</a:t>
            </a:r>
          </a:p>
          <a:p>
            <a:r>
              <a:rPr lang="en-US" dirty="0" smtClean="0"/>
              <a:t>What were the effects of WW 2 on the world?  On the US?</a:t>
            </a:r>
          </a:p>
          <a:p>
            <a:endParaRPr lang="en-US" dirty="0"/>
          </a:p>
        </p:txBody>
      </p:sp>
      <p:pic>
        <p:nvPicPr>
          <p:cNvPr id="1026" name="Picture 2" descr="C:\Users\jgay.BERTIE_K12_NC\AppData\Local\Microsoft\Windows\Temporary Internet Files\Content.IE5\HIRC2V3K\MM900041015[2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892" y="5105400"/>
            <a:ext cx="77225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4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21: The Cold War (1945 – 1960)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In the years following World War 2, </a:t>
            </a:r>
            <a:r>
              <a:rPr lang="en-US" b="1" dirty="0" smtClean="0"/>
              <a:t>political differences will cause serious tension between the United States and the Soviet Union</a:t>
            </a:r>
            <a:r>
              <a:rPr lang="en-US" dirty="0" smtClean="0"/>
              <a:t>, leading to the fear of both global conflict and the spread of Communism to the US.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56809"/>
            <a:ext cx="440296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8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Question</a:t>
            </a:r>
            <a:br>
              <a:rPr lang="en-US" dirty="0" smtClean="0"/>
            </a:br>
            <a:r>
              <a:rPr lang="en-US" dirty="0" smtClean="0"/>
              <a:t>Why is it called the ‘Cold’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gay\AppData\Local\Microsoft\Windows\Temporary Internet Files\Content.IE5\BU2YD57O\MC90043438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75" y="1905000"/>
            <a:ext cx="2513709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dirty="0" smtClean="0"/>
              <a:t>Section 1: The Cold War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800" dirty="0" smtClean="0"/>
              <a:t>The US and Soviet Union worked together to defeat Nazi Germany, however after WW 2 was over, relations quickly began to fall apart as they had </a:t>
            </a:r>
            <a:r>
              <a:rPr lang="en-US" sz="2800" b="1" dirty="0" smtClean="0"/>
              <a:t>opposing goals for global development.</a:t>
            </a:r>
          </a:p>
          <a:p>
            <a:r>
              <a:rPr lang="en-US" sz="2800" dirty="0" smtClean="0"/>
              <a:t>The Cold War Begins</a:t>
            </a:r>
          </a:p>
          <a:p>
            <a:pPr lvl="1"/>
            <a:r>
              <a:rPr lang="en-US" sz="2400" b="1" dirty="0" smtClean="0"/>
              <a:t>Cold War: worldwide rivalry between the US and Soviet Union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591" y="4793673"/>
            <a:ext cx="2127997" cy="16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26527"/>
            <a:ext cx="3571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791" y="4494501"/>
            <a:ext cx="3781064" cy="176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4191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Soviet 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Between the US and Soviet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United States</a:t>
            </a:r>
          </a:p>
          <a:p>
            <a:pPr lvl="1"/>
            <a:r>
              <a:rPr lang="en-US" b="1" dirty="0" smtClean="0"/>
              <a:t>Capitalist Democracy</a:t>
            </a:r>
          </a:p>
          <a:p>
            <a:pPr lvl="1"/>
            <a:r>
              <a:rPr lang="en-US" dirty="0" smtClean="0"/>
              <a:t>Supported Freed elections, economic and religious freedom, private property, individual differences</a:t>
            </a:r>
          </a:p>
          <a:p>
            <a:pPr lvl="1"/>
            <a:r>
              <a:rPr lang="en-US" dirty="0" smtClean="0"/>
              <a:t>Sought a united Germany and independent nations in Eastern Europe (Following WW2)</a:t>
            </a:r>
          </a:p>
          <a:p>
            <a:r>
              <a:rPr lang="en-US" dirty="0" smtClean="0"/>
              <a:t>Soviet Union</a:t>
            </a:r>
          </a:p>
          <a:p>
            <a:pPr lvl="1"/>
            <a:r>
              <a:rPr lang="en-US" b="1" dirty="0" smtClean="0"/>
              <a:t>Communism</a:t>
            </a:r>
            <a:r>
              <a:rPr lang="en-US" dirty="0" smtClean="0"/>
              <a:t> under Joseph Stalin’s Dictatorship</a:t>
            </a:r>
          </a:p>
          <a:p>
            <a:pPr lvl="1"/>
            <a:r>
              <a:rPr lang="en-US" dirty="0" smtClean="0"/>
              <a:t>Communist Party made all key economic, political, and military decisions</a:t>
            </a:r>
          </a:p>
          <a:p>
            <a:pPr lvl="1"/>
            <a:r>
              <a:rPr lang="en-US" dirty="0" smtClean="0"/>
              <a:t>Did not support freedom of religion, speech, or private property</a:t>
            </a:r>
          </a:p>
          <a:p>
            <a:pPr lvl="1"/>
            <a:r>
              <a:rPr lang="en-US" dirty="0" smtClean="0"/>
              <a:t>Sought a weak and divided Germany and wanted Eastern Europe to remain under Soviet Control (Following WW2)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2038350" cy="141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4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27709"/>
            <a:ext cx="8229600" cy="1143000"/>
          </a:xfrm>
        </p:spPr>
        <p:txBody>
          <a:bodyPr/>
          <a:lstStyle/>
          <a:p>
            <a:r>
              <a:rPr lang="en-US" dirty="0" smtClean="0"/>
              <a:t>US Policy for Soviet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295400"/>
            <a:ext cx="8382000" cy="4525963"/>
          </a:xfrm>
        </p:spPr>
        <p:txBody>
          <a:bodyPr/>
          <a:lstStyle/>
          <a:p>
            <a:r>
              <a:rPr lang="en-US" sz="2800" dirty="0" smtClean="0"/>
              <a:t>Basic Conflict:  The </a:t>
            </a:r>
            <a:r>
              <a:rPr lang="en-US" sz="2800" b="1" dirty="0" smtClean="0"/>
              <a:t>US wants to see democracy spread in the world while the Soviet Union wants to see communism spread.</a:t>
            </a:r>
          </a:p>
          <a:p>
            <a:r>
              <a:rPr lang="en-US" sz="2800" dirty="0" smtClean="0"/>
              <a:t>US Policy</a:t>
            </a:r>
          </a:p>
          <a:p>
            <a:pPr lvl="1"/>
            <a:r>
              <a:rPr lang="en-US" sz="2400" dirty="0" smtClean="0"/>
              <a:t>Truman Doctrine: The policy of </a:t>
            </a:r>
            <a:r>
              <a:rPr lang="en-US" sz="2400" b="1" dirty="0" smtClean="0"/>
              <a:t>helping countries who were struggling against communism</a:t>
            </a:r>
          </a:p>
          <a:p>
            <a:pPr lvl="1"/>
            <a:r>
              <a:rPr lang="en-US" sz="2400" dirty="0" smtClean="0"/>
              <a:t>Containment: The goal of </a:t>
            </a:r>
            <a:r>
              <a:rPr lang="en-US" sz="2400" b="1" dirty="0" smtClean="0"/>
              <a:t>keeping communism within its existing borders</a:t>
            </a:r>
            <a:r>
              <a:rPr lang="en-US" sz="2400" dirty="0" smtClean="0"/>
              <a:t> and preventing it from expanding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105400"/>
            <a:ext cx="4329911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301199">
            <a:off x="304801" y="512009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1948 Congress passed the Marshall Plan.  It gave about $13 billion in grants and loans to nations in Western Europe.  This helped build good relationships and </a:t>
            </a:r>
            <a:r>
              <a:rPr lang="en-US" b="1" dirty="0" smtClean="0"/>
              <a:t>prevent the spread of communism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think the United States is so concerned with democracy (not communism) spreading to other nations of the world?</a:t>
            </a:r>
            <a:endParaRPr lang="en-US" dirty="0"/>
          </a:p>
        </p:txBody>
      </p:sp>
      <p:pic>
        <p:nvPicPr>
          <p:cNvPr id="3074" name="Picture 2" descr="C:\Users\jgay.BERTIE_K12_NC\AppData\Local\Microsoft\Windows\Temporary Internet Files\Content.IE5\ULYH51DY\MC900311778[3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1384008" cy="20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1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2: The Korean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early 1950s, the </a:t>
            </a:r>
            <a:r>
              <a:rPr lang="en-US" b="1" dirty="0" smtClean="0"/>
              <a:t>conflict between North and South Korea becomes the focus of the ‘cold war’ struggle</a:t>
            </a:r>
            <a:r>
              <a:rPr lang="en-US" dirty="0" smtClean="0"/>
              <a:t> between communism and democracy.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06578"/>
            <a:ext cx="3776663" cy="307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964" y="3510488"/>
            <a:ext cx="193198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4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977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Unit 7: World War II and Postwar America (1931 – 1960)</vt:lpstr>
      <vt:lpstr>Quick Review of Ch. 19 - 20</vt:lpstr>
      <vt:lpstr>Chapter 21: The Cold War (1945 – 1960)</vt:lpstr>
      <vt:lpstr>Quick Question Why is it called the ‘Cold’ War?</vt:lpstr>
      <vt:lpstr>Section 1: The Cold War Begins</vt:lpstr>
      <vt:lpstr>Differences Between the US and Soviet Union</vt:lpstr>
      <vt:lpstr>US Policy for Soviet Expansion</vt:lpstr>
      <vt:lpstr>Quick Discussion</vt:lpstr>
      <vt:lpstr>Section 2: The Korean War</vt:lpstr>
      <vt:lpstr>Why a North and South Korea?</vt:lpstr>
      <vt:lpstr>The Korean War</vt:lpstr>
      <vt:lpstr>Quick Discussion</vt:lpstr>
      <vt:lpstr>Section 3: The Cold War Expands</vt:lpstr>
      <vt:lpstr>The Cold War Increases Tensions</vt:lpstr>
      <vt:lpstr>Section 4: The Cold War at Home</vt:lpstr>
      <vt:lpstr>Americans Worry About Communism in America</vt:lpstr>
      <vt:lpstr>Americans Worry About Communism in America</vt:lpstr>
      <vt:lpstr>Quick Review of Ch. 21</vt:lpstr>
    </vt:vector>
  </TitlesOfParts>
  <Company>Bertie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Review of Ch. 19 - 20</dc:title>
  <dc:creator>Gay, Jonathan</dc:creator>
  <cp:lastModifiedBy>Gay, Jonathan</cp:lastModifiedBy>
  <cp:revision>22</cp:revision>
  <dcterms:created xsi:type="dcterms:W3CDTF">2013-04-30T19:21:47Z</dcterms:created>
  <dcterms:modified xsi:type="dcterms:W3CDTF">2016-03-12T22:45:04Z</dcterms:modified>
</cp:coreProperties>
</file>