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6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79" r:id="rId12"/>
    <p:sldId id="268" r:id="rId13"/>
    <p:sldId id="269" r:id="rId14"/>
    <p:sldId id="270" r:id="rId15"/>
    <p:sldId id="271" r:id="rId16"/>
    <p:sldId id="280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66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9149-85CA-4357-AA68-C07A9A050A17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A963-BD4C-41C0-8CEA-B60F0DAA6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0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9149-85CA-4357-AA68-C07A9A050A17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A963-BD4C-41C0-8CEA-B60F0DAA6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2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9149-85CA-4357-AA68-C07A9A050A17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A963-BD4C-41C0-8CEA-B60F0DAA6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5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9149-85CA-4357-AA68-C07A9A050A17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A963-BD4C-41C0-8CEA-B60F0DAA6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7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9149-85CA-4357-AA68-C07A9A050A17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A963-BD4C-41C0-8CEA-B60F0DAA6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9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9149-85CA-4357-AA68-C07A9A050A17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A963-BD4C-41C0-8CEA-B60F0DAA6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6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9149-85CA-4357-AA68-C07A9A050A17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A963-BD4C-41C0-8CEA-B60F0DAA6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0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9149-85CA-4357-AA68-C07A9A050A17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A963-BD4C-41C0-8CEA-B60F0DAA6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4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9149-85CA-4357-AA68-C07A9A050A17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A963-BD4C-41C0-8CEA-B60F0DAA6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9149-85CA-4357-AA68-C07A9A050A17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A963-BD4C-41C0-8CEA-B60F0DAA6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2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D9149-85CA-4357-AA68-C07A9A050A17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0A963-BD4C-41C0-8CEA-B60F0DAA6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0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9149-85CA-4357-AA68-C07A9A050A17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0A963-BD4C-41C0-8CEA-B60F0DAA6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4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7: World War II and Postwar America (1931 – 1960)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/>
          <a:lstStyle/>
          <a:p>
            <a:r>
              <a:rPr lang="en-US" dirty="0" smtClean="0"/>
              <a:t>World War II would prove to be a major victory for the US and it’s allies, however, tensions between democracy and communism would present new challenges in the years to come.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1475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24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dirty="0" smtClean="0"/>
              <a:t>Supporting the War Effort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408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war was very expensive, so the </a:t>
            </a:r>
            <a:r>
              <a:rPr lang="en-US" sz="2800" b="1" dirty="0" smtClean="0"/>
              <a:t>US government sought ways to collect money</a:t>
            </a:r>
            <a:r>
              <a:rPr lang="en-US" sz="2800" dirty="0" smtClean="0"/>
              <a:t> and manage the consumption of goods.</a:t>
            </a:r>
          </a:p>
          <a:p>
            <a:pPr lvl="1"/>
            <a:r>
              <a:rPr lang="en-US" sz="2000" dirty="0" smtClean="0"/>
              <a:t>Congress levied a 5% </a:t>
            </a:r>
            <a:r>
              <a:rPr lang="en-US" sz="2000" b="1" dirty="0" smtClean="0"/>
              <a:t>tax</a:t>
            </a:r>
            <a:r>
              <a:rPr lang="en-US" sz="2000" dirty="0" smtClean="0"/>
              <a:t> on all working </a:t>
            </a:r>
          </a:p>
          <a:p>
            <a:pPr marL="457200" lvl="1" indent="0">
              <a:buNone/>
            </a:pPr>
            <a:r>
              <a:rPr lang="en-US" sz="2000" dirty="0" smtClean="0"/>
              <a:t>Americans</a:t>
            </a:r>
          </a:p>
          <a:p>
            <a:pPr lvl="1"/>
            <a:r>
              <a:rPr lang="en-US" sz="2000" dirty="0" smtClean="0"/>
              <a:t>Millions of Americans bought </a:t>
            </a:r>
            <a:r>
              <a:rPr lang="en-US" sz="2000" b="1" dirty="0" smtClean="0"/>
              <a:t>war bonds</a:t>
            </a:r>
          </a:p>
          <a:p>
            <a:pPr lvl="2"/>
            <a:r>
              <a:rPr lang="en-US" sz="1600" b="1" dirty="0" smtClean="0"/>
              <a:t>Money loaned to the government to support the </a:t>
            </a:r>
          </a:p>
          <a:p>
            <a:pPr marL="914400" lvl="2" indent="0">
              <a:buNone/>
            </a:pPr>
            <a:r>
              <a:rPr lang="en-US" sz="1600" b="1" dirty="0" smtClean="0"/>
              <a:t>war effort</a:t>
            </a:r>
          </a:p>
          <a:p>
            <a:pPr lvl="1"/>
            <a:r>
              <a:rPr lang="en-US" sz="2000" dirty="0" smtClean="0"/>
              <a:t>Government </a:t>
            </a:r>
            <a:r>
              <a:rPr lang="en-US" sz="2000" b="1" dirty="0" smtClean="0"/>
              <a:t>controlled wages and prices</a:t>
            </a:r>
          </a:p>
          <a:p>
            <a:pPr marL="457200" lvl="1" indent="0">
              <a:buNone/>
            </a:pPr>
            <a:r>
              <a:rPr lang="en-US" sz="2000" dirty="0" smtClean="0"/>
              <a:t>to prevent inflation</a:t>
            </a:r>
          </a:p>
          <a:p>
            <a:pPr lvl="1"/>
            <a:r>
              <a:rPr lang="en-US" sz="2000" dirty="0" smtClean="0"/>
              <a:t>Government </a:t>
            </a:r>
            <a:r>
              <a:rPr lang="en-US" sz="2000" b="1" dirty="0" smtClean="0"/>
              <a:t>rationed (limited) the amount</a:t>
            </a:r>
          </a:p>
          <a:p>
            <a:pPr marL="457200" lvl="1" indent="0">
              <a:buNone/>
            </a:pPr>
            <a:r>
              <a:rPr lang="en-US" sz="2000" b="1" dirty="0" smtClean="0"/>
              <a:t>of certain goods Americans could buy </a:t>
            </a:r>
            <a:r>
              <a:rPr lang="en-US" sz="2000" dirty="0" smtClean="0"/>
              <a:t>(such as</a:t>
            </a:r>
          </a:p>
          <a:p>
            <a:pPr marL="457200" lvl="1" indent="0">
              <a:buNone/>
            </a:pPr>
            <a:r>
              <a:rPr lang="en-US" sz="2000" dirty="0" smtClean="0"/>
              <a:t> tires that were needed for the war effort)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80" y="2133600"/>
            <a:ext cx="3430456" cy="463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1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The US government and the majority of the American people supported America’s war effort during WW2.</a:t>
            </a:r>
          </a:p>
          <a:p>
            <a:r>
              <a:rPr lang="en-US" dirty="0" smtClean="0"/>
              <a:t>Under what circumstances (if any) do you think it is good and right to support war?</a:t>
            </a:r>
            <a:endParaRPr lang="en-US" dirty="0"/>
          </a:p>
        </p:txBody>
      </p:sp>
      <p:pic>
        <p:nvPicPr>
          <p:cNvPr id="3074" name="Picture 2" descr="C:\Users\jgay.BERTIE_K12_NC\AppData\Local\Microsoft\Windows\Temporary Internet Files\Content.IE5\V2SBT10D\MC900311778[3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87091"/>
            <a:ext cx="15330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3: Victory in Europe and the Pacific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1942-1943 the </a:t>
            </a:r>
            <a:r>
              <a:rPr lang="en-US" sz="2400" b="1" dirty="0" smtClean="0"/>
              <a:t>Allies turned back the Axis advances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 1944-1945 the Allies successfully attacked and </a:t>
            </a:r>
            <a:r>
              <a:rPr lang="en-US" sz="2400" b="1" dirty="0" smtClean="0"/>
              <a:t>forced the surrender of the Axis powers.</a:t>
            </a:r>
          </a:p>
          <a:p>
            <a:r>
              <a:rPr lang="en-US" sz="2400" dirty="0" smtClean="0"/>
              <a:t>Allies </a:t>
            </a:r>
            <a:r>
              <a:rPr lang="en-US" sz="2400" b="1" dirty="0" smtClean="0"/>
              <a:t>attacked Germany from both the west and the east</a:t>
            </a:r>
            <a:r>
              <a:rPr lang="en-US" sz="2400" dirty="0" smtClean="0"/>
              <a:t>, and the </a:t>
            </a:r>
            <a:r>
              <a:rPr lang="en-US" sz="2400" b="1" dirty="0" smtClean="0"/>
              <a:t>US advanced across the Pacific Ocean to take down Japan.</a:t>
            </a:r>
            <a:endParaRPr lang="en-US" sz="2400" b="1" dirty="0"/>
          </a:p>
        </p:txBody>
      </p:sp>
      <p:pic>
        <p:nvPicPr>
          <p:cNvPr id="1029" name="Picture 5" descr="C:\Users\jgay.BERTIE_K12_NC\AppData\Local\Microsoft\Windows\Temporary Internet Files\Content.IE5\YTXEO819\MC9004151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96514"/>
            <a:ext cx="2614943" cy="218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810000"/>
            <a:ext cx="54292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409498">
            <a:off x="2600119" y="4670014"/>
            <a:ext cx="533400" cy="188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052106">
            <a:off x="3733799" y="4650043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9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Victory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06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Following the D-Day invasion of Normandy, France, </a:t>
            </a:r>
            <a:r>
              <a:rPr lang="en-US" sz="2400" b="1" dirty="0" smtClean="0"/>
              <a:t>Allied forces advanced eastward</a:t>
            </a:r>
            <a:r>
              <a:rPr lang="en-US" sz="2400" dirty="0" smtClean="0"/>
              <a:t>, battling fierce German resistance.</a:t>
            </a:r>
          </a:p>
          <a:p>
            <a:r>
              <a:rPr lang="en-US" sz="2400" dirty="0" smtClean="0"/>
              <a:t>After Germany’s failed attempt to occupy Russia, the </a:t>
            </a:r>
            <a:r>
              <a:rPr lang="en-US" sz="2400" b="1" dirty="0" smtClean="0"/>
              <a:t>Soviet forces advanced westward, forcing Germany to fight allied forces on both the eastern and western front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Germany was overpowered, and on May 7, 1945 </a:t>
            </a:r>
            <a:r>
              <a:rPr lang="en-US" sz="2400" b="1" dirty="0" smtClean="0"/>
              <a:t>Germany officially surrendered.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3346"/>
            <a:ext cx="3276600" cy="291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599"/>
            <a:ext cx="500365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921433">
            <a:off x="1870629" y="4698175"/>
            <a:ext cx="624252" cy="400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9306596">
            <a:off x="2971800" y="4666896"/>
            <a:ext cx="609600" cy="341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0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Victory in the Pacific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Facing intense Japanese resistance, American forces advanced across the Pacific Ocean, capturing islands and moving closer to Japan with the goal of </a:t>
            </a:r>
            <a:r>
              <a:rPr lang="en-US" b="1" dirty="0" smtClean="0"/>
              <a:t>using captured islands to launch bombing raids on Japan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3074" name="Picture 2" descr="C:\Users\jgay.BERTIE_K12_NC\AppData\Local\Microsoft\Windows\Temporary Internet Files\Content.IE5\W3958S5Q\MC9002288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25300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53613"/>
            <a:ext cx="5063836" cy="270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1194022">
            <a:off x="3978081" y="4890657"/>
            <a:ext cx="533400" cy="30480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Victory in the Pacific</a:t>
            </a:r>
            <a:br>
              <a:rPr lang="en-US" dirty="0" smtClean="0"/>
            </a:br>
            <a:r>
              <a:rPr lang="en-US" dirty="0" smtClean="0"/>
              <a:t>‘The Atomic Bomb Ends the War’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041" y="1226241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While US forces advanced close enough to Japan to bomb and invade it, military advisers </a:t>
            </a:r>
            <a:r>
              <a:rPr lang="en-US" sz="2400" b="1" dirty="0" smtClean="0"/>
              <a:t>feared an invasion of Japan to force its surrender could cost up to 1,000,000 American lives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President Truman (FDR died) made the decision to use the US’s secret weapon, </a:t>
            </a:r>
            <a:r>
              <a:rPr lang="en-US" sz="2400" b="1" dirty="0" smtClean="0"/>
              <a:t>the Atomic Bomb, to force Japan’s surrender.</a:t>
            </a:r>
          </a:p>
          <a:p>
            <a:pPr lvl="1"/>
            <a:r>
              <a:rPr lang="en-US" sz="1900" dirty="0" smtClean="0"/>
              <a:t>The a-bomb was dropped twice, devastating </a:t>
            </a:r>
          </a:p>
          <a:p>
            <a:pPr marL="457200" lvl="1" indent="0">
              <a:buNone/>
            </a:pPr>
            <a:r>
              <a:rPr lang="en-US" sz="1900" dirty="0" smtClean="0"/>
              <a:t>Japanese cities and killing close to 100,000 residents.  </a:t>
            </a:r>
          </a:p>
          <a:p>
            <a:pPr marL="457200" lvl="1" indent="0">
              <a:buNone/>
            </a:pPr>
            <a:r>
              <a:rPr lang="en-US" sz="1900" dirty="0" smtClean="0"/>
              <a:t>Japan finally made the decision to surrender. </a:t>
            </a:r>
          </a:p>
          <a:p>
            <a:pPr lvl="1"/>
            <a:r>
              <a:rPr lang="en-US" sz="1900" dirty="0" smtClean="0"/>
              <a:t>WW 2 was officially over.  It was the </a:t>
            </a:r>
            <a:r>
              <a:rPr lang="en-US" sz="1900" b="1" dirty="0" smtClean="0"/>
              <a:t>most deadly </a:t>
            </a:r>
          </a:p>
          <a:p>
            <a:pPr marL="457200" lvl="1" indent="0">
              <a:buNone/>
            </a:pPr>
            <a:r>
              <a:rPr lang="en-US" sz="1900" b="1" dirty="0" smtClean="0"/>
              <a:t>war in history, with around 60,000,000 (mostly civilians)</a:t>
            </a:r>
          </a:p>
          <a:p>
            <a:pPr marL="457200" lvl="1" indent="0">
              <a:buNone/>
            </a:pPr>
            <a:r>
              <a:rPr lang="en-US" sz="1900" b="1" dirty="0" smtClean="0"/>
              <a:t>dead. </a:t>
            </a:r>
            <a:endParaRPr lang="en-US" sz="1900" b="1" dirty="0"/>
          </a:p>
        </p:txBody>
      </p:sp>
      <p:pic>
        <p:nvPicPr>
          <p:cNvPr id="4098" name="Picture 2" descr="C:\Users\jgay.BERTIE_K12_NC\AppData\Local\Microsoft\Windows\Temporary Internet Files\Content.IE5\3SBBS4ZD\MC90043691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930" y="0"/>
            <a:ext cx="1226241" cy="122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gay.BERTIE_K12_NC\AppData\Local\Microsoft\Windows\Temporary Internet Files\Content.IE5\3SBBS4ZD\MC90043691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41" y="0"/>
            <a:ext cx="1226241" cy="122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1"/>
            <a:ext cx="2875862" cy="229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9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Do you think the US made the right decision to use the atomic bomb on Japan? Why?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12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dirty="0" smtClean="0"/>
              <a:t>Section 4: The Holocaust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sz="2400" dirty="0" smtClean="0"/>
              <a:t>Hitler and the Nazi movement hated Jews and </a:t>
            </a:r>
            <a:r>
              <a:rPr lang="en-US" sz="2400" b="1" dirty="0" smtClean="0"/>
              <a:t>claimed the Jewish people were dragging down German society</a:t>
            </a:r>
            <a:r>
              <a:rPr lang="en-US" sz="2400" dirty="0" smtClean="0"/>
              <a:t>.  </a:t>
            </a:r>
            <a:endParaRPr lang="en-US" sz="2400" dirty="0" smtClean="0"/>
          </a:p>
          <a:p>
            <a:r>
              <a:rPr lang="en-US" sz="2400" dirty="0" smtClean="0"/>
              <a:t>Once Hitler gained power, the </a:t>
            </a:r>
            <a:r>
              <a:rPr lang="en-US" sz="2400" b="1" dirty="0" smtClean="0"/>
              <a:t>Nazis began persecuting the Jewish people</a:t>
            </a:r>
            <a:r>
              <a:rPr lang="en-US" sz="2400" dirty="0" smtClean="0"/>
              <a:t>, denying them rights of citizenship, banning marriage between Jews and non-Jews, and segregating Jews in society.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89" y="4038600"/>
            <a:ext cx="305661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67"/>
            <a:ext cx="51054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1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Nazis Adopt the ‘Final Solution’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sz="2800" dirty="0" smtClean="0"/>
              <a:t>Nazis begin opening </a:t>
            </a:r>
            <a:r>
              <a:rPr lang="en-US" sz="2800" b="1" dirty="0" smtClean="0"/>
              <a:t>concentration camps</a:t>
            </a:r>
            <a:r>
              <a:rPr lang="en-US" sz="2800" dirty="0" smtClean="0"/>
              <a:t>, where they </a:t>
            </a:r>
            <a:r>
              <a:rPr lang="en-US" sz="2800" b="1" dirty="0" smtClean="0"/>
              <a:t>sent ‘undesirables’ of society </a:t>
            </a:r>
            <a:r>
              <a:rPr lang="en-US" sz="2800" dirty="0" smtClean="0"/>
              <a:t>to be ‘useful members’ of society.  In reality, they were sending them to perform hard labor, and eventually die.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2" y="3283151"/>
            <a:ext cx="3747655" cy="302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1403006">
            <a:off x="609600" y="3253581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“Undesirables” to the Nazis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Jews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Roma (Gypsies)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Poles and Slavs (E. European)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Politicians &amp; Religious Leaders Who Resisted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Physically / Mentally Handicapped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Jehovah’s Witnesses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Homosexuals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African- Germans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8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Allied Soldiers Liberate the Camps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70" y="1371600"/>
            <a:ext cx="8229600" cy="4525963"/>
          </a:xfrm>
        </p:spPr>
        <p:txBody>
          <a:bodyPr/>
          <a:lstStyle/>
          <a:p>
            <a:r>
              <a:rPr lang="en-US" sz="2800" dirty="0" smtClean="0"/>
              <a:t>As </a:t>
            </a:r>
            <a:r>
              <a:rPr lang="en-US" sz="2800" b="1" dirty="0" smtClean="0"/>
              <a:t>Allied forces </a:t>
            </a:r>
            <a:r>
              <a:rPr lang="en-US" sz="2800" dirty="0" smtClean="0"/>
              <a:t>advanced in Germany, they began </a:t>
            </a:r>
            <a:r>
              <a:rPr lang="en-US" sz="2800" b="1" dirty="0" smtClean="0"/>
              <a:t>discovering</a:t>
            </a:r>
            <a:r>
              <a:rPr lang="en-US" sz="2800" dirty="0" smtClean="0"/>
              <a:t> the reality of the </a:t>
            </a:r>
            <a:r>
              <a:rPr lang="en-US" sz="2800" b="1" dirty="0" smtClean="0"/>
              <a:t>concentration camps </a:t>
            </a:r>
            <a:r>
              <a:rPr lang="en-US" sz="2800" dirty="0" smtClean="0"/>
              <a:t>and the horrors that had taken place.</a:t>
            </a:r>
          </a:p>
          <a:p>
            <a:r>
              <a:rPr lang="en-US" sz="2800" dirty="0" smtClean="0"/>
              <a:t>By the end of the war, the </a:t>
            </a:r>
            <a:r>
              <a:rPr lang="en-US" sz="2800" b="1" dirty="0" smtClean="0"/>
              <a:t>Nazis had murdered around 6 million Jews and 5 million others considered to be inferior</a:t>
            </a:r>
            <a:r>
              <a:rPr lang="en-US" sz="2800" dirty="0" smtClean="0"/>
              <a:t>. (mentally ill, homosexuals, beggars, etc.)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99" y="4419600"/>
            <a:ext cx="5429683" cy="215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4666284"/>
            <a:ext cx="32559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5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Ch. 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What were the causes of World War 2?</a:t>
            </a:r>
          </a:p>
          <a:p>
            <a:endParaRPr lang="en-US" dirty="0" smtClean="0"/>
          </a:p>
          <a:p>
            <a:r>
              <a:rPr lang="en-US" dirty="0" smtClean="0"/>
              <a:t>Why did the US get involved in WW2?</a:t>
            </a:r>
          </a:p>
          <a:p>
            <a:endParaRPr lang="en-US" dirty="0"/>
          </a:p>
        </p:txBody>
      </p:sp>
      <p:pic>
        <p:nvPicPr>
          <p:cNvPr id="11266" name="Picture 2" descr="C:\Users\jgay.BERTIE_K12_NC\AppData\Local\Microsoft\Windows\Temporary Internet Files\Content.IE5\VAWNYYML\MP90040898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448916" cy="217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5: Effects of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WW 2, the Allied Powers attempted to set the nations of the world on a </a:t>
            </a:r>
            <a:r>
              <a:rPr lang="en-US" b="1" dirty="0" smtClean="0"/>
              <a:t>course for peace and co-operation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8194" name="Picture 2" descr="C:\Users\jgay.BERTIE_K12_NC\AppData\Local\Microsoft\Windows\Temporary Internet Files\Content.IE5\7NCX423V\MC90044179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gay.BERTIE_K12_NC\AppData\Local\Microsoft\Windows\Temporary Internet Files\Content.IE5\2UEM5SZN\MC9102163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85652"/>
            <a:ext cx="6019800" cy="33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36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Effects of WW2 on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4412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Germany is divided </a:t>
            </a:r>
            <a:r>
              <a:rPr lang="en-US" sz="2400" dirty="0" smtClean="0"/>
              <a:t>into East (communist) and </a:t>
            </a:r>
          </a:p>
          <a:p>
            <a:pPr marL="0" indent="0">
              <a:buNone/>
            </a:pPr>
            <a:r>
              <a:rPr lang="en-US" sz="2400" dirty="0" smtClean="0"/>
              <a:t>West Germany (democratic)</a:t>
            </a:r>
          </a:p>
          <a:p>
            <a:r>
              <a:rPr lang="en-US" sz="2400" dirty="0" smtClean="0"/>
              <a:t>The practice of </a:t>
            </a:r>
            <a:r>
              <a:rPr lang="en-US" sz="2400" b="1" dirty="0" smtClean="0"/>
              <a:t>imperialism goes into decline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US and the Soviet Union (Russia) emerged as the superpowers </a:t>
            </a:r>
            <a:r>
              <a:rPr lang="en-US" sz="2400" dirty="0" smtClean="0"/>
              <a:t>of the world</a:t>
            </a:r>
          </a:p>
          <a:p>
            <a:r>
              <a:rPr lang="en-US" sz="2400" dirty="0" smtClean="0"/>
              <a:t>New efforts made to create a </a:t>
            </a:r>
            <a:r>
              <a:rPr lang="en-US" sz="2400" b="1" dirty="0" smtClean="0"/>
              <a:t>greater global economy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United Nations (UN) is formed </a:t>
            </a:r>
            <a:r>
              <a:rPr lang="en-US" sz="2400" dirty="0" smtClean="0"/>
              <a:t>with the goal of promoting global co-operation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87817"/>
            <a:ext cx="5953125" cy="261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00245"/>
            <a:ext cx="2386164" cy="238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0"/>
            <a:ext cx="8229600" cy="1143000"/>
          </a:xfrm>
        </p:spPr>
        <p:txBody>
          <a:bodyPr/>
          <a:lstStyle/>
          <a:p>
            <a:r>
              <a:rPr lang="en-US" dirty="0" smtClean="0"/>
              <a:t>Effects of WW2 on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570976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</a:t>
            </a:r>
            <a:r>
              <a:rPr lang="en-US" sz="2400" b="1" dirty="0" smtClean="0"/>
              <a:t>Americans proudly view the US </a:t>
            </a:r>
            <a:r>
              <a:rPr lang="en-US" sz="2400" dirty="0" smtClean="0"/>
              <a:t>as the defender of ‘tolerance, freedom, democracy, and peace’.</a:t>
            </a:r>
          </a:p>
          <a:p>
            <a:r>
              <a:rPr lang="en-US" sz="2400" dirty="0" smtClean="0"/>
              <a:t>The US welcomes the position of </a:t>
            </a:r>
            <a:r>
              <a:rPr lang="en-US" sz="2400" b="1" dirty="0" smtClean="0"/>
              <a:t>global leadership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Renewed commitment in the fight for civil rights </a:t>
            </a:r>
            <a:r>
              <a:rPr lang="en-US" sz="2400" dirty="0" smtClean="0"/>
              <a:t>in the US.</a:t>
            </a:r>
          </a:p>
          <a:p>
            <a:r>
              <a:rPr lang="en-US" sz="2400" dirty="0" smtClean="0"/>
              <a:t>The US breaks out of the economic depression and emerges as a </a:t>
            </a:r>
            <a:r>
              <a:rPr lang="en-US" sz="2400" b="1" dirty="0" smtClean="0"/>
              <a:t>booming economic powerhouse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97346"/>
            <a:ext cx="4419600" cy="299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77253"/>
            <a:ext cx="258379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Do you think it’s possible that there could be a World War 3 in the future?  If so, what do you think would be the causes of it?  </a:t>
            </a:r>
            <a:endParaRPr lang="en-US" dirty="0"/>
          </a:p>
        </p:txBody>
      </p:sp>
      <p:pic>
        <p:nvPicPr>
          <p:cNvPr id="12290" name="Picture 2" descr="C:\Users\jgay.BERTIE_K12_NC\AppData\Local\Microsoft\Windows\Temporary Internet Files\Content.IE5\6KHZGVDS\dglxasset[1]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2720673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63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Ch.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were Allied </a:t>
            </a:r>
            <a:r>
              <a:rPr lang="en-US" dirty="0"/>
              <a:t>F</a:t>
            </a:r>
            <a:r>
              <a:rPr lang="en-US" dirty="0" smtClean="0"/>
              <a:t>orces able to defeat Germany?  Japan?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were the effects of WW 2 on the world?  On the US?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C:\Users\jgay.BERTIE_K12_NC\AppData\Local\Microsoft\Windows\Temporary Internet Files\Content.IE5\VAWNYYML\MC90044149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57800"/>
            <a:ext cx="1447571" cy="144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20: World War II </a:t>
            </a:r>
            <a:br>
              <a:rPr lang="en-US" dirty="0" smtClean="0"/>
            </a:br>
            <a:r>
              <a:rPr lang="en-US" dirty="0" smtClean="0"/>
              <a:t>(1941 – 1945)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US and the Soviet Union joining the conflict, the </a:t>
            </a:r>
            <a:r>
              <a:rPr lang="en-US" b="1" dirty="0" smtClean="0"/>
              <a:t>momentum in World War II changes in favor of the Allied Powers</a:t>
            </a:r>
            <a:r>
              <a:rPr lang="en-US" dirty="0" smtClean="0"/>
              <a:t>.  The </a:t>
            </a:r>
            <a:r>
              <a:rPr lang="en-US" b="1" dirty="0" smtClean="0"/>
              <a:t>results of WW2 will help shape the powers of the world for years to come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1027" name="Picture 3" descr="C:\Users\jgay.BERTIE_K12_NC\AppData\Local\Microsoft\Windows\Temporary Internet Files\Content.IE5\YTXEO819\MC9001495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09271"/>
            <a:ext cx="3264187" cy="263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8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Allies vs. Axis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Allies</a:t>
            </a:r>
          </a:p>
          <a:p>
            <a:pPr lvl="1"/>
            <a:r>
              <a:rPr lang="en-US" dirty="0" smtClean="0"/>
              <a:t>England</a:t>
            </a:r>
          </a:p>
          <a:p>
            <a:pPr lvl="1"/>
            <a:r>
              <a:rPr lang="en-US" dirty="0" smtClean="0"/>
              <a:t>France</a:t>
            </a:r>
          </a:p>
          <a:p>
            <a:pPr lvl="1"/>
            <a:r>
              <a:rPr lang="en-US" b="1" dirty="0" smtClean="0"/>
              <a:t>United States</a:t>
            </a:r>
          </a:p>
          <a:p>
            <a:pPr lvl="1"/>
            <a:r>
              <a:rPr lang="en-US" dirty="0" smtClean="0"/>
              <a:t>Russia (Soviet Union)</a:t>
            </a:r>
          </a:p>
          <a:p>
            <a:r>
              <a:rPr lang="en-US" dirty="0" smtClean="0"/>
              <a:t>Axis Powers</a:t>
            </a:r>
          </a:p>
          <a:p>
            <a:pPr lvl="1"/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Japan</a:t>
            </a:r>
          </a:p>
          <a:p>
            <a:pPr lvl="1"/>
            <a:r>
              <a:rPr lang="en-US" dirty="0" smtClean="0"/>
              <a:t>Italy</a:t>
            </a:r>
            <a:endParaRPr lang="en-US" dirty="0"/>
          </a:p>
        </p:txBody>
      </p:sp>
      <p:pic>
        <p:nvPicPr>
          <p:cNvPr id="2050" name="Picture 2" descr="C:\Users\jgay.BERTIE_K12_NC\AppData\Local\Microsoft\Windows\Temporary Internet Files\Content.IE5\0MQXQA83\MC9000365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844" y="3962400"/>
            <a:ext cx="104213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gay.BERTIE_K12_NC\AppData\Local\Microsoft\Windows\Temporary Internet Files\Content.IE5\3SBBS4ZD\MC90014951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597184"/>
            <a:ext cx="1336895" cy="273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053624">
            <a:off x="5908894" y="2362200"/>
            <a:ext cx="27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 Soldier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49861">
            <a:off x="5237843" y="6119509"/>
            <a:ext cx="251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German Soldier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628649">
            <a:off x="2667000" y="137625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Key</a:t>
            </a:r>
          </a:p>
          <a:p>
            <a:pPr algn="ctr"/>
            <a:r>
              <a:rPr lang="en-US" dirty="0" smtClean="0"/>
              <a:t>Players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1: The Allies Turn the Tide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35" y="1371600"/>
            <a:ext cx="8229600" cy="4525963"/>
          </a:xfrm>
        </p:spPr>
        <p:txBody>
          <a:bodyPr/>
          <a:lstStyle/>
          <a:p>
            <a:r>
              <a:rPr lang="en-US" dirty="0" smtClean="0"/>
              <a:t>Following Japan’s attack on Pearl Harbor, the </a:t>
            </a:r>
            <a:r>
              <a:rPr lang="en-US" b="1" dirty="0" smtClean="0"/>
              <a:t>United States declares war on Japan, officially entering the global conflict on the side of the Allies.</a:t>
            </a:r>
          </a:p>
          <a:p>
            <a:r>
              <a:rPr lang="en-US" dirty="0" smtClean="0"/>
              <a:t>With American support, the </a:t>
            </a:r>
            <a:r>
              <a:rPr lang="en-US" b="1" dirty="0" smtClean="0"/>
              <a:t>Allies begin to stop the seemingly unstoppable Axis powers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C:\Users\jgay.BERTIE_K12_NC\AppData\Local\Microsoft\Windows\Temporary Internet Files\Content.IE5\W3958S5Q\MC9004151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8200"/>
            <a:ext cx="2221871" cy="185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3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Turning the Tide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sz="2400" dirty="0" smtClean="0"/>
              <a:t>Thanks to the invention of the radar, Allied ships begin </a:t>
            </a:r>
            <a:r>
              <a:rPr lang="en-US" sz="2400" b="1" dirty="0" smtClean="0"/>
              <a:t>sinking German submarines</a:t>
            </a:r>
            <a:r>
              <a:rPr lang="en-US" sz="2400" dirty="0" smtClean="0"/>
              <a:t> in the Atlantic Ocean.</a:t>
            </a:r>
          </a:p>
          <a:p>
            <a:r>
              <a:rPr lang="en-US" sz="2400" b="1" dirty="0" smtClean="0"/>
              <a:t>Russia</a:t>
            </a:r>
            <a:r>
              <a:rPr lang="en-US" sz="2400" dirty="0" smtClean="0"/>
              <a:t> is able to </a:t>
            </a:r>
            <a:r>
              <a:rPr lang="en-US" sz="2400" b="1" dirty="0" smtClean="0"/>
              <a:t>turn back German invasion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Allies drive Germany out of N. Africa</a:t>
            </a:r>
            <a:r>
              <a:rPr lang="en-US" sz="2400" dirty="0" smtClean="0"/>
              <a:t> and then </a:t>
            </a:r>
            <a:r>
              <a:rPr lang="en-US" sz="2400" b="1" dirty="0" smtClean="0"/>
              <a:t>invade Italy.</a:t>
            </a:r>
          </a:p>
          <a:p>
            <a:r>
              <a:rPr lang="en-US" sz="2400" dirty="0" smtClean="0"/>
              <a:t>Allied planes </a:t>
            </a:r>
            <a:r>
              <a:rPr lang="en-US" sz="2400" b="1" dirty="0" smtClean="0"/>
              <a:t>begin bombing Germany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pic>
        <p:nvPicPr>
          <p:cNvPr id="4098" name="Picture 2" descr="C:\Users\jgay.BERTIE_K12_NC\AppData\Local\Microsoft\Windows\Temporary Internet Files\Content.IE5\2UEM5SZN\MC9001494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76600"/>
            <a:ext cx="2163024" cy="131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14700"/>
            <a:ext cx="51054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the Tide in the Pacific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American</a:t>
            </a:r>
            <a:r>
              <a:rPr lang="en-US" sz="2400" dirty="0" smtClean="0"/>
              <a:t> forces win a </a:t>
            </a:r>
            <a:r>
              <a:rPr lang="en-US" sz="2400" b="1" dirty="0" smtClean="0"/>
              <a:t>critical victory at the Battle of the Midway</a:t>
            </a:r>
            <a:r>
              <a:rPr lang="en-US" sz="2400" dirty="0" smtClean="0"/>
              <a:t> in the Pacific Ocean.</a:t>
            </a:r>
          </a:p>
          <a:p>
            <a:pPr lvl="1"/>
            <a:r>
              <a:rPr lang="en-US" sz="2000" dirty="0" smtClean="0"/>
              <a:t>A turning point in the pacific, as the seemingly unstoppable </a:t>
            </a:r>
            <a:r>
              <a:rPr lang="en-US" sz="2000" b="1" dirty="0" smtClean="0"/>
              <a:t>Japanese forces are put on the defensive.  </a:t>
            </a:r>
          </a:p>
          <a:p>
            <a:r>
              <a:rPr lang="en-US" sz="2400" dirty="0" smtClean="0"/>
              <a:t>American forces begin seeking to capture bases in the Pacific so they can use them to </a:t>
            </a:r>
            <a:r>
              <a:rPr lang="en-US" sz="2400" b="1" dirty="0" smtClean="0"/>
              <a:t>bomb Japan</a:t>
            </a:r>
            <a:r>
              <a:rPr lang="en-US" sz="2400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16036"/>
            <a:ext cx="400833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3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2: The Home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US entered in the war, the US </a:t>
            </a:r>
            <a:r>
              <a:rPr lang="en-US" b="1" dirty="0" smtClean="0"/>
              <a:t>government and industry </a:t>
            </a:r>
            <a:r>
              <a:rPr lang="en-US" dirty="0" smtClean="0"/>
              <a:t>quickly took measures to help </a:t>
            </a:r>
            <a:r>
              <a:rPr lang="en-US" b="1" dirty="0" smtClean="0"/>
              <a:t>support the war effort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 descr="C:\Users\jgay.BERTIE_K12_NC\AppData\Local\Microsoft\Windows\Temporary Internet Files\Content.IE5\W3958S5Q\MC9001286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3354940"/>
            <a:ext cx="3055523" cy="29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Economic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en-US" b="1" dirty="0" smtClean="0"/>
              <a:t>American industry quickly converted to war production </a:t>
            </a:r>
            <a:r>
              <a:rPr lang="en-US" dirty="0" smtClean="0"/>
              <a:t>to meet the nation’s military needs.</a:t>
            </a:r>
          </a:p>
          <a:p>
            <a:r>
              <a:rPr lang="en-US" dirty="0" smtClean="0"/>
              <a:t>With the absence of many men, </a:t>
            </a:r>
            <a:r>
              <a:rPr lang="en-US" b="1" dirty="0" smtClean="0"/>
              <a:t>many women joined the work force</a:t>
            </a:r>
            <a:r>
              <a:rPr lang="en-US" dirty="0" smtClean="0"/>
              <a:t> to help meet wartime production quotas.</a:t>
            </a:r>
          </a:p>
          <a:p>
            <a:pPr lvl="1"/>
            <a:r>
              <a:rPr lang="en-US" dirty="0" smtClean="0"/>
              <a:t>Women would actually come to make up 1/3 of the wartime workforce.</a:t>
            </a:r>
            <a:endParaRPr lang="en-US" dirty="0"/>
          </a:p>
        </p:txBody>
      </p:sp>
      <p:pic>
        <p:nvPicPr>
          <p:cNvPr id="7170" name="Picture 2" descr="C:\Users\jgay.BERTIE_K12_NC\AppData\Local\Microsoft\Windows\Temporary Internet Files\Content.IE5\W3958S5Q\MC9001286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02" y="5089427"/>
            <a:ext cx="1584499" cy="15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3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1226</Words>
  <Application>Microsoft Office PowerPoint</Application>
  <PresentationFormat>On-screen Show (4:3)</PresentationFormat>
  <Paragraphs>114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Unit 7: World War II and Postwar America (1931 – 1960)</vt:lpstr>
      <vt:lpstr>Quick Review of Ch. 19</vt:lpstr>
      <vt:lpstr>Chapter 20: World War II  (1941 – 1945)</vt:lpstr>
      <vt:lpstr>Allies vs. Axis Powers</vt:lpstr>
      <vt:lpstr>Section 1: The Allies Turn the Tide</vt:lpstr>
      <vt:lpstr>Turning the Tide in Europe</vt:lpstr>
      <vt:lpstr>Turning the Tide in the Pacific</vt:lpstr>
      <vt:lpstr>Section 2: The Home Front</vt:lpstr>
      <vt:lpstr>New Economic Opportunities</vt:lpstr>
      <vt:lpstr>Supporting the War Effort</vt:lpstr>
      <vt:lpstr>Discussion Question</vt:lpstr>
      <vt:lpstr>Section 3: Victory in Europe and the Pacific</vt:lpstr>
      <vt:lpstr>Victory in Europe</vt:lpstr>
      <vt:lpstr>Victory in the Pacific</vt:lpstr>
      <vt:lpstr>Victory in the Pacific ‘The Atomic Bomb Ends the War’</vt:lpstr>
      <vt:lpstr>Quick Discussion</vt:lpstr>
      <vt:lpstr>Section 4: The Holocaust</vt:lpstr>
      <vt:lpstr>Nazis Adopt the ‘Final Solution’</vt:lpstr>
      <vt:lpstr>Allied Soldiers Liberate the Camps</vt:lpstr>
      <vt:lpstr>Section 5: Effects of the War</vt:lpstr>
      <vt:lpstr>Effects of WW2 on the World</vt:lpstr>
      <vt:lpstr>Effects of WW2 on the US</vt:lpstr>
      <vt:lpstr>Quick Discussion</vt:lpstr>
      <vt:lpstr>Quick Review Ch. 20</vt:lpstr>
    </vt:vector>
  </TitlesOfParts>
  <Company>Bertie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Review of Ch. 19</dc:title>
  <dc:creator>Gay, Jonathan</dc:creator>
  <cp:lastModifiedBy>Gay, Jonathan</cp:lastModifiedBy>
  <cp:revision>25</cp:revision>
  <dcterms:created xsi:type="dcterms:W3CDTF">2013-04-24T20:34:01Z</dcterms:created>
  <dcterms:modified xsi:type="dcterms:W3CDTF">2016-03-07T00:30:12Z</dcterms:modified>
</cp:coreProperties>
</file>