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8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7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3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5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78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1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1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1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CBAC-3AFF-4915-A90C-08F0CD5E99E7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4691A-F0FD-46A5-8AA5-4D68009AD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7:  The American Legal System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PBKL6FC8\MC90015129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4193937" cy="325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3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21 Assessment</a:t>
            </a:r>
            <a:br>
              <a:rPr lang="en-US" dirty="0" smtClean="0"/>
            </a:br>
            <a:r>
              <a:rPr lang="en-US" dirty="0" smtClean="0"/>
              <a:t>Page 584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mtClean="0"/>
              <a:t># 1 – 14, 17</a:t>
            </a:r>
            <a:endParaRPr lang="en-US" dirty="0"/>
          </a:p>
          <a:p>
            <a:pPr eaLnBrk="1" hangingPunct="1"/>
            <a:r>
              <a:rPr lang="en-US" dirty="0" smtClean="0"/>
              <a:t>Reviewing Key Terms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Comprehension, Critical Thinking and Activities</a:t>
            </a:r>
          </a:p>
          <a:p>
            <a:pPr lvl="1" eaLnBrk="1" hangingPunct="1"/>
            <a:r>
              <a:rPr lang="en-US" dirty="0" smtClean="0"/>
              <a:t>Write out your answers and staple them to your question sheet.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781" y="914399"/>
            <a:ext cx="1700213" cy="1652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4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Ch. 19 - 20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06" y="1371600"/>
            <a:ext cx="8229600" cy="4525963"/>
          </a:xfrm>
        </p:spPr>
        <p:txBody>
          <a:bodyPr/>
          <a:lstStyle/>
          <a:p>
            <a:r>
              <a:rPr lang="en-US" dirty="0" smtClean="0"/>
              <a:t>Where do our laws come from?</a:t>
            </a:r>
          </a:p>
          <a:p>
            <a:r>
              <a:rPr lang="en-US" dirty="0" smtClean="0"/>
              <a:t>Can you explain the difference between Criminal and Civil Law?</a:t>
            </a:r>
          </a:p>
          <a:p>
            <a:r>
              <a:rPr lang="en-US" dirty="0" smtClean="0"/>
              <a:t>What might be a possible cause of crime?</a:t>
            </a:r>
          </a:p>
          <a:p>
            <a:r>
              <a:rPr lang="en-US" dirty="0" smtClean="0"/>
              <a:t>Can you give a basic explanation of how our criminal justice system works?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4724400"/>
            <a:ext cx="1470636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jgay.BERTIE_K12_NC\AppData\Local\Microsoft\Windows\Temporary Internet Files\Content.IE5\25RWSVSC\MM900041015[2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409" y="4724400"/>
            <a:ext cx="109024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4343400"/>
            <a:ext cx="2805113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79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21: Civil Justice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Focus:  The civil justice system works to solve conflicts between people in a peaceful, lawful way.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25RWSVSC\MC9001512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4200"/>
            <a:ext cx="258313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39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Section 1: The Role of Civil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The Purpose of Civil Law</a:t>
            </a:r>
          </a:p>
          <a:p>
            <a:pPr lvl="1"/>
            <a:r>
              <a:rPr lang="en-US" dirty="0" smtClean="0"/>
              <a:t>To solve disputes (disagreements) between people or organizations.</a:t>
            </a:r>
          </a:p>
          <a:p>
            <a:pPr lvl="2"/>
            <a:r>
              <a:rPr lang="en-US" dirty="0" smtClean="0"/>
              <a:t>Example:  Billy Bob is roommates with Eddy Spaghetti.  Billy says that Eddy didn’t pay his share of the rent for about 6 months, and now Eddy owes Billy $2,000.</a:t>
            </a:r>
          </a:p>
          <a:p>
            <a:pPr lvl="2"/>
            <a:r>
              <a:rPr lang="en-US" dirty="0" smtClean="0"/>
              <a:t>*There are usually over a million lawsuits filed in the United States each year.</a:t>
            </a:r>
          </a:p>
          <a:p>
            <a:pPr lvl="3"/>
            <a:r>
              <a:rPr lang="en-US" dirty="0" smtClean="0"/>
              <a:t>Lawsuit: case in which the court is asked to settle a dispute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876800"/>
            <a:ext cx="2466975" cy="1848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94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Different Types of Civil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Property Cases</a:t>
            </a:r>
          </a:p>
          <a:p>
            <a:pPr lvl="1"/>
            <a:r>
              <a:rPr lang="en-US" dirty="0" smtClean="0"/>
              <a:t>Someone’s tree fell on your swing set (property).</a:t>
            </a:r>
          </a:p>
          <a:p>
            <a:r>
              <a:rPr lang="en-US" dirty="0" smtClean="0"/>
              <a:t>Consumer Cases</a:t>
            </a:r>
          </a:p>
          <a:p>
            <a:pPr lvl="1"/>
            <a:r>
              <a:rPr lang="en-US" dirty="0" smtClean="0"/>
              <a:t>Someone sold you an </a:t>
            </a:r>
            <a:r>
              <a:rPr lang="en-US" dirty="0" err="1" smtClean="0"/>
              <a:t>ipad</a:t>
            </a:r>
            <a:r>
              <a:rPr lang="en-US" dirty="0" smtClean="0"/>
              <a:t> that doesn’t work.</a:t>
            </a:r>
          </a:p>
          <a:p>
            <a:r>
              <a:rPr lang="en-US" dirty="0" smtClean="0"/>
              <a:t>Housing Cases</a:t>
            </a:r>
          </a:p>
          <a:p>
            <a:pPr lvl="1"/>
            <a:r>
              <a:rPr lang="en-US" dirty="0" smtClean="0"/>
              <a:t>The landlord refuses to fix the hole in the ceiling.</a:t>
            </a:r>
          </a:p>
          <a:p>
            <a:pPr lvl="1"/>
            <a:r>
              <a:rPr lang="en-US" dirty="0" smtClean="0"/>
              <a:t>The tenant refuses to pay rent to the landlord.</a:t>
            </a:r>
          </a:p>
          <a:p>
            <a:r>
              <a:rPr lang="en-US" dirty="0" smtClean="0"/>
              <a:t>Domestic Relations Cases</a:t>
            </a:r>
          </a:p>
          <a:p>
            <a:pPr lvl="1"/>
            <a:r>
              <a:rPr lang="en-US" dirty="0" smtClean="0"/>
              <a:t>After a divorce, two people may need help deciding about property, money, and children.</a:t>
            </a:r>
          </a:p>
          <a:p>
            <a:r>
              <a:rPr lang="en-US" dirty="0" smtClean="0"/>
              <a:t>Probate Cases</a:t>
            </a:r>
          </a:p>
          <a:p>
            <a:pPr lvl="1"/>
            <a:r>
              <a:rPr lang="en-US" dirty="0" smtClean="0"/>
              <a:t>You rich uncle has died and he didn’t leave a will.  How will the family decide how to divide up his wealth?</a:t>
            </a:r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25RWSVSC\MC9003913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9200"/>
            <a:ext cx="2208886" cy="187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033" y="5611494"/>
            <a:ext cx="1624013" cy="121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88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Section 2:  Civil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There is a process of filing papers and obtaining evidence that takes place before civil court can begin.</a:t>
            </a:r>
          </a:p>
          <a:p>
            <a:r>
              <a:rPr lang="en-US" dirty="0" smtClean="0"/>
              <a:t>Usually a judge (not a jury) decides the verdict in a civil trial.</a:t>
            </a:r>
          </a:p>
          <a:p>
            <a:r>
              <a:rPr lang="en-US" dirty="0" smtClean="0"/>
              <a:t>Because civil trials can be expensive and time-consuming, many cases are settled before actually going to trial.</a:t>
            </a:r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AJKN4RXR\MC9003340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1" y="5015733"/>
            <a:ext cx="1542258" cy="168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6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 Choices in Civil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Because going to court can take a long time and can be really expensive, many people look for alternative solutions.</a:t>
            </a:r>
          </a:p>
          <a:p>
            <a:pPr lvl="1"/>
            <a:r>
              <a:rPr lang="en-US" dirty="0" smtClean="0"/>
              <a:t>*In some instances it is best that taking someone to court is the last resort, not the first.</a:t>
            </a:r>
            <a:endParaRPr lang="en-US" dirty="0"/>
          </a:p>
        </p:txBody>
      </p:sp>
      <p:pic>
        <p:nvPicPr>
          <p:cNvPr id="5123" name="Picture 3" descr="C:\Users\jgay.BERTIE_K12_NC\AppData\Local\Microsoft\Windows\Temporary Internet Files\Content.IE5\AQMYT86G\MC90043599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6865" y="4038600"/>
            <a:ext cx="257288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83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8229600" cy="1143000"/>
          </a:xfrm>
        </p:spPr>
        <p:txBody>
          <a:bodyPr/>
          <a:lstStyle/>
          <a:p>
            <a:r>
              <a:rPr lang="en-US" dirty="0" smtClean="0"/>
              <a:t>Alternatives to Civil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Mediation</a:t>
            </a:r>
          </a:p>
          <a:p>
            <a:pPr lvl="1"/>
            <a:r>
              <a:rPr lang="en-US" dirty="0" smtClean="0"/>
              <a:t>A 3</a:t>
            </a:r>
            <a:r>
              <a:rPr lang="en-US" baseline="30000" dirty="0" smtClean="0"/>
              <a:t>rd</a:t>
            </a:r>
            <a:r>
              <a:rPr lang="en-US" dirty="0" smtClean="0"/>
              <a:t> party (outsider) helps people settle a conflict</a:t>
            </a:r>
          </a:p>
          <a:p>
            <a:r>
              <a:rPr lang="en-US" dirty="0" smtClean="0"/>
              <a:t>Arbitration</a:t>
            </a:r>
          </a:p>
          <a:p>
            <a:pPr lvl="1"/>
            <a:r>
              <a:rPr lang="en-US" dirty="0" smtClean="0"/>
              <a:t>A 3</a:t>
            </a:r>
            <a:r>
              <a:rPr lang="en-US" baseline="30000" dirty="0" smtClean="0"/>
              <a:t>rd</a:t>
            </a:r>
            <a:r>
              <a:rPr lang="en-US" dirty="0" smtClean="0"/>
              <a:t> party makes a final legal decision on a conflict</a:t>
            </a:r>
          </a:p>
          <a:p>
            <a:r>
              <a:rPr lang="en-US" dirty="0" smtClean="0"/>
              <a:t>Private Judge</a:t>
            </a:r>
          </a:p>
          <a:p>
            <a:pPr lvl="1"/>
            <a:r>
              <a:rPr lang="en-US" dirty="0" smtClean="0"/>
              <a:t>2 people ‘rent-a-judge’ to settle their conflict</a:t>
            </a:r>
          </a:p>
          <a:p>
            <a:r>
              <a:rPr lang="en-US" dirty="0" smtClean="0"/>
              <a:t>Mock Trial</a:t>
            </a:r>
          </a:p>
          <a:p>
            <a:pPr lvl="1"/>
            <a:r>
              <a:rPr lang="en-US" dirty="0" smtClean="0"/>
              <a:t>Get an idea of what would likely happen in court, then reach an agreement w/o actually going to trial</a:t>
            </a:r>
            <a:endParaRPr lang="en-US" dirty="0"/>
          </a:p>
        </p:txBody>
      </p:sp>
      <p:pic>
        <p:nvPicPr>
          <p:cNvPr id="6146" name="Picture 2" descr="C:\Users\jgay.BERTIE_K12_NC\AppData\Local\Microsoft\Windows\Temporary Internet Files\Content.IE5\PBKL6FC8\MC900391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484868"/>
            <a:ext cx="1210056" cy="120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96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 of Ch.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Why is there a need for civil trials?</a:t>
            </a:r>
          </a:p>
          <a:p>
            <a:r>
              <a:rPr lang="en-US" dirty="0" smtClean="0"/>
              <a:t>Why might someone try to take you to civil court?</a:t>
            </a:r>
          </a:p>
          <a:p>
            <a:r>
              <a:rPr lang="en-US" dirty="0" smtClean="0"/>
              <a:t>Why might someone prefer not to go to civil court?  How can they avoid it?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C:\Users\jgay.BERTIE_K12_NC\AppData\Local\Microsoft\Windows\Temporary Internet Files\Content.IE5\PBKL6FC8\MC900391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648200"/>
            <a:ext cx="1819656" cy="18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jgay.BERTIE_K12_NC\AppData\Local\Microsoft\Windows\Temporary Internet Files\Content.IE5\PBKL6FC8\MC9003917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8200"/>
            <a:ext cx="1819656" cy="18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jgay.BERTIE_K12_NC\AppData\Local\Microsoft\Windows\Temporary Internet Files\Content.IE5\25RWSVSC\MM900041015[3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964" y="4558145"/>
            <a:ext cx="1067533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53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530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Unit 7:  The American Legal System</vt:lpstr>
      <vt:lpstr>Quick Review of Ch. 19 - 20</vt:lpstr>
      <vt:lpstr>Chapter 21: Civil Justice</vt:lpstr>
      <vt:lpstr>Section 1: The Role of Civil Law</vt:lpstr>
      <vt:lpstr>Different Types of Civil Cases</vt:lpstr>
      <vt:lpstr>Section 2:  Civil Procedure</vt:lpstr>
      <vt:lpstr>Section 3:  Choices in Civil Justice</vt:lpstr>
      <vt:lpstr>Alternatives to Civil Court</vt:lpstr>
      <vt:lpstr>Quick Review of Ch. 21</vt:lpstr>
      <vt:lpstr>Chapter 21 Assessment Page 584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 The American Legal System</dc:title>
  <dc:creator>Gay, Jonathan</dc:creator>
  <cp:lastModifiedBy>Gay, Jonathan</cp:lastModifiedBy>
  <cp:revision>7</cp:revision>
  <dcterms:created xsi:type="dcterms:W3CDTF">2013-11-11T20:50:40Z</dcterms:created>
  <dcterms:modified xsi:type="dcterms:W3CDTF">2013-11-12T01:06:38Z</dcterms:modified>
</cp:coreProperties>
</file>