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66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5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6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3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8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5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4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9D20-EA08-4203-A764-02DA653BAE75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CFABC-224C-4373-9A74-E9AD9B6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0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7: World War II and Postwar America (1931 – 1960)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r>
              <a:rPr lang="en-US" dirty="0" smtClean="0"/>
              <a:t>World War II would prove to be a major victory for the US and it’s allies, however, tensions between democracy and communism would present new challenges in the years to come.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1475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1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Steps Towards US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Lend-Lease Act (March 1941)</a:t>
            </a:r>
          </a:p>
          <a:p>
            <a:pPr lvl="1"/>
            <a:r>
              <a:rPr lang="en-US" dirty="0" smtClean="0"/>
              <a:t>The US sent more than $40 billion of </a:t>
            </a:r>
            <a:r>
              <a:rPr lang="en-US" b="1" dirty="0" smtClean="0"/>
              <a:t>aid to the Allies </a:t>
            </a:r>
            <a:r>
              <a:rPr lang="en-US" dirty="0" smtClean="0"/>
              <a:t>(Britain and France)</a:t>
            </a:r>
          </a:p>
          <a:p>
            <a:r>
              <a:rPr lang="en-US" dirty="0" smtClean="0"/>
              <a:t>Atlantic Charter (August 1941)</a:t>
            </a:r>
          </a:p>
          <a:p>
            <a:pPr lvl="1"/>
            <a:r>
              <a:rPr lang="en-US" dirty="0" smtClean="0"/>
              <a:t>Roosevelt met with England’s Prime Minister, Winston Churchill, to sign this document, strengthening the </a:t>
            </a:r>
            <a:r>
              <a:rPr lang="en-US" b="1" dirty="0" smtClean="0"/>
              <a:t>alliance between the US and England</a:t>
            </a:r>
          </a:p>
          <a:p>
            <a:r>
              <a:rPr lang="en-US" dirty="0" smtClean="0"/>
              <a:t>Conflict with German U-Boats (Fall of 1941)</a:t>
            </a:r>
          </a:p>
          <a:p>
            <a:pPr lvl="1"/>
            <a:r>
              <a:rPr lang="en-US" b="1" dirty="0" smtClean="0"/>
              <a:t>German submarines attack American ships</a:t>
            </a:r>
            <a:r>
              <a:rPr lang="en-US" dirty="0" smtClean="0"/>
              <a:t>.  FDR gives the order for American ships to attack German submarines if spotted.</a:t>
            </a:r>
            <a:endParaRPr lang="en-US" dirty="0"/>
          </a:p>
        </p:txBody>
      </p:sp>
      <p:pic>
        <p:nvPicPr>
          <p:cNvPr id="7170" name="Picture 2" descr="C:\Users\jgay.BERTIE_K12_NC\AppData\Local\Microsoft\Windows\Temporary Internet Files\Content.IE5\I3FJ4T3J\MC9003838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5131816"/>
            <a:ext cx="1752601" cy="149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/>
          <a:lstStyle/>
          <a:p>
            <a:r>
              <a:rPr lang="en-US" dirty="0" smtClean="0"/>
              <a:t>Section 3:  America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Germany’s ally, </a:t>
            </a:r>
            <a:r>
              <a:rPr lang="en-US" b="1" dirty="0" smtClean="0"/>
              <a:t>Japan, </a:t>
            </a:r>
          </a:p>
          <a:p>
            <a:pPr marL="0" indent="0">
              <a:buNone/>
            </a:pPr>
            <a:r>
              <a:rPr lang="en-US" b="1" dirty="0" smtClean="0"/>
              <a:t>feels threatened by </a:t>
            </a:r>
          </a:p>
          <a:p>
            <a:pPr marL="0" indent="0">
              <a:buNone/>
            </a:pPr>
            <a:r>
              <a:rPr lang="en-US" b="1" dirty="0" smtClean="0"/>
              <a:t>America’s presence </a:t>
            </a:r>
          </a:p>
          <a:p>
            <a:pPr marL="0" indent="0">
              <a:buNone/>
            </a:pPr>
            <a:r>
              <a:rPr lang="en-US" b="1" dirty="0" smtClean="0"/>
              <a:t>in the Pacific Ocean</a:t>
            </a:r>
            <a:r>
              <a:rPr lang="en-US" dirty="0" smtClean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445061">
            <a:off x="476761" y="4099998"/>
            <a:ext cx="338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The US has bases </a:t>
            </a:r>
            <a:r>
              <a:rPr lang="en-US" dirty="0" smtClean="0"/>
              <a:t>in Hawaii, </a:t>
            </a:r>
            <a:r>
              <a:rPr lang="en-US" dirty="0"/>
              <a:t>Guam and the </a:t>
            </a:r>
            <a:r>
              <a:rPr lang="en-US" dirty="0" smtClean="0"/>
              <a:t>Philippines.  Also, </a:t>
            </a:r>
            <a:r>
              <a:rPr lang="en-US" dirty="0"/>
              <a:t>the US supports China, the country Japan is invading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201671">
            <a:off x="5105400" y="40767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Guam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48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8229600" cy="1143000"/>
          </a:xfrm>
        </p:spPr>
        <p:txBody>
          <a:bodyPr/>
          <a:lstStyle/>
          <a:p>
            <a:r>
              <a:rPr lang="en-US" dirty="0" smtClean="0"/>
              <a:t>Japan Attacks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Hoping to </a:t>
            </a:r>
            <a:r>
              <a:rPr lang="en-US" sz="2400" dirty="0" smtClean="0"/>
              <a:t>decrease American </a:t>
            </a:r>
            <a:r>
              <a:rPr lang="en-US" sz="2400" dirty="0" smtClean="0"/>
              <a:t>power and presence in the Pacific, </a:t>
            </a:r>
            <a:r>
              <a:rPr lang="en-US" sz="2400" b="1" dirty="0" smtClean="0"/>
              <a:t>Japan makes the decision to attack America’s main navy base in the Pacific</a:t>
            </a:r>
            <a:r>
              <a:rPr lang="en-US" sz="2400" dirty="0" smtClean="0"/>
              <a:t>… Pearl Harbor, Hawaii.</a:t>
            </a:r>
          </a:p>
          <a:p>
            <a:r>
              <a:rPr lang="en-US" sz="2400" dirty="0" smtClean="0"/>
              <a:t>On December 7, 1941 </a:t>
            </a:r>
            <a:r>
              <a:rPr lang="en-US" sz="2400" b="1" dirty="0" smtClean="0"/>
              <a:t>Japan bombs Pearl Harbor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Nearly 2,500 Americans killed and 8 Battleships damaged.</a:t>
            </a:r>
          </a:p>
          <a:p>
            <a:pPr lvl="1"/>
            <a:r>
              <a:rPr lang="en-US" sz="2000" dirty="0" smtClean="0"/>
              <a:t>The United States immediately declares </a:t>
            </a:r>
          </a:p>
          <a:p>
            <a:pPr marL="457200" lvl="1" indent="0">
              <a:buNone/>
            </a:pPr>
            <a:r>
              <a:rPr lang="en-US" sz="2000" dirty="0" smtClean="0"/>
              <a:t>war on Japan and enters World War 2.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06982"/>
            <a:ext cx="376404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06982"/>
            <a:ext cx="3854577" cy="276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6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Fierce Fighting in the Pacific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43" y="1047947"/>
            <a:ext cx="8648657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With advanced weaponry and a highly-motivated military, </a:t>
            </a:r>
            <a:r>
              <a:rPr lang="en-US" sz="2600" b="1" dirty="0" smtClean="0"/>
              <a:t>Japan seemed to have the advantage at first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Japan takes the Philippines and appeared ready to continue its dominance in the Pacific.</a:t>
            </a:r>
          </a:p>
          <a:p>
            <a:r>
              <a:rPr lang="en-US" sz="2600" dirty="0" smtClean="0"/>
              <a:t>However, the </a:t>
            </a:r>
            <a:r>
              <a:rPr lang="en-US" sz="2600" b="1" dirty="0" smtClean="0"/>
              <a:t>Battle of Coral Sea marked a shift in momentum in the favor of the US</a:t>
            </a:r>
            <a:r>
              <a:rPr lang="en-US" sz="2600" dirty="0" smtClean="0"/>
              <a:t>.</a:t>
            </a:r>
          </a:p>
          <a:p>
            <a:pPr lvl="1"/>
            <a:r>
              <a:rPr lang="en-US" sz="2000" dirty="0" smtClean="0"/>
              <a:t>As battles would be fought based on the strength of aircraft carriers and planes, the </a:t>
            </a:r>
            <a:r>
              <a:rPr lang="en-US" sz="2000" b="1" dirty="0" smtClean="0"/>
              <a:t>US had an advantage thanks to its productive capacity</a:t>
            </a:r>
            <a:r>
              <a:rPr lang="en-US" sz="2000" dirty="0" smtClean="0"/>
              <a:t>.  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76" y="4648200"/>
            <a:ext cx="3163549" cy="207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10225"/>
            <a:ext cx="3076575" cy="221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270395">
            <a:off x="1372694" y="5442058"/>
            <a:ext cx="1047880" cy="353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464923">
            <a:off x="152400" y="4876800"/>
            <a:ext cx="120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Battle of Coral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did a man like Hitler rise to power in Germany?</a:t>
            </a:r>
          </a:p>
          <a:p>
            <a:r>
              <a:rPr lang="en-US" dirty="0" smtClean="0"/>
              <a:t>What was the motivation behind aggressive expansion policies for Germany and Japan?</a:t>
            </a:r>
          </a:p>
          <a:p>
            <a:r>
              <a:rPr lang="en-US" dirty="0" smtClean="0"/>
              <a:t>Prior to the bombing at Pearl Harbor, what was the level of American involvement in the war?</a:t>
            </a:r>
          </a:p>
          <a:p>
            <a:r>
              <a:rPr lang="en-US" dirty="0" smtClean="0"/>
              <a:t>Why would Japan, a former ally of the US and trade partner, suddenly launch a surprise attack on the US?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C:\Users\jgay.BERTIE_K12_NC\AppData\Local\Microsoft\Windows\Temporary Internet Files\Content.IE5\VAWNYYML\MP90040898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448916" cy="21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5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19: The Coming of War</a:t>
            </a:r>
            <a:br>
              <a:rPr lang="en-US" dirty="0" smtClean="0"/>
            </a:br>
            <a:r>
              <a:rPr lang="en-US" dirty="0" smtClean="0"/>
              <a:t>(1931 – 1942)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leaders in </a:t>
            </a:r>
            <a:r>
              <a:rPr lang="en-US" b="1" dirty="0" smtClean="0"/>
              <a:t>Europe and Asia become more aggressive</a:t>
            </a:r>
            <a:r>
              <a:rPr lang="en-US" dirty="0" smtClean="0"/>
              <a:t> in their attempts to increase their nation’s power, the </a:t>
            </a:r>
            <a:r>
              <a:rPr lang="en-US" b="1" dirty="0" smtClean="0"/>
              <a:t>US is once again drawn into a global war.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34" y="3810000"/>
            <a:ext cx="3910866" cy="281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2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Section 1: Dictators and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/>
              <a:t>Failure to achieve a lasting peace in Europe after World War I and the effects of a global economic depression paved the way for dictators</a:t>
            </a:r>
            <a:r>
              <a:rPr lang="en-US" sz="2800" dirty="0" smtClean="0"/>
              <a:t>, such as Hitler in Germany and Stalin in Russia, to rise to power. 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3453244"/>
            <a:ext cx="207665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32462"/>
            <a:ext cx="2499247" cy="30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5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Aggressive Leaders in Germany and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998" y="1371600"/>
            <a:ext cx="8229600" cy="4525963"/>
          </a:xfrm>
        </p:spPr>
        <p:txBody>
          <a:bodyPr/>
          <a:lstStyle/>
          <a:p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As leader of the Nazi Party, Adolf </a:t>
            </a:r>
            <a:r>
              <a:rPr lang="en-US" b="1" dirty="0" smtClean="0"/>
              <a:t>Hitler</a:t>
            </a:r>
            <a:r>
              <a:rPr lang="en-US" dirty="0" smtClean="0"/>
              <a:t> rises to power, promising to </a:t>
            </a:r>
            <a:r>
              <a:rPr lang="en-US" b="1" dirty="0" smtClean="0"/>
              <a:t>restore Germany to greatness </a:t>
            </a:r>
            <a:r>
              <a:rPr lang="en-US" dirty="0" smtClean="0"/>
              <a:t>following years of economic depression.</a:t>
            </a:r>
          </a:p>
          <a:p>
            <a:pPr lvl="1"/>
            <a:r>
              <a:rPr lang="en-US" dirty="0" smtClean="0"/>
              <a:t>He begins </a:t>
            </a:r>
            <a:r>
              <a:rPr lang="en-US" b="1" dirty="0" smtClean="0"/>
              <a:t>enlarging the German military and expanding German territory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45000"/>
            <a:ext cx="39528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81863"/>
            <a:ext cx="2042231" cy="247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6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Aggressive Leaders in Germany and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Japan</a:t>
            </a:r>
          </a:p>
          <a:p>
            <a:pPr lvl="1"/>
            <a:r>
              <a:rPr lang="en-US" sz="2400" dirty="0" smtClean="0"/>
              <a:t>Due to economic troubles in the 1930s, </a:t>
            </a:r>
            <a:r>
              <a:rPr lang="en-US" sz="2400" b="1" dirty="0" smtClean="0"/>
              <a:t>military leaders of Japan argued that expanded control into other parts of Asia would solve Japan’s economic problems </a:t>
            </a:r>
            <a:r>
              <a:rPr lang="en-US" sz="2400" dirty="0" smtClean="0"/>
              <a:t>and provide future security.</a:t>
            </a:r>
          </a:p>
          <a:p>
            <a:pPr lvl="1"/>
            <a:r>
              <a:rPr lang="en-US" sz="2400" dirty="0" smtClean="0"/>
              <a:t>Japan begins attacking and controlling sections of China.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810000"/>
            <a:ext cx="5409293" cy="28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8173">
            <a:off x="1550881" y="3848040"/>
            <a:ext cx="1569929" cy="22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1315743">
            <a:off x="914400" y="616071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Japan’s Emperor Hirohito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Aggression Goes Unchecked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Unwilling to risk another World War, </a:t>
            </a:r>
            <a:r>
              <a:rPr lang="en-US" b="1" dirty="0" smtClean="0"/>
              <a:t>England, France, and the US pursue appeasement tactics with Germany and Japan.</a:t>
            </a:r>
          </a:p>
          <a:p>
            <a:pPr lvl="1"/>
            <a:r>
              <a:rPr lang="en-US" dirty="0" smtClean="0"/>
              <a:t>They hope that by allowing them to make some gains, they will be satisfied and they can maintain peace.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3645"/>
            <a:ext cx="41910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94645">
            <a:off x="533400" y="472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appeasement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think of any military / political leaders in more recent times that have been more aggressive in trying to increase their power?</a:t>
            </a:r>
            <a:endParaRPr lang="en-US" dirty="0"/>
          </a:p>
        </p:txBody>
      </p:sp>
      <p:pic>
        <p:nvPicPr>
          <p:cNvPr id="4098" name="Picture 2" descr="C:\Users\jgay.BERTIE_K12_NC\AppData\Local\Microsoft\Windows\Temporary Internet Files\Content.IE5\PBKL6FC8\MC900311778[3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1332907" cy="19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3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Section 2: From Isolationism to Involvement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Appeasement tactics fail, as Germany continues its policy of aggression and expansion in Europe</a:t>
            </a:r>
            <a:r>
              <a:rPr lang="en-US" sz="2400" dirty="0" smtClean="0"/>
              <a:t>. War erupts in Europe!</a:t>
            </a:r>
          </a:p>
          <a:p>
            <a:r>
              <a:rPr lang="en-US" sz="2400" dirty="0" smtClean="0"/>
              <a:t>The Axis Powers form = an alliance between Germany, Italy, and Japan</a:t>
            </a:r>
          </a:p>
          <a:p>
            <a:r>
              <a:rPr lang="en-US" sz="2400" dirty="0" smtClean="0"/>
              <a:t>The Allies form = starting with Britain and France, and later including the United States and the Soviet Union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06" y="3505200"/>
            <a:ext cx="4047187" cy="299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Americans Debate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While Hitler occupies France and then begins bombing England, the US is forced to decide whether or not this is a fight for the USA.</a:t>
            </a:r>
          </a:p>
          <a:p>
            <a:r>
              <a:rPr lang="en-US" sz="2800" dirty="0" smtClean="0"/>
              <a:t>While </a:t>
            </a:r>
            <a:r>
              <a:rPr lang="en-US" sz="2800" dirty="0" smtClean="0"/>
              <a:t>at </a:t>
            </a:r>
            <a:r>
              <a:rPr lang="en-US" sz="2800" dirty="0" smtClean="0"/>
              <a:t>first the US decided not to enter the war, </a:t>
            </a:r>
            <a:r>
              <a:rPr lang="en-US" sz="2800" b="1" dirty="0" smtClean="0"/>
              <a:t>President Roosevelt begins taking steps toward helping England that would eventually lead the US towards war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6147" name="Picture 3" descr="C:\Users\jgay.BERTIE_K12_NC\AppData\Local\Microsoft\Windows\Temporary Internet Files\Content.IE5\0MQXQA83\MC9000976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1000"/>
            <a:ext cx="2423028" cy="25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92728">
            <a:off x="5664263" y="511964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Should the US get involved in ANOTHER global war?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5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794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Unit 7: World War II and Postwar America (1931 – 1960)</vt:lpstr>
      <vt:lpstr>Chapter 19: The Coming of War (1931 – 1942)</vt:lpstr>
      <vt:lpstr>Section 1: Dictators and War</vt:lpstr>
      <vt:lpstr>Aggressive Leaders in Germany and Japan</vt:lpstr>
      <vt:lpstr>Aggressive Leaders in Germany and Japan</vt:lpstr>
      <vt:lpstr>Aggression Goes Unchecked</vt:lpstr>
      <vt:lpstr>Quick Discussion</vt:lpstr>
      <vt:lpstr>Section 2: From Isolationism to Involvement</vt:lpstr>
      <vt:lpstr>Americans Debate Involvement</vt:lpstr>
      <vt:lpstr>Steps Towards US Involvement</vt:lpstr>
      <vt:lpstr>Section 3:  America Enters the War</vt:lpstr>
      <vt:lpstr>Japan Attacks the US</vt:lpstr>
      <vt:lpstr>Fierce Fighting in the Pacific</vt:lpstr>
      <vt:lpstr>Quick Review of Ch. 19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 The Coming of War (1931 – 1942)</dc:title>
  <dc:creator>Gay, Jonathan</dc:creator>
  <cp:lastModifiedBy>Gay, Jonathan</cp:lastModifiedBy>
  <cp:revision>19</cp:revision>
  <dcterms:created xsi:type="dcterms:W3CDTF">2013-04-24T01:12:46Z</dcterms:created>
  <dcterms:modified xsi:type="dcterms:W3CDTF">2016-02-24T23:32:06Z</dcterms:modified>
</cp:coreProperties>
</file>