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4264-3E2D-461D-B60C-3FB7178257B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B939-C1A1-4FA8-B45A-A9547C3F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52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4264-3E2D-461D-B60C-3FB7178257B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B939-C1A1-4FA8-B45A-A9547C3F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4264-3E2D-461D-B60C-3FB7178257B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B939-C1A1-4FA8-B45A-A9547C3F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503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4264-3E2D-461D-B60C-3FB7178257B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B939-C1A1-4FA8-B45A-A9547C3F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13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4264-3E2D-461D-B60C-3FB7178257B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B939-C1A1-4FA8-B45A-A9547C3F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291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4264-3E2D-461D-B60C-3FB7178257B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B939-C1A1-4FA8-B45A-A9547C3F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8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4264-3E2D-461D-B60C-3FB7178257B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B939-C1A1-4FA8-B45A-A9547C3F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1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4264-3E2D-461D-B60C-3FB7178257B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B939-C1A1-4FA8-B45A-A9547C3F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3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4264-3E2D-461D-B60C-3FB7178257B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B939-C1A1-4FA8-B45A-A9547C3F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9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4264-3E2D-461D-B60C-3FB7178257B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B939-C1A1-4FA8-B45A-A9547C3F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4264-3E2D-461D-B60C-3FB7178257B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5B939-C1A1-4FA8-B45A-A9547C3F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61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44264-3E2D-461D-B60C-3FB7178257B5}" type="datetimeFigureOut">
              <a:rPr lang="en-US" smtClean="0"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5B939-C1A1-4FA8-B45A-A9547C3F67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78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7:  The American Legal System</a:t>
            </a:r>
            <a:endParaRPr lang="en-US" dirty="0"/>
          </a:p>
        </p:txBody>
      </p:sp>
      <p:pic>
        <p:nvPicPr>
          <p:cNvPr id="1026" name="Picture 2" descr="C:\Users\jgay.BERTIE_K12_NC\AppData\Local\Microsoft\Windows\Temporary Internet Files\Content.IE5\PBKL6FC8\MC900151291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209800"/>
            <a:ext cx="4193937" cy="3253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11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3:  The Juvenile Justice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Until about 100 years ago, children accused of crime in the US were treated like adults.</a:t>
            </a:r>
          </a:p>
          <a:p>
            <a:r>
              <a:rPr lang="en-US" dirty="0" smtClean="0"/>
              <a:t>Then a group of reformers fought to create a separate justice system for juveniles (young people).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775710"/>
            <a:ext cx="4876800" cy="2910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94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/>
          <a:lstStyle/>
          <a:p>
            <a:r>
              <a:rPr lang="en-US" dirty="0" smtClean="0"/>
              <a:t>Juvenile Court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1.  Arrest and Intake</a:t>
            </a:r>
          </a:p>
          <a:p>
            <a:pPr lvl="1"/>
            <a:r>
              <a:rPr lang="en-US" dirty="0" smtClean="0"/>
              <a:t>Young person is arrested &amp; taken to Juvenile Detention.</a:t>
            </a:r>
          </a:p>
          <a:p>
            <a:r>
              <a:rPr lang="en-US" dirty="0" smtClean="0"/>
              <a:t>2.  The Initial Hearing</a:t>
            </a:r>
          </a:p>
          <a:p>
            <a:pPr lvl="1"/>
            <a:r>
              <a:rPr lang="en-US" dirty="0" smtClean="0"/>
              <a:t>Judge decides if there is enough evidence against the accused young person.</a:t>
            </a:r>
          </a:p>
          <a:p>
            <a:r>
              <a:rPr lang="en-US" dirty="0" smtClean="0"/>
              <a:t>3.  The Adjudicatory Hearing</a:t>
            </a:r>
          </a:p>
          <a:p>
            <a:pPr lvl="1"/>
            <a:r>
              <a:rPr lang="en-US" dirty="0" smtClean="0"/>
              <a:t>Judge decides if the young person is guilty or not.</a:t>
            </a:r>
          </a:p>
          <a:p>
            <a:r>
              <a:rPr lang="en-US" dirty="0" smtClean="0"/>
              <a:t>4.  The Dispositional Hearing</a:t>
            </a:r>
          </a:p>
          <a:p>
            <a:pPr lvl="1"/>
            <a:r>
              <a:rPr lang="en-US" dirty="0" smtClean="0"/>
              <a:t>Judge decides the sentence (Juvenile Home, Group Home, Probation, etc.).</a:t>
            </a:r>
          </a:p>
          <a:p>
            <a:r>
              <a:rPr lang="en-US" dirty="0" smtClean="0"/>
              <a:t>5.  Aftercare</a:t>
            </a:r>
          </a:p>
          <a:p>
            <a:pPr lvl="1"/>
            <a:r>
              <a:rPr lang="en-US" dirty="0" smtClean="0"/>
              <a:t>Young person is assigned a parole officer.</a:t>
            </a:r>
          </a:p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486950"/>
            <a:ext cx="2438401" cy="124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143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How is the Juvenile Justice System for young people different than the Criminal Justice System for adults?</a:t>
            </a:r>
            <a:endParaRPr lang="en-US" dirty="0"/>
          </a:p>
        </p:txBody>
      </p:sp>
      <p:pic>
        <p:nvPicPr>
          <p:cNvPr id="10245" name="Picture 5" descr="C:\Users\jgay.BERTIE_K12_NC\AppData\Local\Microsoft\Windows\Temporary Internet Files\Content.IE5\HIRC2V3K\MC90004877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610" y="3428999"/>
            <a:ext cx="1668780" cy="1694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01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20 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might be a possible cause of crime?</a:t>
            </a:r>
          </a:p>
          <a:p>
            <a:r>
              <a:rPr lang="en-US" dirty="0" smtClean="0"/>
              <a:t>Can you give a basic explanation of how our criminal justice system works?</a:t>
            </a:r>
          </a:p>
          <a:p>
            <a:r>
              <a:rPr lang="en-US" dirty="0" smtClean="0"/>
              <a:t>Do you think our juvenile justice system is fair?  Why?</a:t>
            </a:r>
          </a:p>
          <a:p>
            <a:endParaRPr lang="en-US" dirty="0"/>
          </a:p>
        </p:txBody>
      </p:sp>
      <p:pic>
        <p:nvPicPr>
          <p:cNvPr id="11266" name="Picture 2" descr="C:\Users\jgay.BERTIE_K12_NC\AppData\Local\Microsoft\Windows\Temporary Internet Files\Content.IE5\M63QATZ4\MM900041015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924300"/>
            <a:ext cx="111296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047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Ch. 20 Assessment</a:t>
            </a:r>
            <a:br>
              <a:rPr lang="en-US" dirty="0" smtClean="0"/>
            </a:br>
            <a:r>
              <a:rPr lang="en-US" dirty="0" smtClean="0"/>
              <a:t>Page 558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Complete # 1 – 12; 17</a:t>
            </a:r>
          </a:p>
          <a:p>
            <a:pPr lvl="1"/>
            <a:r>
              <a:rPr lang="en-US" dirty="0" smtClean="0"/>
              <a:t>Reviewing Key Terms</a:t>
            </a:r>
          </a:p>
          <a:p>
            <a:pPr lvl="2"/>
            <a:r>
              <a:rPr lang="en-US" dirty="0" smtClean="0"/>
              <a:t>Write out the sentence with correct term underlined.</a:t>
            </a:r>
          </a:p>
          <a:p>
            <a:pPr lvl="1"/>
            <a:r>
              <a:rPr lang="en-US" dirty="0" smtClean="0"/>
              <a:t>Comprehension, Critical Thinking and Activities</a:t>
            </a:r>
            <a:endParaRPr lang="en-US" dirty="0"/>
          </a:p>
          <a:p>
            <a:pPr lvl="2"/>
            <a:r>
              <a:rPr lang="en-US" dirty="0"/>
              <a:t>Write out the question and your response.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* Turn in for a grade when completed..</a:t>
            </a:r>
          </a:p>
        </p:txBody>
      </p:sp>
      <p:pic>
        <p:nvPicPr>
          <p:cNvPr id="2050" name="Picture 2" descr="C:\Users\jgay.BERTIE_K12_NC\AppData\Local\Microsoft\Windows\Temporary Internet Files\Content.IE5\AJKN4RXR\MC90035798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419600"/>
            <a:ext cx="1795882" cy="190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23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19 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laws truly necessary?  Why?</a:t>
            </a:r>
          </a:p>
          <a:p>
            <a:r>
              <a:rPr lang="en-US" dirty="0" smtClean="0"/>
              <a:t>Where do our laws come from?</a:t>
            </a:r>
          </a:p>
          <a:p>
            <a:r>
              <a:rPr lang="en-US" dirty="0" smtClean="0"/>
              <a:t>Can you explain the difference between Criminal and Civil Law?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 descr="C:\Users\jgay.BERTIE_K12_NC\AppData\Local\Microsoft\Windows\Temporary Internet Files\Content.IE5\25RWSVSC\MM900041015[2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191000"/>
            <a:ext cx="1226527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Program Files (x86)\Microsoft Office\MEDIA\CAGCAT10\j030084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38600"/>
            <a:ext cx="2810196" cy="236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jgay.BERTIE_K12_NC\AppData\Local\Microsoft\Windows\Temporary Internet Files\Content.IE5\M63QATZ4\MC90028085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947928"/>
            <a:ext cx="1637168" cy="2293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69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20:  Criminal and Juvenile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*Chapter Focus: The problem of crime and how the criminal justice system deals with people accused of breaking the law.</a:t>
            </a:r>
            <a:endParaRPr lang="en-US" dirty="0"/>
          </a:p>
        </p:txBody>
      </p:sp>
      <p:pic>
        <p:nvPicPr>
          <p:cNvPr id="1027" name="Picture 3" descr="C:\Users\jgay.BERTIE_K12_NC\AppData\Local\Microsoft\Windows\Temporary Internet Files\Content.IE5\ULYH51DY\MC90033401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35924"/>
            <a:ext cx="2358175" cy="258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587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1: Crime in American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recent times it was reported that over one-million violent crimes were committed in the United States during a one-year period.</a:t>
            </a:r>
            <a:endParaRPr lang="en-US" dirty="0"/>
          </a:p>
        </p:txBody>
      </p:sp>
      <p:pic>
        <p:nvPicPr>
          <p:cNvPr id="2051" name="Picture 3" descr="C:\Users\jgay.BERTIE_K12_NC\AppData\Local\Microsoft\Windows\Temporary Internet Files\Content.IE5\M63QATZ4\MC9002507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639" y="3428999"/>
            <a:ext cx="2337303" cy="272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Assault</a:t>
            </a:r>
          </a:p>
          <a:p>
            <a:pPr lvl="1"/>
            <a:r>
              <a:rPr lang="en-US" dirty="0" smtClean="0"/>
              <a:t>Placing someone in fear w/o actual physical contact</a:t>
            </a:r>
          </a:p>
          <a:p>
            <a:r>
              <a:rPr lang="en-US" dirty="0" smtClean="0"/>
              <a:t>Battery</a:t>
            </a:r>
          </a:p>
          <a:p>
            <a:pPr lvl="1"/>
            <a:r>
              <a:rPr lang="en-US" dirty="0" smtClean="0"/>
              <a:t>Harming someone using physical contact</a:t>
            </a:r>
          </a:p>
          <a:p>
            <a:r>
              <a:rPr lang="en-US" dirty="0" smtClean="0"/>
              <a:t>Burglary</a:t>
            </a:r>
          </a:p>
          <a:p>
            <a:pPr lvl="1"/>
            <a:r>
              <a:rPr lang="en-US" dirty="0" smtClean="0"/>
              <a:t>Illegally breaking into someone else’s property</a:t>
            </a:r>
          </a:p>
          <a:p>
            <a:r>
              <a:rPr lang="en-US" dirty="0" smtClean="0"/>
              <a:t>Embezzlement</a:t>
            </a:r>
          </a:p>
          <a:p>
            <a:pPr lvl="1"/>
            <a:r>
              <a:rPr lang="en-US" dirty="0" smtClean="0"/>
              <a:t>Stealing $$$ that has been entrusted to your care</a:t>
            </a:r>
          </a:p>
          <a:p>
            <a:r>
              <a:rPr lang="en-US" dirty="0" smtClean="0"/>
              <a:t>Treason</a:t>
            </a:r>
          </a:p>
          <a:p>
            <a:pPr lvl="1"/>
            <a:r>
              <a:rPr lang="en-US" dirty="0" smtClean="0"/>
              <a:t>Betraying your country and helping enemy forces</a:t>
            </a:r>
          </a:p>
          <a:p>
            <a:r>
              <a:rPr lang="en-US" dirty="0" smtClean="0"/>
              <a:t>Terrorism</a:t>
            </a:r>
          </a:p>
          <a:p>
            <a:pPr lvl="1"/>
            <a:r>
              <a:rPr lang="en-US" dirty="0" smtClean="0"/>
              <a:t>Using violence to get what you want from the govt. or society</a:t>
            </a:r>
            <a:endParaRPr lang="en-US" dirty="0"/>
          </a:p>
        </p:txBody>
      </p:sp>
      <p:pic>
        <p:nvPicPr>
          <p:cNvPr id="3075" name="Picture 3" descr="C:\Users\jgay.BERTIE_K12_NC\AppData\Local\Microsoft\Windows\Temporary Internet Files\Content.IE5\ZUPMRBM2\MM90028680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013" y="457200"/>
            <a:ext cx="1635853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982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Causes of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Poverty and Unemployment</a:t>
            </a:r>
          </a:p>
          <a:p>
            <a:pPr lvl="1"/>
            <a:r>
              <a:rPr lang="en-US" dirty="0" smtClean="0"/>
              <a:t>More likely to break the law </a:t>
            </a:r>
            <a:r>
              <a:rPr lang="en-US" dirty="0" err="1" smtClean="0"/>
              <a:t>bc</a:t>
            </a:r>
            <a:r>
              <a:rPr lang="en-US" dirty="0" smtClean="0"/>
              <a:t> the system doesn’t seem to work for them.</a:t>
            </a:r>
          </a:p>
          <a:p>
            <a:r>
              <a:rPr lang="en-US" dirty="0" smtClean="0"/>
              <a:t>Loss of Values (Sense of Right and Wrong)</a:t>
            </a:r>
          </a:p>
          <a:p>
            <a:r>
              <a:rPr lang="en-US" dirty="0" smtClean="0"/>
              <a:t>Poor Parenting</a:t>
            </a:r>
          </a:p>
          <a:p>
            <a:r>
              <a:rPr lang="en-US" dirty="0" smtClean="0"/>
              <a:t>Drug Use</a:t>
            </a:r>
          </a:p>
          <a:p>
            <a:pPr lvl="1"/>
            <a:r>
              <a:rPr lang="en-US" dirty="0" smtClean="0"/>
              <a:t>Someone may steal to support a drug habit.</a:t>
            </a:r>
          </a:p>
          <a:p>
            <a:r>
              <a:rPr lang="en-US" dirty="0" smtClean="0"/>
              <a:t>Mental Illness</a:t>
            </a:r>
          </a:p>
          <a:p>
            <a:r>
              <a:rPr lang="en-US" dirty="0" smtClean="0"/>
              <a:t>Courts Going too Easy on Criminals</a:t>
            </a:r>
          </a:p>
          <a:p>
            <a:r>
              <a:rPr lang="en-US" dirty="0" smtClean="0"/>
              <a:t>Not Enough $$$ = Not Enough Police</a:t>
            </a:r>
          </a:p>
          <a:p>
            <a:r>
              <a:rPr lang="en-US" dirty="0" smtClean="0"/>
              <a:t>Violence in the Media (TV, Movies, Games, etc.)</a:t>
            </a:r>
          </a:p>
          <a:p>
            <a:endParaRPr lang="en-US" dirty="0"/>
          </a:p>
        </p:txBody>
      </p:sp>
      <p:pic>
        <p:nvPicPr>
          <p:cNvPr id="4098" name="Picture 2" descr="C:\Users\jgay.BERTIE_K12_NC\AppData\Local\Microsoft\Windows\Temporary Internet Files\Content.IE5\ZUPMRBM2\MC90015358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8193" y="2667000"/>
            <a:ext cx="1924373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411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is / are the main reason(s) for crime in American society?  Why?</a:t>
            </a:r>
            <a:endParaRPr lang="en-US" dirty="0"/>
          </a:p>
        </p:txBody>
      </p:sp>
      <p:pic>
        <p:nvPicPr>
          <p:cNvPr id="5122" name="Picture 2" descr="C:\Users\jgay.BERTIE_K12_NC\AppData\Local\Microsoft\Windows\Temporary Internet Files\Content.IE5\AQMYT86G\MC90043438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124200"/>
            <a:ext cx="169192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945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Section 2: The Criminal Justice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0885"/>
            <a:ext cx="8077200" cy="43379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an adult is arrested, he / she goes through a process which includes</a:t>
            </a:r>
          </a:p>
          <a:p>
            <a:pPr lvl="1"/>
            <a:r>
              <a:rPr lang="en-US" dirty="0" smtClean="0"/>
              <a:t>Arraignment:  Court Hearing in which the defendant is charged and enters a plea.</a:t>
            </a:r>
          </a:p>
          <a:p>
            <a:pPr lvl="1"/>
            <a:r>
              <a:rPr lang="en-US" dirty="0" smtClean="0"/>
              <a:t>Trial:  Prosecution argues against the Defense on whether the defendant is guilty or not.</a:t>
            </a:r>
          </a:p>
          <a:p>
            <a:pPr lvl="1"/>
            <a:r>
              <a:rPr lang="en-US" dirty="0" smtClean="0"/>
              <a:t>Sentencing:  Defendant is found guilty and punished</a:t>
            </a:r>
          </a:p>
          <a:p>
            <a:pPr lvl="2"/>
            <a:r>
              <a:rPr lang="en-US" dirty="0" smtClean="0"/>
              <a:t>Or Acquittal:  Defendant is found not guilty and set free</a:t>
            </a:r>
            <a:endParaRPr lang="en-US" dirty="0"/>
          </a:p>
        </p:txBody>
      </p:sp>
      <p:pic>
        <p:nvPicPr>
          <p:cNvPr id="6147" name="Picture 3" descr="C:\Users\jgay.BERTIE_K12_NC\AppData\Local\Microsoft\Windows\Temporary Internet Files\Content.IE5\HIRC2V3K\MC9000562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58041"/>
            <a:ext cx="1833372" cy="193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93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Criminal Law: From Arrest to Conviction</a:t>
            </a:r>
            <a:endParaRPr lang="en-US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408606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 Probable Cause or Warrant Issued.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86100" y="1406396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 Suspect Arrested and Read Miranda Rights.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1383313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3.  Booking @ Police Station.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2455" y="2521573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 Prosecutor Determines if Case is Strong Enough.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162300" y="2646126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5.  Lawyer hired or appointed.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00800" y="2521573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 Judge or Grand Jury Decides if Evidence is Strong Enough.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7091" y="3805443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7.  Bail is set.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34145" y="3713110"/>
            <a:ext cx="205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8.  Defendant Enters Plea of Not Guilty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378286" y="381929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  Pretrial Motions.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939329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10.  Jury Selection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110345" y="4955554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11.  Trial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237143" y="4817054"/>
            <a:ext cx="2492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12.  Jury Returns Verdict of Guilty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579543" y="59817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13.  Judge Sentences the Defendant</a:t>
            </a:r>
            <a:endParaRPr lang="en-US" dirty="0"/>
          </a:p>
        </p:txBody>
      </p:sp>
      <p:sp>
        <p:nvSpPr>
          <p:cNvPr id="17" name="Right Arrow 16"/>
          <p:cNvSpPr/>
          <p:nvPr/>
        </p:nvSpPr>
        <p:spPr>
          <a:xfrm>
            <a:off x="2438400" y="1706478"/>
            <a:ext cx="381000" cy="3231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5638800" y="1706478"/>
            <a:ext cx="598343" cy="3484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2299855" y="2819400"/>
            <a:ext cx="595745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372100" y="2819400"/>
            <a:ext cx="723900" cy="4730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1981200" y="3819298"/>
            <a:ext cx="647700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091545" y="3819298"/>
            <a:ext cx="846426" cy="3554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2286000" y="4955554"/>
            <a:ext cx="533400" cy="3531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4876800" y="4955554"/>
            <a:ext cx="857250" cy="3693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Down Arrow 24"/>
          <p:cNvSpPr/>
          <p:nvPr/>
        </p:nvSpPr>
        <p:spPr>
          <a:xfrm rot="3626767">
            <a:off x="6516956" y="5539098"/>
            <a:ext cx="4572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C:\Users\jgay.BERTIE_K12_NC\AppData\Local\Microsoft\Windows\Temporary Internet Files\Content.IE5\M63QATZ4\MC9000236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57150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jgay.BERTIE_K12_NC\AppData\Local\Microsoft\Windows\Temporary Internet Files\Content.IE5\M63QATZ4\MC9000236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829" y="5654657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43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652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Unit 7:  The American Legal System</vt:lpstr>
      <vt:lpstr>Ch. 19 Quick Review</vt:lpstr>
      <vt:lpstr>Chapter 20:  Criminal and Juvenile Justice</vt:lpstr>
      <vt:lpstr>Section 1: Crime in American Society</vt:lpstr>
      <vt:lpstr>Types of Crime</vt:lpstr>
      <vt:lpstr>Possible Causes of Crime</vt:lpstr>
      <vt:lpstr>Class Talk</vt:lpstr>
      <vt:lpstr>Section 2: The Criminal Justice System</vt:lpstr>
      <vt:lpstr>Criminal Law: From Arrest to Conviction</vt:lpstr>
      <vt:lpstr>Section 3:  The Juvenile Justice System</vt:lpstr>
      <vt:lpstr>Juvenile Court Procedure</vt:lpstr>
      <vt:lpstr>Class Talk</vt:lpstr>
      <vt:lpstr>Ch. 20 Quick Review</vt:lpstr>
      <vt:lpstr>Ch. 20 Assessment Page 558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 The American Legal System</dc:title>
  <dc:creator>Gay, Jonathan</dc:creator>
  <cp:lastModifiedBy>Gay, Jonathan</cp:lastModifiedBy>
  <cp:revision>13</cp:revision>
  <dcterms:created xsi:type="dcterms:W3CDTF">2013-10-28T02:25:36Z</dcterms:created>
  <dcterms:modified xsi:type="dcterms:W3CDTF">2013-10-28T12:11:27Z</dcterms:modified>
</cp:coreProperties>
</file>