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9" r:id="rId12"/>
    <p:sldId id="267" r:id="rId13"/>
    <p:sldId id="268"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31B56-57E3-4887-B20C-DD6ED064DB1B}" type="datetimeFigureOut">
              <a:rPr lang="en-US" smtClean="0"/>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074EF-C6F4-403A-9B9A-681ED9506D58}" type="slidenum">
              <a:rPr lang="en-US" smtClean="0"/>
              <a:t>‹#›</a:t>
            </a:fld>
            <a:endParaRPr lang="en-US"/>
          </a:p>
        </p:txBody>
      </p:sp>
    </p:spTree>
    <p:extLst>
      <p:ext uri="{BB962C8B-B14F-4D97-AF65-F5344CB8AC3E}">
        <p14:creationId xmlns:p14="http://schemas.microsoft.com/office/powerpoint/2010/main" val="2236366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31B56-57E3-4887-B20C-DD6ED064DB1B}" type="datetimeFigureOut">
              <a:rPr lang="en-US" smtClean="0"/>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074EF-C6F4-403A-9B9A-681ED9506D58}" type="slidenum">
              <a:rPr lang="en-US" smtClean="0"/>
              <a:t>‹#›</a:t>
            </a:fld>
            <a:endParaRPr lang="en-US"/>
          </a:p>
        </p:txBody>
      </p:sp>
    </p:spTree>
    <p:extLst>
      <p:ext uri="{BB962C8B-B14F-4D97-AF65-F5344CB8AC3E}">
        <p14:creationId xmlns:p14="http://schemas.microsoft.com/office/powerpoint/2010/main" val="1623221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31B56-57E3-4887-B20C-DD6ED064DB1B}" type="datetimeFigureOut">
              <a:rPr lang="en-US" smtClean="0"/>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074EF-C6F4-403A-9B9A-681ED9506D58}" type="slidenum">
              <a:rPr lang="en-US" smtClean="0"/>
              <a:t>‹#›</a:t>
            </a:fld>
            <a:endParaRPr lang="en-US"/>
          </a:p>
        </p:txBody>
      </p:sp>
    </p:spTree>
    <p:extLst>
      <p:ext uri="{BB962C8B-B14F-4D97-AF65-F5344CB8AC3E}">
        <p14:creationId xmlns:p14="http://schemas.microsoft.com/office/powerpoint/2010/main" val="1033755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31B56-57E3-4887-B20C-DD6ED064DB1B}" type="datetimeFigureOut">
              <a:rPr lang="en-US" smtClean="0"/>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074EF-C6F4-403A-9B9A-681ED9506D58}" type="slidenum">
              <a:rPr lang="en-US" smtClean="0"/>
              <a:t>‹#›</a:t>
            </a:fld>
            <a:endParaRPr lang="en-US"/>
          </a:p>
        </p:txBody>
      </p:sp>
    </p:spTree>
    <p:extLst>
      <p:ext uri="{BB962C8B-B14F-4D97-AF65-F5344CB8AC3E}">
        <p14:creationId xmlns:p14="http://schemas.microsoft.com/office/powerpoint/2010/main" val="2815607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31B56-57E3-4887-B20C-DD6ED064DB1B}" type="datetimeFigureOut">
              <a:rPr lang="en-US" smtClean="0"/>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074EF-C6F4-403A-9B9A-681ED9506D58}" type="slidenum">
              <a:rPr lang="en-US" smtClean="0"/>
              <a:t>‹#›</a:t>
            </a:fld>
            <a:endParaRPr lang="en-US"/>
          </a:p>
        </p:txBody>
      </p:sp>
    </p:spTree>
    <p:extLst>
      <p:ext uri="{BB962C8B-B14F-4D97-AF65-F5344CB8AC3E}">
        <p14:creationId xmlns:p14="http://schemas.microsoft.com/office/powerpoint/2010/main" val="249838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31B56-57E3-4887-B20C-DD6ED064DB1B}" type="datetimeFigureOut">
              <a:rPr lang="en-US" smtClean="0"/>
              <a:t>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074EF-C6F4-403A-9B9A-681ED9506D58}" type="slidenum">
              <a:rPr lang="en-US" smtClean="0"/>
              <a:t>‹#›</a:t>
            </a:fld>
            <a:endParaRPr lang="en-US"/>
          </a:p>
        </p:txBody>
      </p:sp>
    </p:spTree>
    <p:extLst>
      <p:ext uri="{BB962C8B-B14F-4D97-AF65-F5344CB8AC3E}">
        <p14:creationId xmlns:p14="http://schemas.microsoft.com/office/powerpoint/2010/main" val="2465072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31B56-57E3-4887-B20C-DD6ED064DB1B}" type="datetimeFigureOut">
              <a:rPr lang="en-US" smtClean="0"/>
              <a:t>11/2/2014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7074EF-C6F4-403A-9B9A-681ED9506D58}" type="slidenum">
              <a:rPr lang="en-US" smtClean="0"/>
              <a:t>‹#›</a:t>
            </a:fld>
            <a:endParaRPr lang="en-US"/>
          </a:p>
        </p:txBody>
      </p:sp>
    </p:spTree>
    <p:extLst>
      <p:ext uri="{BB962C8B-B14F-4D97-AF65-F5344CB8AC3E}">
        <p14:creationId xmlns:p14="http://schemas.microsoft.com/office/powerpoint/2010/main" val="1365295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31B56-57E3-4887-B20C-DD6ED064DB1B}" type="datetimeFigureOut">
              <a:rPr lang="en-US" smtClean="0"/>
              <a:t>11/2/2014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7074EF-C6F4-403A-9B9A-681ED9506D58}" type="slidenum">
              <a:rPr lang="en-US" smtClean="0"/>
              <a:t>‹#›</a:t>
            </a:fld>
            <a:endParaRPr lang="en-US"/>
          </a:p>
        </p:txBody>
      </p:sp>
    </p:spTree>
    <p:extLst>
      <p:ext uri="{BB962C8B-B14F-4D97-AF65-F5344CB8AC3E}">
        <p14:creationId xmlns:p14="http://schemas.microsoft.com/office/powerpoint/2010/main" val="1767882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31B56-57E3-4887-B20C-DD6ED064DB1B}" type="datetimeFigureOut">
              <a:rPr lang="en-US" smtClean="0"/>
              <a:t>11/2/2014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7074EF-C6F4-403A-9B9A-681ED9506D58}" type="slidenum">
              <a:rPr lang="en-US" smtClean="0"/>
              <a:t>‹#›</a:t>
            </a:fld>
            <a:endParaRPr lang="en-US"/>
          </a:p>
        </p:txBody>
      </p:sp>
    </p:spTree>
    <p:extLst>
      <p:ext uri="{BB962C8B-B14F-4D97-AF65-F5344CB8AC3E}">
        <p14:creationId xmlns:p14="http://schemas.microsoft.com/office/powerpoint/2010/main" val="3373355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31B56-57E3-4887-B20C-DD6ED064DB1B}" type="datetimeFigureOut">
              <a:rPr lang="en-US" smtClean="0"/>
              <a:t>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074EF-C6F4-403A-9B9A-681ED9506D58}" type="slidenum">
              <a:rPr lang="en-US" smtClean="0"/>
              <a:t>‹#›</a:t>
            </a:fld>
            <a:endParaRPr lang="en-US"/>
          </a:p>
        </p:txBody>
      </p:sp>
    </p:spTree>
    <p:extLst>
      <p:ext uri="{BB962C8B-B14F-4D97-AF65-F5344CB8AC3E}">
        <p14:creationId xmlns:p14="http://schemas.microsoft.com/office/powerpoint/2010/main" val="3538051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31B56-57E3-4887-B20C-DD6ED064DB1B}" type="datetimeFigureOut">
              <a:rPr lang="en-US" smtClean="0"/>
              <a:t>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074EF-C6F4-403A-9B9A-681ED9506D58}" type="slidenum">
              <a:rPr lang="en-US" smtClean="0"/>
              <a:t>‹#›</a:t>
            </a:fld>
            <a:endParaRPr lang="en-US"/>
          </a:p>
        </p:txBody>
      </p:sp>
    </p:spTree>
    <p:extLst>
      <p:ext uri="{BB962C8B-B14F-4D97-AF65-F5344CB8AC3E}">
        <p14:creationId xmlns:p14="http://schemas.microsoft.com/office/powerpoint/2010/main" val="235708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31B56-57E3-4887-B20C-DD6ED064DB1B}" type="datetimeFigureOut">
              <a:rPr lang="en-US" smtClean="0"/>
              <a:t>11/2/2014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074EF-C6F4-403A-9B9A-681ED9506D58}" type="slidenum">
              <a:rPr lang="en-US" smtClean="0"/>
              <a:t>‹#›</a:t>
            </a:fld>
            <a:endParaRPr lang="en-US"/>
          </a:p>
        </p:txBody>
      </p:sp>
    </p:spTree>
    <p:extLst>
      <p:ext uri="{BB962C8B-B14F-4D97-AF65-F5344CB8AC3E}">
        <p14:creationId xmlns:p14="http://schemas.microsoft.com/office/powerpoint/2010/main" val="3391631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Unit 6: The Great Depression and World War II (1929 – 1949)</a:t>
            </a:r>
            <a:endParaRPr lang="en-US" dirty="0"/>
          </a:p>
        </p:txBody>
      </p:sp>
      <p:sp>
        <p:nvSpPr>
          <p:cNvPr id="5" name="Content Placeholder 4"/>
          <p:cNvSpPr>
            <a:spLocks noGrp="1"/>
          </p:cNvSpPr>
          <p:nvPr>
            <p:ph idx="1"/>
          </p:nvPr>
        </p:nvSpPr>
        <p:spPr/>
        <p:txBody>
          <a:bodyPr/>
          <a:lstStyle/>
          <a:p>
            <a:r>
              <a:rPr lang="en-US" dirty="0" smtClean="0"/>
              <a:t>African-Americans continue to develop their culture and establish their place in American society during the Great Depression and World War 2.</a:t>
            </a:r>
            <a:endParaRPr lang="en-US" dirty="0"/>
          </a:p>
        </p:txBody>
      </p:sp>
      <p:pic>
        <p:nvPicPr>
          <p:cNvPr id="1026" name="Picture 2" descr="http://www.archives.gov/research/african-americans/ww2-pictures/images/african-americans-wwii-0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3505200"/>
            <a:ext cx="4330537"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639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3: The Beginning of Military Desegregation</a:t>
            </a:r>
            <a:endParaRPr lang="en-US" dirty="0"/>
          </a:p>
        </p:txBody>
      </p:sp>
      <p:sp>
        <p:nvSpPr>
          <p:cNvPr id="3" name="Content Placeholder 2"/>
          <p:cNvSpPr>
            <a:spLocks noGrp="1"/>
          </p:cNvSpPr>
          <p:nvPr>
            <p:ph idx="1"/>
          </p:nvPr>
        </p:nvSpPr>
        <p:spPr>
          <a:xfrm>
            <a:off x="422562" y="1524000"/>
            <a:ext cx="8229600" cy="4525963"/>
          </a:xfrm>
        </p:spPr>
        <p:txBody>
          <a:bodyPr/>
          <a:lstStyle/>
          <a:p>
            <a:r>
              <a:rPr lang="en-US" dirty="0" smtClean="0"/>
              <a:t>*Key Idea*</a:t>
            </a:r>
          </a:p>
          <a:p>
            <a:pPr lvl="1"/>
            <a:r>
              <a:rPr lang="en-US" dirty="0" smtClean="0"/>
              <a:t>African-American soldiers returned home from their service experience with a greater sense of themselves and a </a:t>
            </a:r>
            <a:r>
              <a:rPr lang="en-US" b="1" dirty="0" smtClean="0"/>
              <a:t>greater commitment to the fight for black equality.</a:t>
            </a:r>
            <a:endParaRPr lang="en-US"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6217" y="3886200"/>
            <a:ext cx="3782291" cy="2865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8106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Discussion</a:t>
            </a:r>
            <a:endParaRPr lang="en-US" dirty="0"/>
          </a:p>
        </p:txBody>
      </p:sp>
      <p:sp>
        <p:nvSpPr>
          <p:cNvPr id="3" name="Content Placeholder 2"/>
          <p:cNvSpPr>
            <a:spLocks noGrp="1"/>
          </p:cNvSpPr>
          <p:nvPr>
            <p:ph idx="1"/>
          </p:nvPr>
        </p:nvSpPr>
        <p:spPr/>
        <p:txBody>
          <a:bodyPr/>
          <a:lstStyle/>
          <a:p>
            <a:r>
              <a:rPr lang="en-US" dirty="0" smtClean="0"/>
              <a:t>Many African-Americans who served in World War 2 returned home to the United States, which at the time still had segregation laws and no shortage of racism.  How do you imagine black soldiers responded to this? How would you respond?</a:t>
            </a:r>
            <a:endParaRPr lang="en-US" dirty="0"/>
          </a:p>
        </p:txBody>
      </p:sp>
      <p:pic>
        <p:nvPicPr>
          <p:cNvPr id="9218" name="Picture 2" descr="C:\Users\jgay.BERTIE_K12_NC\AppData\Local\Microsoft\Windows\Temporary Internet Files\Content.IE5\M63QATZ4\MM900234752[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953000"/>
            <a:ext cx="1133475" cy="126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562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a:bodyPr>
          <a:lstStyle/>
          <a:p>
            <a:r>
              <a:rPr lang="en-US" sz="3600" dirty="0" smtClean="0"/>
              <a:t>Section 4:  Black People on the Home Front</a:t>
            </a:r>
            <a:endParaRPr lang="en-US" sz="3600" dirty="0"/>
          </a:p>
        </p:txBody>
      </p:sp>
      <p:sp>
        <p:nvSpPr>
          <p:cNvPr id="3" name="Content Placeholder 2"/>
          <p:cNvSpPr>
            <a:spLocks noGrp="1"/>
          </p:cNvSpPr>
          <p:nvPr>
            <p:ph idx="1"/>
          </p:nvPr>
        </p:nvSpPr>
        <p:spPr>
          <a:xfrm>
            <a:off x="457200" y="1066800"/>
            <a:ext cx="8229600" cy="4525963"/>
          </a:xfrm>
        </p:spPr>
        <p:txBody>
          <a:bodyPr>
            <a:normAutofit/>
          </a:bodyPr>
          <a:lstStyle/>
          <a:p>
            <a:r>
              <a:rPr lang="en-US" sz="2800" dirty="0" smtClean="0"/>
              <a:t>WW2 helped accelerate the migration of blacks from rural areas to the cities in search of work.</a:t>
            </a:r>
          </a:p>
          <a:p>
            <a:r>
              <a:rPr lang="en-US" sz="2800" dirty="0" smtClean="0"/>
              <a:t>The </a:t>
            </a:r>
            <a:r>
              <a:rPr lang="en-US" sz="2800" b="1" dirty="0" smtClean="0"/>
              <a:t>need for wartime workers </a:t>
            </a:r>
            <a:r>
              <a:rPr lang="en-US" sz="2800" dirty="0" smtClean="0"/>
              <a:t>helped break down barriers to employing African Americans in industry.</a:t>
            </a:r>
          </a:p>
          <a:p>
            <a:pPr lvl="1"/>
            <a:r>
              <a:rPr lang="en-US" sz="2400" dirty="0" smtClean="0"/>
              <a:t>The government took further </a:t>
            </a:r>
            <a:r>
              <a:rPr lang="en-US" sz="2400" b="1" dirty="0" smtClean="0"/>
              <a:t>steps to ban job discrimination </a:t>
            </a:r>
            <a:r>
              <a:rPr lang="en-US" sz="2400" dirty="0" smtClean="0"/>
              <a:t>in defense industries.</a:t>
            </a:r>
            <a:endParaRPr lang="en-US" sz="2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038600"/>
            <a:ext cx="381000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964355"/>
            <a:ext cx="2209800" cy="2615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406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dirty="0" smtClean="0"/>
              <a:t>Section 4: Black People on the Home Front</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t>Despite advancements for black workers at this time, </a:t>
            </a:r>
            <a:r>
              <a:rPr lang="en-US" b="1" dirty="0" smtClean="0"/>
              <a:t>racial tensions remained high</a:t>
            </a:r>
            <a:r>
              <a:rPr lang="en-US" dirty="0" smtClean="0"/>
              <a:t>, sometimes resulting in violence.</a:t>
            </a:r>
          </a:p>
          <a:p>
            <a:r>
              <a:rPr lang="en-US" dirty="0" smtClean="0"/>
              <a:t>Throughout the war, </a:t>
            </a:r>
            <a:r>
              <a:rPr lang="en-US" b="1" dirty="0" smtClean="0"/>
              <a:t>African-American protest groups continued to fight racial inequality</a:t>
            </a:r>
            <a:r>
              <a:rPr lang="en-US" dirty="0" smtClean="0"/>
              <a:t>.</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932615"/>
            <a:ext cx="3952874" cy="2820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847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5: The Transition to Peace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r>
              <a:rPr lang="en-US" sz="2400" dirty="0" smtClean="0"/>
              <a:t>As WW II came to an end, a new conflict known as ‘The Cold War’ began.  The two superpowers, the US and the Soviet Union, were in conflict over their competing political views, ‘Democracy vs. Communism’.</a:t>
            </a:r>
            <a:endParaRPr lang="en-US" sz="2400" dirty="0"/>
          </a:p>
        </p:txBody>
      </p:sp>
      <p:sp>
        <p:nvSpPr>
          <p:cNvPr id="4" name="TextBox 3"/>
          <p:cNvSpPr txBox="1"/>
          <p:nvPr/>
        </p:nvSpPr>
        <p:spPr>
          <a:xfrm rot="21296232">
            <a:off x="198939" y="3279072"/>
            <a:ext cx="4191000" cy="1200329"/>
          </a:xfrm>
          <a:prstGeom prst="rect">
            <a:avLst/>
          </a:prstGeom>
          <a:noFill/>
        </p:spPr>
        <p:txBody>
          <a:bodyPr wrap="square" rtlCol="0">
            <a:spAutoFit/>
          </a:bodyPr>
          <a:lstStyle/>
          <a:p>
            <a:r>
              <a:rPr lang="en-US" dirty="0" smtClean="0"/>
              <a:t>In the US, </a:t>
            </a:r>
            <a:r>
              <a:rPr lang="en-US" b="1" dirty="0" smtClean="0"/>
              <a:t>conservatives used fear of communism to attack all advocates of change</a:t>
            </a:r>
            <a:r>
              <a:rPr lang="en-US" dirty="0" smtClean="0"/>
              <a:t>, including people who fought for civil rights.</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090" y="3124200"/>
            <a:ext cx="447721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430746"/>
            <a:ext cx="2552700" cy="2006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572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5: The Transition to Peace</a:t>
            </a:r>
            <a:endParaRPr lang="en-US" dirty="0"/>
          </a:p>
        </p:txBody>
      </p:sp>
      <p:sp>
        <p:nvSpPr>
          <p:cNvPr id="3" name="Content Placeholder 2"/>
          <p:cNvSpPr>
            <a:spLocks noGrp="1"/>
          </p:cNvSpPr>
          <p:nvPr>
            <p:ph idx="1"/>
          </p:nvPr>
        </p:nvSpPr>
        <p:spPr/>
        <p:txBody>
          <a:bodyPr/>
          <a:lstStyle/>
          <a:p>
            <a:r>
              <a:rPr lang="en-US" b="1" dirty="0" smtClean="0"/>
              <a:t>In 1948</a:t>
            </a:r>
            <a:r>
              <a:rPr lang="en-US" dirty="0" smtClean="0"/>
              <a:t>, President Harry Truman issued Executive Order #9981, </a:t>
            </a:r>
            <a:r>
              <a:rPr lang="en-US" b="1" dirty="0" smtClean="0"/>
              <a:t>officially desegregating the armed forces</a:t>
            </a:r>
            <a:r>
              <a:rPr lang="en-US" dirty="0" smtClean="0"/>
              <a:t>.</a:t>
            </a:r>
          </a:p>
        </p:txBody>
      </p:sp>
      <p:sp>
        <p:nvSpPr>
          <p:cNvPr id="4" name="TextBox 3"/>
          <p:cNvSpPr txBox="1"/>
          <p:nvPr/>
        </p:nvSpPr>
        <p:spPr>
          <a:xfrm rot="243313">
            <a:off x="228600" y="3581400"/>
            <a:ext cx="4267200" cy="2308324"/>
          </a:xfrm>
          <a:prstGeom prst="rect">
            <a:avLst/>
          </a:prstGeom>
          <a:noFill/>
        </p:spPr>
        <p:txBody>
          <a:bodyPr wrap="square" rtlCol="0">
            <a:spAutoFit/>
          </a:bodyPr>
          <a:lstStyle/>
          <a:p>
            <a:pPr marL="285750" indent="-285750">
              <a:buFontTx/>
              <a:buChar char="-"/>
            </a:pPr>
            <a:r>
              <a:rPr lang="en-US" dirty="0" smtClean="0"/>
              <a:t>Executive Order #9981 marked a victory in the struggle to fully integrate the nation’s military.</a:t>
            </a:r>
          </a:p>
          <a:p>
            <a:pPr marL="285750" indent="-285750">
              <a:buFontTx/>
              <a:buChar char="-"/>
            </a:pPr>
            <a:endParaRPr lang="en-US" dirty="0"/>
          </a:p>
          <a:p>
            <a:pPr marL="285750" indent="-285750">
              <a:buFontTx/>
              <a:buChar char="-"/>
            </a:pPr>
            <a:r>
              <a:rPr lang="en-US" dirty="0" smtClean="0"/>
              <a:t>With the outbreak of the </a:t>
            </a:r>
            <a:r>
              <a:rPr lang="en-US" b="1" dirty="0" smtClean="0"/>
              <a:t>Korean War </a:t>
            </a:r>
            <a:r>
              <a:rPr lang="en-US" dirty="0" smtClean="0"/>
              <a:t>in 1950, the US military would become one of the first sectors of American society to </a:t>
            </a:r>
            <a:r>
              <a:rPr lang="en-US" b="1" dirty="0" smtClean="0"/>
              <a:t>abandon segregation</a:t>
            </a:r>
            <a:r>
              <a:rPr lang="en-US" dirty="0" smtClean="0"/>
              <a:t>.</a:t>
            </a:r>
            <a:endParaRPr lang="en-US" dirty="0"/>
          </a:p>
        </p:txBody>
      </p:sp>
      <p:pic>
        <p:nvPicPr>
          <p:cNvPr id="13315" name="Picture 3" descr="C:\Users\jgay.BERTIE_K12_NC\AppData\Local\Microsoft\Windows\Temporary Internet Files\Content.IE5\AQMYT86G\MC90009769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161660"/>
            <a:ext cx="3048000" cy="3147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47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 of Ch. 20</a:t>
            </a:r>
            <a:endParaRPr lang="en-US" dirty="0"/>
          </a:p>
        </p:txBody>
      </p:sp>
      <p:sp>
        <p:nvSpPr>
          <p:cNvPr id="3" name="Content Placeholder 2"/>
          <p:cNvSpPr>
            <a:spLocks noGrp="1"/>
          </p:cNvSpPr>
          <p:nvPr>
            <p:ph idx="1"/>
          </p:nvPr>
        </p:nvSpPr>
        <p:spPr/>
        <p:txBody>
          <a:bodyPr/>
          <a:lstStyle/>
          <a:p>
            <a:r>
              <a:rPr lang="en-US" dirty="0" smtClean="0"/>
              <a:t>What struggles did African-Americans face during the time period surrounding WW2?</a:t>
            </a:r>
          </a:p>
          <a:p>
            <a:r>
              <a:rPr lang="en-US" dirty="0" smtClean="0"/>
              <a:t>What advancements did African-Americans make during the time </a:t>
            </a:r>
            <a:r>
              <a:rPr lang="en-US" smtClean="0"/>
              <a:t>period surrounding WW2?</a:t>
            </a:r>
            <a:endParaRPr lang="en-US" dirty="0"/>
          </a:p>
        </p:txBody>
      </p:sp>
      <p:pic>
        <p:nvPicPr>
          <p:cNvPr id="14338" name="Picture 2" descr="C:\Users\jgay.BERTIE_K12_NC\AppData\Local\Microsoft\Windows\Temporary Internet Files\Content.IE5\PBKL6FC8\MM900041015[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95304" y="4038600"/>
            <a:ext cx="1226527"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945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 of Ch. 18 - 19</a:t>
            </a:r>
            <a:endParaRPr lang="en-US" dirty="0"/>
          </a:p>
        </p:txBody>
      </p:sp>
      <p:sp>
        <p:nvSpPr>
          <p:cNvPr id="3" name="Content Placeholder 2"/>
          <p:cNvSpPr>
            <a:spLocks noGrp="1"/>
          </p:cNvSpPr>
          <p:nvPr>
            <p:ph idx="1"/>
          </p:nvPr>
        </p:nvSpPr>
        <p:spPr/>
        <p:txBody>
          <a:bodyPr/>
          <a:lstStyle/>
          <a:p>
            <a:r>
              <a:rPr lang="en-US" dirty="0" smtClean="0"/>
              <a:t>Can you discuss the struggles / advancements of African-Americans during the 1930s and 1940s?</a:t>
            </a:r>
          </a:p>
          <a:p>
            <a:r>
              <a:rPr lang="en-US" dirty="0" smtClean="0"/>
              <a:t>What are some examples of how African-Americans during the 1930s and 1940s attempted to express black culture in meaningful ways?</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953000"/>
            <a:ext cx="1328738" cy="1482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0000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smtClean="0"/>
              <a:t>Chapter 20: The World War II Era and the Seeds of a Revolution (1936 – 1948)</a:t>
            </a:r>
            <a:endParaRPr lang="en-US" dirty="0"/>
          </a:p>
        </p:txBody>
      </p:sp>
      <p:sp>
        <p:nvSpPr>
          <p:cNvPr id="3" name="Content Placeholder 2"/>
          <p:cNvSpPr>
            <a:spLocks noGrp="1"/>
          </p:cNvSpPr>
          <p:nvPr>
            <p:ph idx="1"/>
          </p:nvPr>
        </p:nvSpPr>
        <p:spPr/>
        <p:txBody>
          <a:bodyPr/>
          <a:lstStyle/>
          <a:p>
            <a:r>
              <a:rPr lang="en-US" dirty="0" smtClean="0"/>
              <a:t>The outbreak of World War II impacted the lives of African-Americans, as many served in the military overseas or as wartime workers on the home front.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276600"/>
            <a:ext cx="4543425"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796145"/>
            <a:ext cx="2164404" cy="282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52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Section 1:  World War II</a:t>
            </a:r>
            <a:endParaRPr lang="en-US" dirty="0"/>
          </a:p>
        </p:txBody>
      </p:sp>
      <p:sp>
        <p:nvSpPr>
          <p:cNvPr id="3" name="Content Placeholder 2"/>
          <p:cNvSpPr>
            <a:spLocks noGrp="1"/>
          </p:cNvSpPr>
          <p:nvPr>
            <p:ph idx="1"/>
          </p:nvPr>
        </p:nvSpPr>
        <p:spPr>
          <a:xfrm>
            <a:off x="457200" y="1143000"/>
            <a:ext cx="8229600" cy="4525963"/>
          </a:xfrm>
        </p:spPr>
        <p:txBody>
          <a:bodyPr>
            <a:normAutofit/>
          </a:bodyPr>
          <a:lstStyle/>
          <a:p>
            <a:r>
              <a:rPr lang="en-US" sz="2400" dirty="0" smtClean="0"/>
              <a:t>As the 1930s came to an end, the world moved ever closer to another global war.</a:t>
            </a:r>
          </a:p>
          <a:p>
            <a:r>
              <a:rPr lang="en-US" sz="2400" dirty="0" smtClean="0"/>
              <a:t>Many African-Americans responded to the growing crisis of WW2 with greater activism.</a:t>
            </a:r>
          </a:p>
          <a:p>
            <a:pPr lvl="1"/>
            <a:r>
              <a:rPr lang="en-US" sz="2000" dirty="0" smtClean="0"/>
              <a:t>For example, A. Philip Randolph organized a march on Washington to demand that blacks have the </a:t>
            </a:r>
            <a:r>
              <a:rPr lang="en-US" sz="2000" b="1" dirty="0" smtClean="0"/>
              <a:t>right to work and fight for their country</a:t>
            </a:r>
            <a:r>
              <a:rPr lang="en-US" sz="2000" dirty="0" smtClean="0"/>
              <a:t>.</a:t>
            </a:r>
            <a:endParaRPr lang="en-US" sz="2000" dirty="0"/>
          </a:p>
        </p:txBody>
      </p:sp>
      <p:sp>
        <p:nvSpPr>
          <p:cNvPr id="4" name="TextBox 3"/>
          <p:cNvSpPr txBox="1"/>
          <p:nvPr/>
        </p:nvSpPr>
        <p:spPr>
          <a:xfrm rot="387117">
            <a:off x="685800" y="3886200"/>
            <a:ext cx="3276600" cy="1200329"/>
          </a:xfrm>
          <a:prstGeom prst="rect">
            <a:avLst/>
          </a:prstGeom>
          <a:noFill/>
        </p:spPr>
        <p:txBody>
          <a:bodyPr wrap="square" rtlCol="0">
            <a:spAutoFit/>
          </a:bodyPr>
          <a:lstStyle/>
          <a:p>
            <a:r>
              <a:rPr lang="en-US" dirty="0" smtClean="0"/>
              <a:t>The march was eventually called off after President Roosevelt created the Fair Employment Practices Committee (FEPC).</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218" y="3733800"/>
            <a:ext cx="2611582" cy="3008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2489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709"/>
            <a:ext cx="8763000" cy="1143000"/>
          </a:xfrm>
        </p:spPr>
        <p:txBody>
          <a:bodyPr>
            <a:normAutofit/>
          </a:bodyPr>
          <a:lstStyle/>
          <a:p>
            <a:r>
              <a:rPr lang="en-US" sz="3600" dirty="0" smtClean="0"/>
              <a:t>Section 2: Race and the U.S. Armed Forces</a:t>
            </a:r>
            <a:endParaRPr lang="en-US" sz="3600" dirty="0"/>
          </a:p>
        </p:txBody>
      </p:sp>
      <p:sp>
        <p:nvSpPr>
          <p:cNvPr id="3" name="Content Placeholder 2"/>
          <p:cNvSpPr>
            <a:spLocks noGrp="1"/>
          </p:cNvSpPr>
          <p:nvPr>
            <p:ph idx="1"/>
          </p:nvPr>
        </p:nvSpPr>
        <p:spPr>
          <a:xfrm>
            <a:off x="457200" y="1295400"/>
            <a:ext cx="8229600" cy="4525963"/>
          </a:xfrm>
        </p:spPr>
        <p:txBody>
          <a:bodyPr/>
          <a:lstStyle/>
          <a:p>
            <a:r>
              <a:rPr lang="en-US" dirty="0" smtClean="0"/>
              <a:t>Calls for the end of discrimination in the military met strong resistance, as </a:t>
            </a:r>
            <a:r>
              <a:rPr lang="en-US" b="1" dirty="0" smtClean="0"/>
              <a:t>African Americans continued to face racism and discrimination.</a:t>
            </a:r>
            <a:endParaRPr lang="en-US" b="1" dirty="0"/>
          </a:p>
        </p:txBody>
      </p:sp>
      <p:sp>
        <p:nvSpPr>
          <p:cNvPr id="4" name="TextBox 3"/>
          <p:cNvSpPr txBox="1"/>
          <p:nvPr/>
        </p:nvSpPr>
        <p:spPr>
          <a:xfrm rot="217375">
            <a:off x="228600" y="3657600"/>
            <a:ext cx="4800600" cy="2862322"/>
          </a:xfrm>
          <a:prstGeom prst="rect">
            <a:avLst/>
          </a:prstGeom>
          <a:noFill/>
        </p:spPr>
        <p:txBody>
          <a:bodyPr wrap="square" rtlCol="0">
            <a:spAutoFit/>
          </a:bodyPr>
          <a:lstStyle/>
          <a:p>
            <a:pPr marL="285750" indent="-285750">
              <a:buFontTx/>
              <a:buChar char="-"/>
            </a:pPr>
            <a:r>
              <a:rPr lang="en-US" dirty="0" smtClean="0"/>
              <a:t>Examples of Racism:  </a:t>
            </a:r>
            <a:r>
              <a:rPr lang="en-US" b="1" dirty="0" smtClean="0"/>
              <a:t>A study by the American War College concluded that blacks could not control themselves in the face of danger </a:t>
            </a:r>
            <a:r>
              <a:rPr lang="en-US" dirty="0" smtClean="0"/>
              <a:t>and that they did not have the resourcefulness of whites.</a:t>
            </a:r>
          </a:p>
          <a:p>
            <a:endParaRPr lang="en-US" dirty="0" smtClean="0"/>
          </a:p>
          <a:p>
            <a:pPr marL="285750" indent="-285750">
              <a:buFontTx/>
              <a:buChar char="-"/>
            </a:pPr>
            <a:r>
              <a:rPr lang="en-US" dirty="0" smtClean="0"/>
              <a:t>Example of Discrimination:  African-American soldiers were </a:t>
            </a:r>
            <a:r>
              <a:rPr lang="en-US" b="1" dirty="0" smtClean="0"/>
              <a:t>segregated</a:t>
            </a:r>
            <a:r>
              <a:rPr lang="en-US" dirty="0" smtClean="0"/>
              <a:t> and served mostly in noncombat units (kitchens, boiler rooms, transportation, etc.).</a:t>
            </a:r>
            <a:endParaRPr lang="en-US"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276600"/>
            <a:ext cx="3622253" cy="2944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7729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1143000"/>
          </a:xfrm>
        </p:spPr>
        <p:txBody>
          <a:bodyPr>
            <a:normAutofit/>
          </a:bodyPr>
          <a:lstStyle/>
          <a:p>
            <a:r>
              <a:rPr lang="en-US" sz="3600" dirty="0" smtClean="0"/>
              <a:t>Section 2: Race and the U.S. Armed Forces</a:t>
            </a:r>
            <a:endParaRPr lang="en-US" sz="3600" dirty="0"/>
          </a:p>
        </p:txBody>
      </p:sp>
      <p:sp>
        <p:nvSpPr>
          <p:cNvPr id="3" name="Content Placeholder 2"/>
          <p:cNvSpPr>
            <a:spLocks noGrp="1"/>
          </p:cNvSpPr>
          <p:nvPr>
            <p:ph idx="1"/>
          </p:nvPr>
        </p:nvSpPr>
        <p:spPr>
          <a:xfrm>
            <a:off x="457200" y="1219200"/>
            <a:ext cx="8229600" cy="4525963"/>
          </a:xfrm>
        </p:spPr>
        <p:txBody>
          <a:bodyPr/>
          <a:lstStyle/>
          <a:p>
            <a:r>
              <a:rPr lang="en-US" dirty="0" smtClean="0"/>
              <a:t>The </a:t>
            </a:r>
            <a:r>
              <a:rPr lang="en-US" b="1" dirty="0" smtClean="0"/>
              <a:t>black community responded to discrimination in the military </a:t>
            </a:r>
            <a:r>
              <a:rPr lang="en-US" dirty="0" smtClean="0"/>
              <a:t>with attempts to create awareness of it and through protest.</a:t>
            </a:r>
            <a:endParaRPr lang="en-US" dirty="0"/>
          </a:p>
        </p:txBody>
      </p:sp>
      <p:sp>
        <p:nvSpPr>
          <p:cNvPr id="4" name="TextBox 3"/>
          <p:cNvSpPr txBox="1"/>
          <p:nvPr/>
        </p:nvSpPr>
        <p:spPr>
          <a:xfrm>
            <a:off x="533400" y="3124200"/>
            <a:ext cx="4114800" cy="2585323"/>
          </a:xfrm>
          <a:prstGeom prst="rect">
            <a:avLst/>
          </a:prstGeom>
          <a:noFill/>
        </p:spPr>
        <p:txBody>
          <a:bodyPr wrap="square" rtlCol="0">
            <a:spAutoFit/>
          </a:bodyPr>
          <a:lstStyle/>
          <a:p>
            <a:pPr marL="285750" indent="-285750">
              <a:buFontTx/>
              <a:buChar char="-"/>
            </a:pPr>
            <a:r>
              <a:rPr lang="en-US" dirty="0" smtClean="0"/>
              <a:t>Black American leaders mobilized black workers, black women’s groups, college students, and an interracial coalition to </a:t>
            </a:r>
            <a:r>
              <a:rPr lang="en-US" b="1" dirty="0" smtClean="0"/>
              <a:t>protest against inequality in the military.</a:t>
            </a:r>
          </a:p>
          <a:p>
            <a:pPr marL="285750" indent="-285750">
              <a:buFontTx/>
              <a:buChar char="-"/>
            </a:pPr>
            <a:endParaRPr lang="en-US" dirty="0" smtClean="0"/>
          </a:p>
          <a:p>
            <a:pPr marL="285750" indent="-285750">
              <a:buFontTx/>
              <a:buChar char="-"/>
            </a:pPr>
            <a:r>
              <a:rPr lang="en-US" dirty="0" smtClean="0"/>
              <a:t>The NAACP published numerous editorials which spoke </a:t>
            </a:r>
            <a:r>
              <a:rPr lang="en-US" b="1" dirty="0" smtClean="0"/>
              <a:t>against the army’s segregation policy.</a:t>
            </a:r>
            <a:endParaRPr lang="en-US" b="1"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3930" y="2971800"/>
            <a:ext cx="2884720"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8741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Discussion</a:t>
            </a:r>
            <a:endParaRPr lang="en-US" dirty="0"/>
          </a:p>
        </p:txBody>
      </p:sp>
      <p:sp>
        <p:nvSpPr>
          <p:cNvPr id="3" name="Content Placeholder 2"/>
          <p:cNvSpPr>
            <a:spLocks noGrp="1"/>
          </p:cNvSpPr>
          <p:nvPr>
            <p:ph idx="1"/>
          </p:nvPr>
        </p:nvSpPr>
        <p:spPr/>
        <p:txBody>
          <a:bodyPr/>
          <a:lstStyle/>
          <a:p>
            <a:r>
              <a:rPr lang="en-US" dirty="0" smtClean="0"/>
              <a:t>Segregation and discrimination seem to be a consistent theme in the military up until this point.  What do you think black soldiers said to themselves and to each other to encourage one another to continue serving?</a:t>
            </a:r>
            <a:endParaRPr lang="en-US" dirty="0"/>
          </a:p>
        </p:txBody>
      </p:sp>
      <p:pic>
        <p:nvPicPr>
          <p:cNvPr id="5122" name="Picture 2" descr="C:\Users\jgay.BERTIE_K12_NC\AppData\Local\Microsoft\Windows\Temporary Internet Files\Content.IE5\HIRC2V3K\MC90031177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0206" y="4419600"/>
            <a:ext cx="1328615"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324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3:  The Beginning of Military Desegregation</a:t>
            </a:r>
            <a:endParaRPr lang="en-US" dirty="0"/>
          </a:p>
        </p:txBody>
      </p:sp>
      <p:sp>
        <p:nvSpPr>
          <p:cNvPr id="3" name="Content Placeholder 2"/>
          <p:cNvSpPr>
            <a:spLocks noGrp="1"/>
          </p:cNvSpPr>
          <p:nvPr>
            <p:ph idx="1"/>
          </p:nvPr>
        </p:nvSpPr>
        <p:spPr>
          <a:xfrm>
            <a:off x="457200" y="1493837"/>
            <a:ext cx="8229600" cy="4525963"/>
          </a:xfrm>
        </p:spPr>
        <p:txBody>
          <a:bodyPr/>
          <a:lstStyle/>
          <a:p>
            <a:r>
              <a:rPr lang="en-US" dirty="0" smtClean="0"/>
              <a:t>In response to pressure from black officers, civil rights leaders, and the press, the </a:t>
            </a:r>
            <a:r>
              <a:rPr lang="en-US" b="1" dirty="0" smtClean="0"/>
              <a:t>War Department made some changes. </a:t>
            </a:r>
            <a:endParaRPr lang="en-US" b="1" dirty="0"/>
          </a:p>
        </p:txBody>
      </p:sp>
      <p:sp>
        <p:nvSpPr>
          <p:cNvPr id="4" name="TextBox 3"/>
          <p:cNvSpPr txBox="1"/>
          <p:nvPr/>
        </p:nvSpPr>
        <p:spPr>
          <a:xfrm rot="161255">
            <a:off x="304800" y="3505200"/>
            <a:ext cx="5257800" cy="2862322"/>
          </a:xfrm>
          <a:prstGeom prst="rect">
            <a:avLst/>
          </a:prstGeom>
          <a:noFill/>
        </p:spPr>
        <p:txBody>
          <a:bodyPr wrap="square" rtlCol="0">
            <a:spAutoFit/>
          </a:bodyPr>
          <a:lstStyle/>
          <a:p>
            <a:pPr marL="285750" indent="-285750">
              <a:buFontTx/>
              <a:buChar char="-"/>
            </a:pPr>
            <a:r>
              <a:rPr lang="en-US" dirty="0" smtClean="0"/>
              <a:t>In 1943 the War Department produced the film, </a:t>
            </a:r>
            <a:r>
              <a:rPr lang="en-US" i="1" dirty="0" smtClean="0"/>
              <a:t>The Negro Soldier</a:t>
            </a:r>
            <a:r>
              <a:rPr lang="en-US" dirty="0" smtClean="0"/>
              <a:t>.  The film, designed to appeal to both black and white audiences, </a:t>
            </a:r>
            <a:r>
              <a:rPr lang="en-US" b="1" dirty="0" smtClean="0"/>
              <a:t>emphasized the contributions of blacks soldiers since the American Revolution.</a:t>
            </a:r>
          </a:p>
          <a:p>
            <a:pPr marL="285750" indent="-285750">
              <a:buFontTx/>
              <a:buChar char="-"/>
            </a:pPr>
            <a:endParaRPr lang="en-US" dirty="0" smtClean="0"/>
          </a:p>
          <a:p>
            <a:pPr marL="285750" indent="-285750">
              <a:buFontTx/>
              <a:buChar char="-"/>
            </a:pPr>
            <a:r>
              <a:rPr lang="en-US" b="1" dirty="0" smtClean="0"/>
              <a:t>Many African Americans saw combat</a:t>
            </a:r>
            <a:r>
              <a:rPr lang="en-US" dirty="0" smtClean="0"/>
              <a:t>, although under white officers.  Black artillery, tank destroyer, antiaircraft and combat engineer battalions fought well in Europe and Asia.</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276600"/>
            <a:ext cx="2255415"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7308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3: The Beginning of Military Desegregation</a:t>
            </a:r>
            <a:endParaRPr lang="en-US" dirty="0"/>
          </a:p>
        </p:txBody>
      </p:sp>
      <p:sp>
        <p:nvSpPr>
          <p:cNvPr id="3" name="Content Placeholder 2"/>
          <p:cNvSpPr>
            <a:spLocks noGrp="1"/>
          </p:cNvSpPr>
          <p:nvPr>
            <p:ph idx="1"/>
          </p:nvPr>
        </p:nvSpPr>
        <p:spPr/>
        <p:txBody>
          <a:bodyPr>
            <a:normAutofit/>
          </a:bodyPr>
          <a:lstStyle/>
          <a:p>
            <a:r>
              <a:rPr lang="en-US" sz="2400" dirty="0" smtClean="0"/>
              <a:t>The most visible group of black soldiers served in the Army Air Force.</a:t>
            </a:r>
          </a:p>
          <a:p>
            <a:r>
              <a:rPr lang="en-US" sz="2400" dirty="0" smtClean="0"/>
              <a:t>The </a:t>
            </a:r>
            <a:r>
              <a:rPr lang="en-US" sz="2400" b="1" dirty="0" smtClean="0"/>
              <a:t>Tuskegee Airmen</a:t>
            </a:r>
            <a:r>
              <a:rPr lang="en-US" sz="2400" dirty="0" smtClean="0"/>
              <a:t>, an all black unit trained in Tuskegee, Alabama, </a:t>
            </a:r>
            <a:r>
              <a:rPr lang="en-US" sz="2400" b="1" dirty="0" smtClean="0"/>
              <a:t>showed the effectiveness of black pilots in combat</a:t>
            </a:r>
            <a:r>
              <a:rPr lang="en-US" sz="2400" dirty="0" smtClean="0"/>
              <a:t>.</a:t>
            </a:r>
            <a:endParaRPr lang="en-US" sz="2400" dirty="0"/>
          </a:p>
        </p:txBody>
      </p:sp>
      <p:sp>
        <p:nvSpPr>
          <p:cNvPr id="4" name="TextBox 3"/>
          <p:cNvSpPr txBox="1"/>
          <p:nvPr/>
        </p:nvSpPr>
        <p:spPr>
          <a:xfrm rot="184374">
            <a:off x="228818" y="3725692"/>
            <a:ext cx="4040892" cy="2862322"/>
          </a:xfrm>
          <a:prstGeom prst="rect">
            <a:avLst/>
          </a:prstGeom>
          <a:noFill/>
        </p:spPr>
        <p:txBody>
          <a:bodyPr wrap="square" rtlCol="0">
            <a:spAutoFit/>
          </a:bodyPr>
          <a:lstStyle/>
          <a:p>
            <a:pPr marL="285750" indent="-285750">
              <a:buFontTx/>
              <a:buChar char="-"/>
            </a:pPr>
            <a:r>
              <a:rPr lang="en-US" dirty="0" smtClean="0"/>
              <a:t>The Tuskegee Airmen completed over 1, 578 missions, destroyed 409 enemy aircraft, and sank an enemy destroyer.</a:t>
            </a:r>
          </a:p>
          <a:p>
            <a:pPr marL="285750" indent="-285750">
              <a:buFontTx/>
              <a:buChar char="-"/>
            </a:pPr>
            <a:endParaRPr lang="en-US" dirty="0"/>
          </a:p>
          <a:p>
            <a:pPr marL="285750" indent="-285750">
              <a:buFontTx/>
              <a:buChar char="-"/>
            </a:pPr>
            <a:r>
              <a:rPr lang="en-US" dirty="0" smtClean="0"/>
              <a:t>Tuskegee Pilot Coleman Young stated, “Once our reputation got out as to our fighting ability, we started getting </a:t>
            </a:r>
            <a:r>
              <a:rPr lang="en-US" b="1" dirty="0" smtClean="0"/>
              <a:t>special requests for our group to escort their group, the bombers</a:t>
            </a:r>
            <a:r>
              <a:rPr lang="en-US" dirty="0" smtClean="0"/>
              <a:t>.”</a:t>
            </a:r>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2999" y="3619440"/>
            <a:ext cx="3850363" cy="298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7690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TotalTime>
  <Words>963</Words>
  <Application>Microsoft Office PowerPoint</Application>
  <PresentationFormat>On-screen Show (4:3)</PresentationFormat>
  <Paragraphs>58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Unit 6: The Great Depression and World War II (1929 – 1949)</vt:lpstr>
      <vt:lpstr>Quick Review of Ch. 18 - 19</vt:lpstr>
      <vt:lpstr>Chapter 20: The World War II Era and the Seeds of a Revolution (1936 – 1948)</vt:lpstr>
      <vt:lpstr>Section 1:  World War II</vt:lpstr>
      <vt:lpstr>Section 2: Race and the U.S. Armed Forces</vt:lpstr>
      <vt:lpstr>Section 2: Race and the U.S. Armed Forces</vt:lpstr>
      <vt:lpstr>Quick Discussion</vt:lpstr>
      <vt:lpstr>Section 3:  The Beginning of Military Desegregation</vt:lpstr>
      <vt:lpstr>Section 3: The Beginning of Military Desegregation</vt:lpstr>
      <vt:lpstr>Section 3: The Beginning of Military Desegregation</vt:lpstr>
      <vt:lpstr>Quick Discussion</vt:lpstr>
      <vt:lpstr>Section 4:  Black People on the Home Front</vt:lpstr>
      <vt:lpstr>Section 4: Black People on the Home Front</vt:lpstr>
      <vt:lpstr>Section 5: The Transition to Peace</vt:lpstr>
      <vt:lpstr>Section 5: The Transition to Peace</vt:lpstr>
      <vt:lpstr>Quick Review of Ch. 20</vt:lpstr>
    </vt:vector>
  </TitlesOfParts>
  <Company>Bertie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The Great Depression and World War II (1929 – 1949)</dc:title>
  <dc:creator>Gay, Jonathan</dc:creator>
  <cp:lastModifiedBy>Gay, Jonathan</cp:lastModifiedBy>
  <cp:revision>17</cp:revision>
  <dcterms:created xsi:type="dcterms:W3CDTF">2014-04-07T00:05:15Z</dcterms:created>
  <dcterms:modified xsi:type="dcterms:W3CDTF">2014-11-03T01:43:48Z</dcterms:modified>
</cp:coreProperties>
</file>