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2" r:id="rId6"/>
    <p:sldId id="260" r:id="rId7"/>
    <p:sldId id="261"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74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AB84B43-6B67-4BBA-8BC2-FF02F6437742}" type="datetimeFigureOut">
              <a:rPr lang="en-US" smtClean="0"/>
              <a:t>10/24/2013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08EC6F-2EC1-42D5-81D2-E4995C3AA2E2}" type="slidenum">
              <a:rPr lang="en-US" smtClean="0"/>
              <a:t>‹#›</a:t>
            </a:fld>
            <a:endParaRPr lang="en-US"/>
          </a:p>
        </p:txBody>
      </p:sp>
    </p:spTree>
    <p:extLst>
      <p:ext uri="{BB962C8B-B14F-4D97-AF65-F5344CB8AC3E}">
        <p14:creationId xmlns:p14="http://schemas.microsoft.com/office/powerpoint/2010/main" val="22915017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B84B43-6B67-4BBA-8BC2-FF02F6437742}" type="datetimeFigureOut">
              <a:rPr lang="en-US" smtClean="0"/>
              <a:t>10/24/2013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08EC6F-2EC1-42D5-81D2-E4995C3AA2E2}" type="slidenum">
              <a:rPr lang="en-US" smtClean="0"/>
              <a:t>‹#›</a:t>
            </a:fld>
            <a:endParaRPr lang="en-US"/>
          </a:p>
        </p:txBody>
      </p:sp>
    </p:spTree>
    <p:extLst>
      <p:ext uri="{BB962C8B-B14F-4D97-AF65-F5344CB8AC3E}">
        <p14:creationId xmlns:p14="http://schemas.microsoft.com/office/powerpoint/2010/main" val="29435115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B84B43-6B67-4BBA-8BC2-FF02F6437742}" type="datetimeFigureOut">
              <a:rPr lang="en-US" smtClean="0"/>
              <a:t>10/24/2013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08EC6F-2EC1-42D5-81D2-E4995C3AA2E2}" type="slidenum">
              <a:rPr lang="en-US" smtClean="0"/>
              <a:t>‹#›</a:t>
            </a:fld>
            <a:endParaRPr lang="en-US"/>
          </a:p>
        </p:txBody>
      </p:sp>
    </p:spTree>
    <p:extLst>
      <p:ext uri="{BB962C8B-B14F-4D97-AF65-F5344CB8AC3E}">
        <p14:creationId xmlns:p14="http://schemas.microsoft.com/office/powerpoint/2010/main" val="29343618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B84B43-6B67-4BBA-8BC2-FF02F6437742}" type="datetimeFigureOut">
              <a:rPr lang="en-US" smtClean="0"/>
              <a:t>10/24/2013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08EC6F-2EC1-42D5-81D2-E4995C3AA2E2}" type="slidenum">
              <a:rPr lang="en-US" smtClean="0"/>
              <a:t>‹#›</a:t>
            </a:fld>
            <a:endParaRPr lang="en-US"/>
          </a:p>
        </p:txBody>
      </p:sp>
    </p:spTree>
    <p:extLst>
      <p:ext uri="{BB962C8B-B14F-4D97-AF65-F5344CB8AC3E}">
        <p14:creationId xmlns:p14="http://schemas.microsoft.com/office/powerpoint/2010/main" val="10767992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B84B43-6B67-4BBA-8BC2-FF02F6437742}" type="datetimeFigureOut">
              <a:rPr lang="en-US" smtClean="0"/>
              <a:t>10/24/2013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08EC6F-2EC1-42D5-81D2-E4995C3AA2E2}" type="slidenum">
              <a:rPr lang="en-US" smtClean="0"/>
              <a:t>‹#›</a:t>
            </a:fld>
            <a:endParaRPr lang="en-US"/>
          </a:p>
        </p:txBody>
      </p:sp>
    </p:spTree>
    <p:extLst>
      <p:ext uri="{BB962C8B-B14F-4D97-AF65-F5344CB8AC3E}">
        <p14:creationId xmlns:p14="http://schemas.microsoft.com/office/powerpoint/2010/main" val="35992848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AB84B43-6B67-4BBA-8BC2-FF02F6437742}" type="datetimeFigureOut">
              <a:rPr lang="en-US" smtClean="0"/>
              <a:t>10/24/2013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08EC6F-2EC1-42D5-81D2-E4995C3AA2E2}" type="slidenum">
              <a:rPr lang="en-US" smtClean="0"/>
              <a:t>‹#›</a:t>
            </a:fld>
            <a:endParaRPr lang="en-US"/>
          </a:p>
        </p:txBody>
      </p:sp>
    </p:spTree>
    <p:extLst>
      <p:ext uri="{BB962C8B-B14F-4D97-AF65-F5344CB8AC3E}">
        <p14:creationId xmlns:p14="http://schemas.microsoft.com/office/powerpoint/2010/main" val="30547279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AB84B43-6B67-4BBA-8BC2-FF02F6437742}" type="datetimeFigureOut">
              <a:rPr lang="en-US" smtClean="0"/>
              <a:t>10/24/2013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608EC6F-2EC1-42D5-81D2-E4995C3AA2E2}" type="slidenum">
              <a:rPr lang="en-US" smtClean="0"/>
              <a:t>‹#›</a:t>
            </a:fld>
            <a:endParaRPr lang="en-US"/>
          </a:p>
        </p:txBody>
      </p:sp>
    </p:spTree>
    <p:extLst>
      <p:ext uri="{BB962C8B-B14F-4D97-AF65-F5344CB8AC3E}">
        <p14:creationId xmlns:p14="http://schemas.microsoft.com/office/powerpoint/2010/main" val="24449937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AB84B43-6B67-4BBA-8BC2-FF02F6437742}" type="datetimeFigureOut">
              <a:rPr lang="en-US" smtClean="0"/>
              <a:t>10/24/2013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608EC6F-2EC1-42D5-81D2-E4995C3AA2E2}" type="slidenum">
              <a:rPr lang="en-US" smtClean="0"/>
              <a:t>‹#›</a:t>
            </a:fld>
            <a:endParaRPr lang="en-US"/>
          </a:p>
        </p:txBody>
      </p:sp>
    </p:spTree>
    <p:extLst>
      <p:ext uri="{BB962C8B-B14F-4D97-AF65-F5344CB8AC3E}">
        <p14:creationId xmlns:p14="http://schemas.microsoft.com/office/powerpoint/2010/main" val="30750172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B84B43-6B67-4BBA-8BC2-FF02F6437742}" type="datetimeFigureOut">
              <a:rPr lang="en-US" smtClean="0"/>
              <a:t>10/24/2013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608EC6F-2EC1-42D5-81D2-E4995C3AA2E2}" type="slidenum">
              <a:rPr lang="en-US" smtClean="0"/>
              <a:t>‹#›</a:t>
            </a:fld>
            <a:endParaRPr lang="en-US"/>
          </a:p>
        </p:txBody>
      </p:sp>
    </p:spTree>
    <p:extLst>
      <p:ext uri="{BB962C8B-B14F-4D97-AF65-F5344CB8AC3E}">
        <p14:creationId xmlns:p14="http://schemas.microsoft.com/office/powerpoint/2010/main" val="35938707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B84B43-6B67-4BBA-8BC2-FF02F6437742}" type="datetimeFigureOut">
              <a:rPr lang="en-US" smtClean="0"/>
              <a:t>10/24/2013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08EC6F-2EC1-42D5-81D2-E4995C3AA2E2}" type="slidenum">
              <a:rPr lang="en-US" smtClean="0"/>
              <a:t>‹#›</a:t>
            </a:fld>
            <a:endParaRPr lang="en-US"/>
          </a:p>
        </p:txBody>
      </p:sp>
    </p:spTree>
    <p:extLst>
      <p:ext uri="{BB962C8B-B14F-4D97-AF65-F5344CB8AC3E}">
        <p14:creationId xmlns:p14="http://schemas.microsoft.com/office/powerpoint/2010/main" val="5586820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B84B43-6B67-4BBA-8BC2-FF02F6437742}" type="datetimeFigureOut">
              <a:rPr lang="en-US" smtClean="0"/>
              <a:t>10/24/2013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08EC6F-2EC1-42D5-81D2-E4995C3AA2E2}" type="slidenum">
              <a:rPr lang="en-US" smtClean="0"/>
              <a:t>‹#›</a:t>
            </a:fld>
            <a:endParaRPr lang="en-US"/>
          </a:p>
        </p:txBody>
      </p:sp>
    </p:spTree>
    <p:extLst>
      <p:ext uri="{BB962C8B-B14F-4D97-AF65-F5344CB8AC3E}">
        <p14:creationId xmlns:p14="http://schemas.microsoft.com/office/powerpoint/2010/main" val="1289017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B84B43-6B67-4BBA-8BC2-FF02F6437742}" type="datetimeFigureOut">
              <a:rPr lang="en-US" smtClean="0"/>
              <a:t>10/24/2013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08EC6F-2EC1-42D5-81D2-E4995C3AA2E2}" type="slidenum">
              <a:rPr lang="en-US" smtClean="0"/>
              <a:t>‹#›</a:t>
            </a:fld>
            <a:endParaRPr lang="en-US"/>
          </a:p>
        </p:txBody>
      </p:sp>
    </p:spTree>
    <p:extLst>
      <p:ext uri="{BB962C8B-B14F-4D97-AF65-F5344CB8AC3E}">
        <p14:creationId xmlns:p14="http://schemas.microsoft.com/office/powerpoint/2010/main" val="16768161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w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image" Target="../media/image11.gif"/><Relationship Id="rId1" Type="http://schemas.openxmlformats.org/officeDocument/2006/relationships/slideLayout" Target="../slideLayouts/slideLayout2.xml"/><Relationship Id="rId4" Type="http://schemas.openxmlformats.org/officeDocument/2006/relationships/image" Target="../media/image13.wmf"/></Relationships>
</file>

<file path=ppt/slides/_rels/slide9.x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Unit 7:  The American Legal System</a:t>
            </a:r>
            <a:endParaRPr lang="en-US" dirty="0"/>
          </a:p>
        </p:txBody>
      </p:sp>
      <p:pic>
        <p:nvPicPr>
          <p:cNvPr id="1026" name="Picture 2" descr="C:\Users\jgay.BERTIE_K12_NC\AppData\Local\Microsoft\Windows\Temporary Internet Files\Content.IE5\PBKL6FC8\MC900151291[1].wmf"/>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2514600" y="2209800"/>
            <a:ext cx="4193937" cy="32534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111302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 19:  Laws and Our Society</a:t>
            </a:r>
            <a:endParaRPr lang="en-US" dirty="0"/>
          </a:p>
        </p:txBody>
      </p:sp>
      <p:sp>
        <p:nvSpPr>
          <p:cNvPr id="3" name="Content Placeholder 2"/>
          <p:cNvSpPr>
            <a:spLocks noGrp="1"/>
          </p:cNvSpPr>
          <p:nvPr>
            <p:ph idx="1"/>
          </p:nvPr>
        </p:nvSpPr>
        <p:spPr/>
        <p:txBody>
          <a:bodyPr/>
          <a:lstStyle/>
          <a:p>
            <a:r>
              <a:rPr lang="en-US" dirty="0" smtClean="0"/>
              <a:t>Focus:  What is the purpose of laws, how are they made, and what are the different type of laws?</a:t>
            </a:r>
            <a:endParaRPr lang="en-US" dirty="0"/>
          </a:p>
        </p:txBody>
      </p:sp>
      <p:pic>
        <p:nvPicPr>
          <p:cNvPr id="2050" name="Picture 2" descr="C:\Users\jgay.BERTIE_K12_NC\AppData\Local\Microsoft\Windows\Temporary Internet Files\Content.IE5\WEMQ71L8\MC900357027[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486400" y="2971799"/>
            <a:ext cx="1919021" cy="3312015"/>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descr="C:\Users\jgay.BERTIE_K12_NC\AppData\Local\Microsoft\Windows\Temporary Internet Files\Content.IE5\ULYH51DY\MC900432153[1].wm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09749" y="3657600"/>
            <a:ext cx="2874537" cy="1828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731102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1: Why </a:t>
            </a:r>
            <a:r>
              <a:rPr lang="en-US" dirty="0"/>
              <a:t>W</a:t>
            </a:r>
            <a:r>
              <a:rPr lang="en-US" dirty="0" smtClean="0"/>
              <a:t>e Have Laws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Society needs order</a:t>
            </a:r>
          </a:p>
          <a:p>
            <a:pPr lvl="1"/>
            <a:r>
              <a:rPr lang="en-US" dirty="0" smtClean="0"/>
              <a:t>Ex:  Drivers drive on the right hand side of the rd.</a:t>
            </a:r>
          </a:p>
          <a:p>
            <a:r>
              <a:rPr lang="en-US" dirty="0" smtClean="0"/>
              <a:t>Protect Safety and Property</a:t>
            </a:r>
          </a:p>
          <a:p>
            <a:pPr lvl="1"/>
            <a:r>
              <a:rPr lang="en-US" dirty="0" smtClean="0"/>
              <a:t>Ex:  Murder and Car Theft are Illegal</a:t>
            </a:r>
          </a:p>
          <a:p>
            <a:r>
              <a:rPr lang="en-US" dirty="0" smtClean="0"/>
              <a:t>Protect Freedom and Society</a:t>
            </a:r>
          </a:p>
          <a:p>
            <a:pPr lvl="1"/>
            <a:r>
              <a:rPr lang="en-US" dirty="0" smtClean="0"/>
              <a:t>Ex:  You have the right to believe in any religion you want, but you can’t force others to believe the same.</a:t>
            </a:r>
          </a:p>
          <a:p>
            <a:r>
              <a:rPr lang="en-US" dirty="0" smtClean="0"/>
              <a:t>Reflect Shared Values and Beliefs</a:t>
            </a:r>
          </a:p>
          <a:p>
            <a:pPr lvl="1"/>
            <a:r>
              <a:rPr lang="en-US" dirty="0" smtClean="0"/>
              <a:t>Ex:  Most people believe it’s wrong to lie, so you can’t be dishonest if you are a witness in a court room.</a:t>
            </a:r>
          </a:p>
          <a:p>
            <a:pPr lvl="1"/>
            <a:r>
              <a:rPr lang="en-US" dirty="0" smtClean="0"/>
              <a:t>*Civil Disobedience:  when you break a law in a nonviolent way because the law goes against your personal morals.</a:t>
            </a:r>
          </a:p>
          <a:p>
            <a:pPr lvl="2"/>
            <a:r>
              <a:rPr lang="en-US" dirty="0" smtClean="0"/>
              <a:t>Ex:  The law says you must be 21 to buy bananas, but HS student Billy Bob believes young people should have the right to buy bananas at any age, so he tries to buy bananas at Food Lion.</a:t>
            </a:r>
            <a:endParaRPr lang="en-US" dirty="0"/>
          </a:p>
        </p:txBody>
      </p:sp>
      <p:pic>
        <p:nvPicPr>
          <p:cNvPr id="3075" name="Picture 3" descr="C:\Users\jgay.BERTIE_K12_NC\AppData\Local\Microsoft\Windows\Temporary Internet Files\Content.IE5\6KHZGVDS\MC900433940[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05600" y="1371600"/>
            <a:ext cx="1704975" cy="17049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03281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Section 2: Where Our Laws Come From</a:t>
            </a:r>
            <a:endParaRPr lang="en-US" dirty="0"/>
          </a:p>
        </p:txBody>
      </p:sp>
      <p:sp>
        <p:nvSpPr>
          <p:cNvPr id="3" name="Content Placeholder 2"/>
          <p:cNvSpPr>
            <a:spLocks noGrp="1"/>
          </p:cNvSpPr>
          <p:nvPr>
            <p:ph idx="1"/>
          </p:nvPr>
        </p:nvSpPr>
        <p:spPr/>
        <p:txBody>
          <a:bodyPr>
            <a:normAutofit/>
          </a:bodyPr>
          <a:lstStyle/>
          <a:p>
            <a:r>
              <a:rPr lang="en-US" dirty="0" smtClean="0"/>
              <a:t>*Key Concept*:  Most laws come from legislatures, but some laws come from judges decisions and regulations made by government agencies.</a:t>
            </a:r>
          </a:p>
          <a:p>
            <a:pPr lvl="2"/>
            <a:endParaRPr lang="en-US" dirty="0" smtClean="0"/>
          </a:p>
        </p:txBody>
      </p:sp>
      <p:pic>
        <p:nvPicPr>
          <p:cNvPr id="4098" name="Picture 2" descr="C:\Users\jgay.BERTIE_K12_NC\AppData\Local\Microsoft\Windows\Temporary Internet Files\Content.IE5\V2SBT10D\MP900401101[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91200" y="3276600"/>
            <a:ext cx="2081784" cy="3121152"/>
          </a:xfrm>
          <a:prstGeom prst="rect">
            <a:avLst/>
          </a:prstGeom>
          <a:noFill/>
          <a:extLst>
            <a:ext uri="{909E8E84-426E-40DD-AFC4-6F175D3DCCD1}">
              <a14:hiddenFill xmlns:a14="http://schemas.microsoft.com/office/drawing/2010/main">
                <a:solidFill>
                  <a:srgbClr val="FFFFFF"/>
                </a:solidFill>
              </a14:hiddenFill>
            </a:ext>
          </a:extLst>
        </p:spPr>
      </p:pic>
      <p:pic>
        <p:nvPicPr>
          <p:cNvPr id="4099" name="Picture 3" descr="C:\Users\jgay.BERTIE_K12_NC\AppData\Local\Microsoft\Windows\Temporary Internet Files\Content.IE5\25RWSVSC\MC900334014[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57400" y="3926433"/>
            <a:ext cx="2195779" cy="24059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064771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Our Laws Come From</a:t>
            </a:r>
            <a:endParaRPr lang="en-US" dirty="0"/>
          </a:p>
        </p:txBody>
      </p:sp>
      <p:sp>
        <p:nvSpPr>
          <p:cNvPr id="3" name="Content Placeholder 2"/>
          <p:cNvSpPr>
            <a:spLocks noGrp="1"/>
          </p:cNvSpPr>
          <p:nvPr>
            <p:ph idx="1"/>
          </p:nvPr>
        </p:nvSpPr>
        <p:spPr>
          <a:xfrm>
            <a:off x="20782" y="1600200"/>
            <a:ext cx="8229600" cy="4525963"/>
          </a:xfrm>
        </p:spPr>
        <p:txBody>
          <a:bodyPr/>
          <a:lstStyle/>
          <a:p>
            <a:pPr lvl="1"/>
            <a:r>
              <a:rPr lang="en-US" dirty="0" smtClean="0"/>
              <a:t>Statutes:  written laws made by legislatures</a:t>
            </a:r>
          </a:p>
          <a:p>
            <a:pPr lvl="2"/>
            <a:r>
              <a:rPr lang="en-US" dirty="0" smtClean="0"/>
              <a:t>Ex:  Windsor City Council says it is illegal to litter.</a:t>
            </a:r>
          </a:p>
          <a:p>
            <a:pPr lvl="1"/>
            <a:r>
              <a:rPr lang="en-US" dirty="0" smtClean="0"/>
              <a:t>Common Law:  body of law based on judges decisions</a:t>
            </a:r>
          </a:p>
          <a:p>
            <a:pPr lvl="2"/>
            <a:r>
              <a:rPr lang="en-US" dirty="0" smtClean="0"/>
              <a:t>Ex:  Companies use rivers to power factories, so judges declare it legal for companies to build dams.</a:t>
            </a:r>
          </a:p>
          <a:p>
            <a:pPr lvl="1"/>
            <a:r>
              <a:rPr lang="en-US" dirty="0" smtClean="0"/>
              <a:t>Regulations by Govt. Agencies</a:t>
            </a:r>
          </a:p>
          <a:p>
            <a:pPr lvl="2"/>
            <a:r>
              <a:rPr lang="en-US" dirty="0" smtClean="0"/>
              <a:t>Ex:  The EPA (Environmental Protection Agency) sets emission standards on cars based on legislation.</a:t>
            </a:r>
          </a:p>
          <a:p>
            <a:endParaRPr lang="en-US" dirty="0"/>
          </a:p>
        </p:txBody>
      </p:sp>
      <p:pic>
        <p:nvPicPr>
          <p:cNvPr id="5122" name="Picture 2" descr="C:\Users\jgay.BERTIE_K12_NC\AppData\Local\Microsoft\Windows\Temporary Internet Files\Content.IE5\ZUPMRBM2\MC900360936[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91400" y="5097206"/>
            <a:ext cx="1667256" cy="15776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81511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3:  Kinds of Laws</a:t>
            </a:r>
            <a:endParaRPr lang="en-US" dirty="0"/>
          </a:p>
        </p:txBody>
      </p:sp>
      <p:sp>
        <p:nvSpPr>
          <p:cNvPr id="3" name="Content Placeholder 2"/>
          <p:cNvSpPr>
            <a:spLocks noGrp="1"/>
          </p:cNvSpPr>
          <p:nvPr>
            <p:ph idx="1"/>
          </p:nvPr>
        </p:nvSpPr>
        <p:spPr/>
        <p:txBody>
          <a:bodyPr>
            <a:normAutofit lnSpcReduction="10000"/>
          </a:bodyPr>
          <a:lstStyle/>
          <a:p>
            <a:r>
              <a:rPr lang="en-US" dirty="0" smtClean="0"/>
              <a:t>Criminal Law:  group of laws that tell which acts are crimes, how accused persons should be tried in court, and how crimes should be punished.</a:t>
            </a:r>
          </a:p>
          <a:p>
            <a:pPr lvl="1"/>
            <a:r>
              <a:rPr lang="en-US" dirty="0" smtClean="0"/>
              <a:t>Ex:  Breaking and entering someone’s home is illegal and punishable by time in jail</a:t>
            </a:r>
          </a:p>
          <a:p>
            <a:pPr lvl="1"/>
            <a:r>
              <a:rPr lang="en-US" dirty="0" smtClean="0"/>
              <a:t>Felony:  serious crime which can result in imprisonment for more than a year</a:t>
            </a:r>
          </a:p>
          <a:p>
            <a:pPr lvl="1"/>
            <a:r>
              <a:rPr lang="en-US" dirty="0" smtClean="0"/>
              <a:t>Misdemeanor:  less serious crime which usually results in a fine</a:t>
            </a:r>
          </a:p>
          <a:p>
            <a:pPr lvl="1"/>
            <a:endParaRPr lang="en-US" dirty="0"/>
          </a:p>
        </p:txBody>
      </p:sp>
      <p:pic>
        <p:nvPicPr>
          <p:cNvPr id="6146" name="Picture 2" descr="C:\Users\jgay.BERTIE_K12_NC\AppData\Local\Microsoft\Windows\Temporary Internet Files\Content.IE5\ULYH51DY\MC900290885[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443599" y="117695"/>
            <a:ext cx="1714256" cy="1558705"/>
          </a:xfrm>
          <a:prstGeom prst="rect">
            <a:avLst/>
          </a:prstGeom>
          <a:noFill/>
          <a:extLst>
            <a:ext uri="{909E8E84-426E-40DD-AFC4-6F175D3DCCD1}">
              <a14:hiddenFill xmlns:a14="http://schemas.microsoft.com/office/drawing/2010/main">
                <a:solidFill>
                  <a:srgbClr val="FFFFFF"/>
                </a:solidFill>
              </a14:hiddenFill>
            </a:ext>
          </a:extLst>
        </p:spPr>
      </p:pic>
      <p:pic>
        <p:nvPicPr>
          <p:cNvPr id="6147" name="Picture 3" descr="C:\Users\jgay.BERTIE_K12_NC\AppData\Local\Microsoft\Windows\Temporary Internet Files\Content.IE5\6KHZGVDS\MC900287433[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2400" y="288072"/>
            <a:ext cx="1550406" cy="12179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13048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Kinds of Laws</a:t>
            </a:r>
            <a:endParaRPr lang="en-US" dirty="0"/>
          </a:p>
        </p:txBody>
      </p:sp>
      <p:sp>
        <p:nvSpPr>
          <p:cNvPr id="3" name="Content Placeholder 2"/>
          <p:cNvSpPr>
            <a:spLocks noGrp="1"/>
          </p:cNvSpPr>
          <p:nvPr>
            <p:ph idx="1"/>
          </p:nvPr>
        </p:nvSpPr>
        <p:spPr>
          <a:xfrm>
            <a:off x="457200" y="1447800"/>
            <a:ext cx="8229600" cy="4525963"/>
          </a:xfrm>
        </p:spPr>
        <p:txBody>
          <a:bodyPr/>
          <a:lstStyle/>
          <a:p>
            <a:r>
              <a:rPr lang="en-US" dirty="0" smtClean="0"/>
              <a:t>Civil Law:  the group of laws that help settle disagreements between people</a:t>
            </a:r>
          </a:p>
          <a:p>
            <a:pPr lvl="1"/>
            <a:r>
              <a:rPr lang="en-US" dirty="0" smtClean="0"/>
              <a:t>Ex:  You buy an </a:t>
            </a:r>
            <a:r>
              <a:rPr lang="en-US" dirty="0" err="1" smtClean="0"/>
              <a:t>ipad</a:t>
            </a:r>
            <a:r>
              <a:rPr lang="en-US" dirty="0" smtClean="0"/>
              <a:t> from a store, it doesn’t work, but the store owner refuses to take it back.  You can file a complaint and take the </a:t>
            </a:r>
            <a:r>
              <a:rPr lang="en-US" dirty="0" smtClean="0"/>
              <a:t>store owner </a:t>
            </a:r>
            <a:r>
              <a:rPr lang="en-US" dirty="0" smtClean="0"/>
              <a:t>to court.</a:t>
            </a:r>
            <a:endParaRPr lang="en-US" dirty="0"/>
          </a:p>
        </p:txBody>
      </p:sp>
      <p:pic>
        <p:nvPicPr>
          <p:cNvPr id="7170" name="Picture 2" descr="C:\Users\jgay.BERTIE_K12_NC\AppData\Local\Microsoft\Windows\Temporary Internet Files\Content.IE5\PBKL6FC8\MC900300137[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33799" y="4038600"/>
            <a:ext cx="1740123" cy="2286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697475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 19 Quick Review</a:t>
            </a:r>
            <a:endParaRPr lang="en-US" dirty="0"/>
          </a:p>
        </p:txBody>
      </p:sp>
      <p:sp>
        <p:nvSpPr>
          <p:cNvPr id="3" name="Content Placeholder 2"/>
          <p:cNvSpPr>
            <a:spLocks noGrp="1"/>
          </p:cNvSpPr>
          <p:nvPr>
            <p:ph idx="1"/>
          </p:nvPr>
        </p:nvSpPr>
        <p:spPr/>
        <p:txBody>
          <a:bodyPr/>
          <a:lstStyle/>
          <a:p>
            <a:r>
              <a:rPr lang="en-US" dirty="0" smtClean="0"/>
              <a:t>Are laws truly necessary?  Why?</a:t>
            </a:r>
          </a:p>
          <a:p>
            <a:r>
              <a:rPr lang="en-US" dirty="0" smtClean="0"/>
              <a:t>Where do our laws come from?</a:t>
            </a:r>
          </a:p>
          <a:p>
            <a:r>
              <a:rPr lang="en-US" dirty="0" smtClean="0"/>
              <a:t>Can you explain the difference between Criminal and Civil Law?</a:t>
            </a:r>
          </a:p>
          <a:p>
            <a:endParaRPr lang="en-US" dirty="0" smtClean="0"/>
          </a:p>
          <a:p>
            <a:endParaRPr lang="en-US" dirty="0"/>
          </a:p>
        </p:txBody>
      </p:sp>
      <p:pic>
        <p:nvPicPr>
          <p:cNvPr id="8194" name="Picture 2" descr="C:\Users\jgay.BERTIE_K12_NC\AppData\Local\Microsoft\Windows\Temporary Internet Files\Content.IE5\25RWSVSC\MM900041015[2].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3733800" y="4191000"/>
            <a:ext cx="1226527" cy="2057400"/>
          </a:xfrm>
          <a:prstGeom prst="rect">
            <a:avLst/>
          </a:prstGeom>
          <a:noFill/>
          <a:extLst>
            <a:ext uri="{909E8E84-426E-40DD-AFC4-6F175D3DCCD1}">
              <a14:hiddenFill xmlns:a14="http://schemas.microsoft.com/office/drawing/2010/main">
                <a:solidFill>
                  <a:srgbClr val="FFFFFF"/>
                </a:solidFill>
              </a14:hiddenFill>
            </a:ext>
          </a:extLst>
        </p:spPr>
      </p:pic>
      <p:pic>
        <p:nvPicPr>
          <p:cNvPr id="8195" name="Picture 3" descr="C:\Program Files (x86)\Microsoft Office\MEDIA\CAGCAT10\j0300840.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867400" y="4038600"/>
            <a:ext cx="2810196" cy="2367077"/>
          </a:xfrm>
          <a:prstGeom prst="rect">
            <a:avLst/>
          </a:prstGeom>
          <a:noFill/>
          <a:extLst>
            <a:ext uri="{909E8E84-426E-40DD-AFC4-6F175D3DCCD1}">
              <a14:hiddenFill xmlns:a14="http://schemas.microsoft.com/office/drawing/2010/main">
                <a:solidFill>
                  <a:srgbClr val="FFFFFF"/>
                </a:solidFill>
              </a14:hiddenFill>
            </a:ext>
          </a:extLst>
        </p:spPr>
      </p:pic>
      <p:pic>
        <p:nvPicPr>
          <p:cNvPr id="8196" name="Picture 4" descr="C:\Users\jgay.BERTIE_K12_NC\AppData\Local\Microsoft\Windows\Temporary Internet Files\Content.IE5\M63QATZ4\MC900280853[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90600" y="3947928"/>
            <a:ext cx="1637168" cy="22935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607828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 19 Assessment</a:t>
            </a:r>
            <a:br>
              <a:rPr lang="en-US" dirty="0" smtClean="0"/>
            </a:br>
            <a:r>
              <a:rPr lang="en-US" dirty="0" smtClean="0"/>
              <a:t>Page 532</a:t>
            </a:r>
            <a:endParaRPr lang="en-US" dirty="0"/>
          </a:p>
        </p:txBody>
      </p:sp>
      <p:sp>
        <p:nvSpPr>
          <p:cNvPr id="3" name="Content Placeholder 2"/>
          <p:cNvSpPr>
            <a:spLocks noGrp="1"/>
          </p:cNvSpPr>
          <p:nvPr>
            <p:ph idx="1"/>
          </p:nvPr>
        </p:nvSpPr>
        <p:spPr>
          <a:xfrm>
            <a:off x="304800" y="1600200"/>
            <a:ext cx="8382000" cy="4525963"/>
          </a:xfrm>
        </p:spPr>
        <p:txBody>
          <a:bodyPr/>
          <a:lstStyle/>
          <a:p>
            <a:r>
              <a:rPr lang="en-US" dirty="0" smtClean="0"/>
              <a:t>Complete # 1 – 11; 17</a:t>
            </a:r>
          </a:p>
          <a:p>
            <a:pPr lvl="1"/>
            <a:r>
              <a:rPr lang="en-US" dirty="0" smtClean="0"/>
              <a:t>Reviewing Key Terms</a:t>
            </a:r>
          </a:p>
          <a:p>
            <a:pPr lvl="2"/>
            <a:r>
              <a:rPr lang="en-US" dirty="0" smtClean="0"/>
              <a:t>Write out the sentence with correct term underlined.</a:t>
            </a:r>
          </a:p>
          <a:p>
            <a:pPr lvl="1"/>
            <a:r>
              <a:rPr lang="en-US" smtClean="0"/>
              <a:t>Comprehension, Critical </a:t>
            </a:r>
            <a:r>
              <a:rPr lang="en-US" dirty="0" smtClean="0"/>
              <a:t>Thinking and Activities</a:t>
            </a:r>
            <a:endParaRPr lang="en-US" dirty="0"/>
          </a:p>
          <a:p>
            <a:pPr lvl="2"/>
            <a:r>
              <a:rPr lang="en-US" dirty="0"/>
              <a:t>Write out the question and your response.</a:t>
            </a:r>
          </a:p>
          <a:p>
            <a:pPr marL="914400" lvl="2" indent="0">
              <a:buNone/>
            </a:pPr>
            <a:endParaRPr lang="en-US" dirty="0" smtClean="0"/>
          </a:p>
          <a:p>
            <a:pPr marL="914400" lvl="2" indent="0">
              <a:buNone/>
            </a:pPr>
            <a:r>
              <a:rPr lang="en-US" dirty="0" smtClean="0"/>
              <a:t>* Turn in for a grade when completed..</a:t>
            </a:r>
          </a:p>
        </p:txBody>
      </p:sp>
      <p:pic>
        <p:nvPicPr>
          <p:cNvPr id="2050" name="Picture 2" descr="C:\Users\jgay.BERTIE_K12_NC\AppData\Local\Microsoft\Windows\Temporary Internet Files\Content.IE5\AJKN4RXR\MC900357981[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00800" y="4419600"/>
            <a:ext cx="1795882" cy="19056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7431031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74</TotalTime>
  <Words>508</Words>
  <Application>Microsoft Office PowerPoint</Application>
  <PresentationFormat>On-screen Show (4:3)</PresentationFormat>
  <Paragraphs>43</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Unit 7:  The American Legal System</vt:lpstr>
      <vt:lpstr>Ch. 19:  Laws and Our Society</vt:lpstr>
      <vt:lpstr>Section 1: Why We Have Laws</vt:lpstr>
      <vt:lpstr>Section 2: Where Our Laws Come From</vt:lpstr>
      <vt:lpstr>Where Our Laws Come From</vt:lpstr>
      <vt:lpstr>Section 3:  Kinds of Laws</vt:lpstr>
      <vt:lpstr>Kinds of Laws</vt:lpstr>
      <vt:lpstr>Ch. 19 Quick Review</vt:lpstr>
      <vt:lpstr>Ch. 19 Assessment Page 532</vt:lpstr>
    </vt:vector>
  </TitlesOfParts>
  <Company>Bertie County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7:  The American Legal System</dc:title>
  <dc:creator>Gay, Jonathan</dc:creator>
  <cp:lastModifiedBy>Gay, Jonathan</cp:lastModifiedBy>
  <cp:revision>8</cp:revision>
  <dcterms:created xsi:type="dcterms:W3CDTF">2013-10-24T05:02:09Z</dcterms:created>
  <dcterms:modified xsi:type="dcterms:W3CDTF">2013-10-24T11:41:55Z</dcterms:modified>
</cp:coreProperties>
</file>