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59" r:id="rId5"/>
    <p:sldId id="261" r:id="rId6"/>
    <p:sldId id="262" r:id="rId7"/>
    <p:sldId id="263" r:id="rId8"/>
    <p:sldId id="264" r:id="rId9"/>
    <p:sldId id="265" r:id="rId10"/>
    <p:sldId id="276" r:id="rId11"/>
    <p:sldId id="266" r:id="rId12"/>
    <p:sldId id="267"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A7953-0988-42C1-A150-16F7F309C32B}"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371469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7953-0988-42C1-A150-16F7F309C32B}"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31747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7953-0988-42C1-A150-16F7F309C32B}"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4703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7953-0988-42C1-A150-16F7F309C32B}"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72889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A7953-0988-42C1-A150-16F7F309C32B}"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354990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A7953-0988-42C1-A150-16F7F309C32B}"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25081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A7953-0988-42C1-A150-16F7F309C32B}"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109844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A7953-0988-42C1-A150-16F7F309C32B}"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276021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7953-0988-42C1-A150-16F7F309C32B}"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106737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A7953-0988-42C1-A150-16F7F309C32B}"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84888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A7953-0988-42C1-A150-16F7F309C32B}"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3579-B321-46B1-9B75-602B8F4EEAC3}" type="slidenum">
              <a:rPr lang="en-US" smtClean="0"/>
              <a:t>‹#›</a:t>
            </a:fld>
            <a:endParaRPr lang="en-US"/>
          </a:p>
        </p:txBody>
      </p:sp>
    </p:spTree>
    <p:extLst>
      <p:ext uri="{BB962C8B-B14F-4D97-AF65-F5344CB8AC3E}">
        <p14:creationId xmlns:p14="http://schemas.microsoft.com/office/powerpoint/2010/main" val="344358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A7953-0988-42C1-A150-16F7F309C32B}" type="datetimeFigureOut">
              <a:rPr lang="en-US" smtClean="0"/>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3579-B321-46B1-9B75-602B8F4EEAC3}" type="slidenum">
              <a:rPr lang="en-US" smtClean="0"/>
              <a:t>‹#›</a:t>
            </a:fld>
            <a:endParaRPr lang="en-US"/>
          </a:p>
        </p:txBody>
      </p:sp>
    </p:spTree>
    <p:extLst>
      <p:ext uri="{BB962C8B-B14F-4D97-AF65-F5344CB8AC3E}">
        <p14:creationId xmlns:p14="http://schemas.microsoft.com/office/powerpoint/2010/main" val="292341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 6: The Great Depression and World War II (1929 – 1949)</a:t>
            </a:r>
            <a:endParaRPr lang="en-US" dirty="0"/>
          </a:p>
        </p:txBody>
      </p:sp>
      <p:sp>
        <p:nvSpPr>
          <p:cNvPr id="5" name="Content Placeholder 4"/>
          <p:cNvSpPr>
            <a:spLocks noGrp="1"/>
          </p:cNvSpPr>
          <p:nvPr>
            <p:ph idx="1"/>
          </p:nvPr>
        </p:nvSpPr>
        <p:spPr/>
        <p:txBody>
          <a:bodyPr/>
          <a:lstStyle/>
          <a:p>
            <a:r>
              <a:rPr lang="en-US" dirty="0" smtClean="0"/>
              <a:t>African-Americans continue to develop their culture and establish their place in American society during the Great Depression and World War 2.</a:t>
            </a:r>
            <a:endParaRPr lang="en-US" dirty="0"/>
          </a:p>
        </p:txBody>
      </p:sp>
      <p:pic>
        <p:nvPicPr>
          <p:cNvPr id="1026" name="Picture 2" descr="http://www.archives.gov/research/african-americans/ww2-pictures/images/african-americans-wwii-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05200"/>
            <a:ext cx="433053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26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152400"/>
            <a:ext cx="8229600" cy="1143000"/>
          </a:xfrm>
        </p:spPr>
        <p:txBody>
          <a:bodyPr/>
          <a:lstStyle/>
          <a:p>
            <a:r>
              <a:rPr lang="en-US" dirty="0" smtClean="0"/>
              <a:t>Quick Discussion</a:t>
            </a:r>
            <a:endParaRPr lang="en-US" dirty="0"/>
          </a:p>
        </p:txBody>
      </p:sp>
      <p:sp>
        <p:nvSpPr>
          <p:cNvPr id="3" name="Content Placeholder 2"/>
          <p:cNvSpPr>
            <a:spLocks noGrp="1"/>
          </p:cNvSpPr>
          <p:nvPr>
            <p:ph idx="1"/>
          </p:nvPr>
        </p:nvSpPr>
        <p:spPr>
          <a:xfrm>
            <a:off x="402090" y="1143000"/>
            <a:ext cx="8229600" cy="4525963"/>
          </a:xfrm>
        </p:spPr>
        <p:txBody>
          <a:bodyPr/>
          <a:lstStyle/>
          <a:p>
            <a:pPr algn="ctr"/>
            <a:r>
              <a:rPr lang="en-US" dirty="0" smtClean="0"/>
              <a:t>What do you think the artist is trying to communicate in this painting?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41062"/>
            <a:ext cx="3547381" cy="411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9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Section 4: Black Art and Literature</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400" dirty="0" smtClean="0"/>
              <a:t>Many black artists of the 1930s considered themselves to be Social Realists, meaning that they </a:t>
            </a:r>
            <a:r>
              <a:rPr lang="en-US" sz="2400" b="1" dirty="0" smtClean="0"/>
              <a:t>attempted to make their art socially and politically relevant.</a:t>
            </a:r>
          </a:p>
          <a:p>
            <a:pPr lvl="1"/>
            <a:r>
              <a:rPr lang="en-US" sz="2000" dirty="0" smtClean="0"/>
              <a:t>For example, these artists’ work depicted the causes and consequences of the Great Depression and the </a:t>
            </a:r>
            <a:r>
              <a:rPr lang="en-US" sz="2000" b="1" dirty="0" smtClean="0"/>
              <a:t>realities of social and racial inequality.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186" y="3296602"/>
            <a:ext cx="2875644" cy="333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831120">
            <a:off x="1728293" y="4647071"/>
            <a:ext cx="3352800" cy="1477328"/>
          </a:xfrm>
          <a:prstGeom prst="rect">
            <a:avLst/>
          </a:prstGeom>
          <a:noFill/>
        </p:spPr>
        <p:txBody>
          <a:bodyPr wrap="square" rtlCol="0">
            <a:spAutoFit/>
          </a:bodyPr>
          <a:lstStyle/>
          <a:p>
            <a:r>
              <a:rPr lang="en-US" i="1" dirty="0" smtClean="0"/>
              <a:t>Defense Worker, </a:t>
            </a:r>
            <a:r>
              <a:rPr lang="en-US" dirty="0" smtClean="0"/>
              <a:t>a painting</a:t>
            </a:r>
            <a:r>
              <a:rPr lang="en-US" i="1" dirty="0" smtClean="0"/>
              <a:t> </a:t>
            </a:r>
            <a:r>
              <a:rPr lang="en-US" dirty="0" smtClean="0"/>
              <a:t>by </a:t>
            </a:r>
            <a:r>
              <a:rPr lang="en-US" dirty="0" err="1" smtClean="0"/>
              <a:t>Dox</a:t>
            </a:r>
            <a:r>
              <a:rPr lang="en-US" dirty="0" smtClean="0"/>
              <a:t> Thrash, shows an isolated black worker, alluding to the dream of a more racially integrated labor force with equal opportunity.</a:t>
            </a:r>
            <a:endParaRPr lang="en-US" i="1" dirty="0"/>
          </a:p>
        </p:txBody>
      </p:sp>
    </p:spTree>
    <p:extLst>
      <p:ext uri="{BB962C8B-B14F-4D97-AF65-F5344CB8AC3E}">
        <p14:creationId xmlns:p14="http://schemas.microsoft.com/office/powerpoint/2010/main" val="2516678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Black Art and Literature</a:t>
            </a:r>
            <a:endParaRPr lang="en-US" dirty="0"/>
          </a:p>
        </p:txBody>
      </p:sp>
      <p:sp>
        <p:nvSpPr>
          <p:cNvPr id="3" name="Content Placeholder 2"/>
          <p:cNvSpPr>
            <a:spLocks noGrp="1"/>
          </p:cNvSpPr>
          <p:nvPr>
            <p:ph idx="1"/>
          </p:nvPr>
        </p:nvSpPr>
        <p:spPr>
          <a:xfrm>
            <a:off x="457200" y="1219200"/>
            <a:ext cx="8229600" cy="4525963"/>
          </a:xfrm>
        </p:spPr>
        <p:txBody>
          <a:bodyPr/>
          <a:lstStyle/>
          <a:p>
            <a:r>
              <a:rPr lang="en-US" b="1" dirty="0" smtClean="0"/>
              <a:t>Black writers also explored black identity and described the reality of black urban life in America</a:t>
            </a:r>
            <a:r>
              <a:rPr lang="en-US" dirty="0" smtClean="0"/>
              <a:t>.  Writers such as Richard Wright and Ralph Ellison helped present these issues to the general reading public.</a:t>
            </a:r>
            <a:endParaRPr lang="en-US" dirty="0"/>
          </a:p>
        </p:txBody>
      </p:sp>
      <p:sp>
        <p:nvSpPr>
          <p:cNvPr id="4" name="TextBox 3"/>
          <p:cNvSpPr txBox="1"/>
          <p:nvPr/>
        </p:nvSpPr>
        <p:spPr>
          <a:xfrm rot="191095">
            <a:off x="1127987" y="4069079"/>
            <a:ext cx="3801882" cy="2308324"/>
          </a:xfrm>
          <a:prstGeom prst="rect">
            <a:avLst/>
          </a:prstGeom>
          <a:noFill/>
        </p:spPr>
        <p:txBody>
          <a:bodyPr wrap="square" rtlCol="0">
            <a:spAutoFit/>
          </a:bodyPr>
          <a:lstStyle/>
          <a:p>
            <a:r>
              <a:rPr lang="en-US" dirty="0" smtClean="0"/>
              <a:t>Ralph Ellison’s novel </a:t>
            </a:r>
            <a:r>
              <a:rPr lang="en-US" i="1" dirty="0" smtClean="0"/>
              <a:t>Invisible Man</a:t>
            </a:r>
            <a:r>
              <a:rPr lang="en-US" dirty="0" smtClean="0"/>
              <a:t>, followed the life of a young man from the South as he migrated to New York City.  The work explored class tensions within American society and within the black community, while also discussing the interaction between whites and blacks.</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440162"/>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163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 Question</a:t>
            </a:r>
            <a:endParaRPr lang="en-US" dirty="0"/>
          </a:p>
        </p:txBody>
      </p:sp>
      <p:sp>
        <p:nvSpPr>
          <p:cNvPr id="3" name="Content Placeholder 2"/>
          <p:cNvSpPr>
            <a:spLocks noGrp="1"/>
          </p:cNvSpPr>
          <p:nvPr>
            <p:ph idx="1"/>
          </p:nvPr>
        </p:nvSpPr>
        <p:spPr>
          <a:xfrm>
            <a:off x="304800" y="1600200"/>
            <a:ext cx="8610600" cy="4525963"/>
          </a:xfrm>
        </p:spPr>
        <p:txBody>
          <a:bodyPr/>
          <a:lstStyle/>
          <a:p>
            <a:r>
              <a:rPr lang="en-US" dirty="0" smtClean="0"/>
              <a:t>Can you think of any recent works of art (music, film, art, writing, etc.) that you think discusses issues that are relevant and important to the African-American community?</a:t>
            </a:r>
            <a:endParaRPr lang="en-US" dirty="0"/>
          </a:p>
        </p:txBody>
      </p:sp>
      <p:pic>
        <p:nvPicPr>
          <p:cNvPr id="10242" name="Picture 2" descr="C:\Users\jgay.BERTIE_K12_NC\AppData\Local\Microsoft\Windows\Temporary Internet Files\Content.IE5\ULYH51DY\MM90023475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86200"/>
            <a:ext cx="2066675"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48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Section 5: African Americans in Sports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b="1" dirty="0" smtClean="0"/>
              <a:t>Athletes</a:t>
            </a:r>
            <a:r>
              <a:rPr lang="en-US" dirty="0" smtClean="0"/>
              <a:t> like Jesse Owens (Olympic Runner), Joe Louis (Boxer), and Jackie Robinson (Baseball Player) </a:t>
            </a:r>
            <a:r>
              <a:rPr lang="en-US" b="1" dirty="0" smtClean="0"/>
              <a:t>inspired blacks with pride and hope</a:t>
            </a:r>
            <a:r>
              <a:rPr lang="en-US" dirty="0" smtClean="0"/>
              <a:t>, demonstrating that blacks could compete at the highest levels of sports.</a:t>
            </a:r>
            <a:endParaRPr lang="en-US" dirty="0"/>
          </a:p>
        </p:txBody>
      </p:sp>
      <p:sp>
        <p:nvSpPr>
          <p:cNvPr id="4" name="TextBox 3"/>
          <p:cNvSpPr txBox="1"/>
          <p:nvPr/>
        </p:nvSpPr>
        <p:spPr>
          <a:xfrm rot="155584">
            <a:off x="964705" y="4045528"/>
            <a:ext cx="3733800" cy="2308324"/>
          </a:xfrm>
          <a:prstGeom prst="rect">
            <a:avLst/>
          </a:prstGeom>
          <a:noFill/>
        </p:spPr>
        <p:txBody>
          <a:bodyPr wrap="square" rtlCol="0">
            <a:spAutoFit/>
          </a:bodyPr>
          <a:lstStyle/>
          <a:p>
            <a:r>
              <a:rPr lang="en-US" dirty="0" smtClean="0"/>
              <a:t>The 1936 Olympics were held in Nazi Germany during Hitler’s rule.  When Jesse Owens won gold medals, Hitler left the stadium to avoid congratulating him, since Nazi’s believed blacks to be inferior. African-Americans celebrated Owen’s victory over racism.</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62246"/>
            <a:ext cx="1914525" cy="257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87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Section 5: African Americans in Sports</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smtClean="0"/>
              <a:t>While sports such as track and boxing had been integrated, </a:t>
            </a:r>
            <a:r>
              <a:rPr lang="en-US" b="1" dirty="0" smtClean="0"/>
              <a:t>professional baseball remained strictly segregated… until 1947 when Jackie Robinson broke the color barrier </a:t>
            </a:r>
            <a:r>
              <a:rPr lang="en-US" dirty="0" smtClean="0"/>
              <a:t>and played 1</a:t>
            </a:r>
            <a:r>
              <a:rPr lang="en-US" baseline="30000" dirty="0" smtClean="0"/>
              <a:t>st</a:t>
            </a:r>
            <a:r>
              <a:rPr lang="en-US" dirty="0" smtClean="0"/>
              <a:t> base for the LA Dodgers.</a:t>
            </a:r>
            <a:endParaRPr lang="en-US" dirty="0"/>
          </a:p>
        </p:txBody>
      </p:sp>
      <p:sp>
        <p:nvSpPr>
          <p:cNvPr id="4" name="TextBox 3"/>
          <p:cNvSpPr txBox="1"/>
          <p:nvPr/>
        </p:nvSpPr>
        <p:spPr>
          <a:xfrm rot="211156">
            <a:off x="304800" y="4114800"/>
            <a:ext cx="4191000" cy="1477328"/>
          </a:xfrm>
          <a:prstGeom prst="rect">
            <a:avLst/>
          </a:prstGeom>
          <a:noFill/>
        </p:spPr>
        <p:txBody>
          <a:bodyPr wrap="square" rtlCol="0">
            <a:spAutoFit/>
          </a:bodyPr>
          <a:lstStyle/>
          <a:p>
            <a:r>
              <a:rPr lang="en-US" dirty="0" smtClean="0"/>
              <a:t>Robinson was a man of determination. Though taunted and threatened by some spectators and players, he responded by playing spectacular baseball and winning Rookie of the Year in 1947.</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86200"/>
            <a:ext cx="2243339" cy="269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5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Quick Discussion Question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Jackie Robinson is a stand out when it comes to African-Americans professional athletes of his day.  What do you think is the impact of modern-day black professional athletes?</a:t>
            </a:r>
            <a:endParaRPr lang="en-US" dirty="0"/>
          </a:p>
        </p:txBody>
      </p:sp>
      <p:pic>
        <p:nvPicPr>
          <p:cNvPr id="13314" name="Picture 2" descr="C:\Users\jgay.BERTIE_K12_NC\AppData\Local\Microsoft\Windows\Temporary Internet Files\Content.IE5\6KHZGVDS\MC9002821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10000"/>
            <a:ext cx="1995217" cy="230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 Black Religious Culture</a:t>
            </a:r>
            <a:endParaRPr lang="en-US" dirty="0"/>
          </a:p>
        </p:txBody>
      </p:sp>
      <p:sp>
        <p:nvSpPr>
          <p:cNvPr id="3" name="Content Placeholder 2"/>
          <p:cNvSpPr>
            <a:spLocks noGrp="1"/>
          </p:cNvSpPr>
          <p:nvPr>
            <p:ph idx="1"/>
          </p:nvPr>
        </p:nvSpPr>
        <p:spPr/>
        <p:txBody>
          <a:bodyPr/>
          <a:lstStyle/>
          <a:p>
            <a:r>
              <a:rPr lang="en-US" b="1" dirty="0" smtClean="0"/>
              <a:t>Black churches </a:t>
            </a:r>
            <a:r>
              <a:rPr lang="en-US" dirty="0" smtClean="0"/>
              <a:t>played an important part in </a:t>
            </a:r>
            <a:r>
              <a:rPr lang="en-US" b="1" dirty="0" smtClean="0"/>
              <a:t>helping black migrants adjust to urban life</a:t>
            </a:r>
            <a:r>
              <a:rPr lang="en-US" dirty="0" smtClean="0"/>
              <a:t>.</a:t>
            </a:r>
            <a:endParaRPr lang="en-US" dirty="0"/>
          </a:p>
        </p:txBody>
      </p:sp>
      <p:sp>
        <p:nvSpPr>
          <p:cNvPr id="4" name="TextBox 3"/>
          <p:cNvSpPr txBox="1"/>
          <p:nvPr/>
        </p:nvSpPr>
        <p:spPr>
          <a:xfrm rot="302703">
            <a:off x="311127" y="2969586"/>
            <a:ext cx="3505200" cy="2031325"/>
          </a:xfrm>
          <a:prstGeom prst="rect">
            <a:avLst/>
          </a:prstGeom>
          <a:noFill/>
        </p:spPr>
        <p:txBody>
          <a:bodyPr wrap="square" rtlCol="0">
            <a:spAutoFit/>
          </a:bodyPr>
          <a:lstStyle/>
          <a:p>
            <a:r>
              <a:rPr lang="en-US" b="1" dirty="0" smtClean="0"/>
              <a:t>Black Churches provided a set of core values that all blacks, rural and urban, could agree upon.</a:t>
            </a:r>
          </a:p>
          <a:p>
            <a:pPr marL="285750" indent="-285750">
              <a:buFontTx/>
              <a:buChar char="-"/>
            </a:pPr>
            <a:r>
              <a:rPr lang="en-US" dirty="0" smtClean="0"/>
              <a:t>Freedom</a:t>
            </a:r>
          </a:p>
          <a:p>
            <a:pPr marL="285750" indent="-285750">
              <a:buFontTx/>
              <a:buChar char="-"/>
            </a:pPr>
            <a:r>
              <a:rPr lang="en-US" dirty="0" smtClean="0"/>
              <a:t>Justice</a:t>
            </a:r>
          </a:p>
          <a:p>
            <a:pPr marL="285750" indent="-285750">
              <a:buFontTx/>
              <a:buChar char="-"/>
            </a:pPr>
            <a:r>
              <a:rPr lang="en-US" dirty="0" smtClean="0"/>
              <a:t>Equality</a:t>
            </a:r>
          </a:p>
          <a:p>
            <a:pPr marL="285750" indent="-285750">
              <a:buFontTx/>
              <a:buChar char="-"/>
            </a:pPr>
            <a:r>
              <a:rPr lang="en-US" dirty="0" smtClean="0"/>
              <a:t>African Heritage</a:t>
            </a:r>
            <a:endParaRPr lang="en-US" dirty="0"/>
          </a:p>
        </p:txBody>
      </p:sp>
      <p:sp>
        <p:nvSpPr>
          <p:cNvPr id="5" name="TextBox 4"/>
          <p:cNvSpPr txBox="1"/>
          <p:nvPr/>
        </p:nvSpPr>
        <p:spPr>
          <a:xfrm rot="21261936">
            <a:off x="5140037" y="3037500"/>
            <a:ext cx="3810000" cy="1477328"/>
          </a:xfrm>
          <a:prstGeom prst="rect">
            <a:avLst/>
          </a:prstGeom>
          <a:noFill/>
        </p:spPr>
        <p:txBody>
          <a:bodyPr wrap="square" rtlCol="0">
            <a:spAutoFit/>
          </a:bodyPr>
          <a:lstStyle/>
          <a:p>
            <a:r>
              <a:rPr lang="en-US" dirty="0" smtClean="0"/>
              <a:t>The </a:t>
            </a:r>
            <a:r>
              <a:rPr lang="en-US" b="1" dirty="0" smtClean="0"/>
              <a:t>church also helped blacks through the Depression </a:t>
            </a:r>
            <a:r>
              <a:rPr lang="en-US" dirty="0" smtClean="0"/>
              <a:t>by enabling them to pool their resources together and offering them spiritual inspiration and comfort.</a:t>
            </a:r>
            <a:endParaRPr lang="en-US" dirty="0"/>
          </a:p>
        </p:txBody>
      </p:sp>
      <p:pic>
        <p:nvPicPr>
          <p:cNvPr id="14339" name="Picture 3" descr="C:\Users\jgay.BERTIE_K12_NC\AppData\Local\Microsoft\Windows\Temporary Internet Files\Content.IE5\HIRC2V3K\MC9001954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234" y="4238528"/>
            <a:ext cx="1586484"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34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 Black Religious Culture</a:t>
            </a:r>
            <a:endParaRPr lang="en-US" dirty="0"/>
          </a:p>
        </p:txBody>
      </p:sp>
      <p:sp>
        <p:nvSpPr>
          <p:cNvPr id="3" name="Content Placeholder 2"/>
          <p:cNvSpPr>
            <a:spLocks noGrp="1"/>
          </p:cNvSpPr>
          <p:nvPr>
            <p:ph idx="1"/>
          </p:nvPr>
        </p:nvSpPr>
        <p:spPr>
          <a:xfrm>
            <a:off x="304800" y="1371600"/>
            <a:ext cx="8382000" cy="4525963"/>
          </a:xfrm>
        </p:spPr>
        <p:txBody>
          <a:bodyPr>
            <a:normAutofit/>
          </a:bodyPr>
          <a:lstStyle/>
          <a:p>
            <a:r>
              <a:rPr lang="en-US" sz="2400" b="1" dirty="0" smtClean="0"/>
              <a:t>Alternative religious movements</a:t>
            </a:r>
            <a:r>
              <a:rPr lang="en-US" sz="2400" dirty="0" smtClean="0"/>
              <a:t>, such as the Nation of Islam and the Peace Mission Movement, came about during the 1930s </a:t>
            </a:r>
            <a:r>
              <a:rPr lang="en-US" sz="2400" b="1" dirty="0" smtClean="0"/>
              <a:t>in response to the needs of blacks </a:t>
            </a:r>
            <a:r>
              <a:rPr lang="en-US" sz="2400" dirty="0" smtClean="0"/>
              <a:t>during the Depression as well as the difficulties of migrating to the North.</a:t>
            </a:r>
            <a:endParaRPr lang="en-US" sz="2400" dirty="0"/>
          </a:p>
        </p:txBody>
      </p:sp>
      <p:sp>
        <p:nvSpPr>
          <p:cNvPr id="4" name="TextBox 3"/>
          <p:cNvSpPr txBox="1"/>
          <p:nvPr/>
        </p:nvSpPr>
        <p:spPr>
          <a:xfrm rot="273895">
            <a:off x="394857" y="3175607"/>
            <a:ext cx="3276600" cy="1754326"/>
          </a:xfrm>
          <a:prstGeom prst="rect">
            <a:avLst/>
          </a:prstGeom>
          <a:noFill/>
        </p:spPr>
        <p:txBody>
          <a:bodyPr wrap="square" rtlCol="0">
            <a:spAutoFit/>
          </a:bodyPr>
          <a:lstStyle/>
          <a:p>
            <a:r>
              <a:rPr lang="en-US" dirty="0" smtClean="0"/>
              <a:t>The Nation of Islam’s leader, Wallace D. </a:t>
            </a:r>
            <a:r>
              <a:rPr lang="en-US" dirty="0" err="1" smtClean="0"/>
              <a:t>Fard</a:t>
            </a:r>
            <a:r>
              <a:rPr lang="en-US" dirty="0" smtClean="0"/>
              <a:t>, taught that black people were the true Muslims .  This attracted poor blacks living in Depression-Era northern cities.</a:t>
            </a:r>
            <a:endParaRPr lang="en-US" dirty="0"/>
          </a:p>
        </p:txBody>
      </p:sp>
      <p:sp>
        <p:nvSpPr>
          <p:cNvPr id="5" name="TextBox 4"/>
          <p:cNvSpPr txBox="1"/>
          <p:nvPr/>
        </p:nvSpPr>
        <p:spPr>
          <a:xfrm rot="21281166">
            <a:off x="5257800" y="3175606"/>
            <a:ext cx="3581400" cy="1754326"/>
          </a:xfrm>
          <a:prstGeom prst="rect">
            <a:avLst/>
          </a:prstGeom>
          <a:noFill/>
        </p:spPr>
        <p:txBody>
          <a:bodyPr wrap="square" rtlCol="0">
            <a:spAutoFit/>
          </a:bodyPr>
          <a:lstStyle/>
          <a:p>
            <a:r>
              <a:rPr lang="en-US" dirty="0" smtClean="0"/>
              <a:t>The Peace Mission Movement was led by George Baker, aka Father Divine.  He preached hard work, honesty, and equality while also providing free/cheap meals and shelter for those in need.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469" y="5036759"/>
            <a:ext cx="1095375" cy="158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820" y="4963550"/>
            <a:ext cx="1357313" cy="172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991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What are some examples of how African-Americans during the 1930s and 1940s attempted to </a:t>
            </a:r>
            <a:r>
              <a:rPr lang="en-US" dirty="0" smtClean="0"/>
              <a:t>stand up </a:t>
            </a:r>
            <a:r>
              <a:rPr lang="en-US" smtClean="0"/>
              <a:t>for blacks </a:t>
            </a:r>
            <a:r>
              <a:rPr lang="en-US" dirty="0" smtClean="0"/>
              <a:t>and express </a:t>
            </a:r>
            <a:r>
              <a:rPr lang="en-US" dirty="0" smtClean="0"/>
              <a:t>black culture in meaningful ways?</a:t>
            </a:r>
            <a:endParaRPr lang="en-US" dirty="0"/>
          </a:p>
        </p:txBody>
      </p:sp>
      <p:pic>
        <p:nvPicPr>
          <p:cNvPr id="16386" name="Picture 2" descr="C:\Users\jgay.BERTIE_K12_NC\AppData\Local\Microsoft\Windows\Temporary Internet Files\Content.IE5\M63QATZ4\MM90023475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62400"/>
            <a:ext cx="1589422"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96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18</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Can you discuss the struggles African-Americans had during the 1930s?</a:t>
            </a:r>
          </a:p>
          <a:p>
            <a:r>
              <a:rPr lang="en-US" dirty="0" smtClean="0"/>
              <a:t>Can you discuss the advancements African-Americans made during the 1930s?</a:t>
            </a:r>
          </a:p>
          <a:p>
            <a:endParaRPr lang="en-US" dirty="0"/>
          </a:p>
        </p:txBody>
      </p:sp>
      <p:pic>
        <p:nvPicPr>
          <p:cNvPr id="15363" name="Picture 3" descr="C:\Users\jgay.BERTIE_K12_NC\AppData\Local\Microsoft\Windows\Temporary Internet Files\Content.IE5\6KHZGVDS\MM900041015[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39886"/>
            <a:ext cx="1158387"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7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19: Culture and Society in the 1930s and 1940s (1930 – 1949)</a:t>
            </a:r>
            <a:endParaRPr lang="en-US" dirty="0"/>
          </a:p>
        </p:txBody>
      </p:sp>
      <p:sp>
        <p:nvSpPr>
          <p:cNvPr id="3" name="Content Placeholder 2"/>
          <p:cNvSpPr>
            <a:spLocks noGrp="1"/>
          </p:cNvSpPr>
          <p:nvPr>
            <p:ph idx="1"/>
          </p:nvPr>
        </p:nvSpPr>
        <p:spPr/>
        <p:txBody>
          <a:bodyPr/>
          <a:lstStyle/>
          <a:p>
            <a:r>
              <a:rPr lang="en-US" dirty="0" smtClean="0"/>
              <a:t>Music, art, sports and the church all played significant roles in the continued development of black culture during the 1930s and 1940s.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4762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71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57" y="27709"/>
            <a:ext cx="8229600" cy="1143000"/>
          </a:xfrm>
        </p:spPr>
        <p:txBody>
          <a:bodyPr/>
          <a:lstStyle/>
          <a:p>
            <a:r>
              <a:rPr lang="en-US" dirty="0" smtClean="0"/>
              <a:t>Section 1: Black Culture</a:t>
            </a:r>
            <a:endParaRPr lang="en-US" dirty="0"/>
          </a:p>
        </p:txBody>
      </p:sp>
      <p:sp>
        <p:nvSpPr>
          <p:cNvPr id="3" name="Content Placeholder 2"/>
          <p:cNvSpPr>
            <a:spLocks noGrp="1"/>
          </p:cNvSpPr>
          <p:nvPr>
            <p:ph idx="1"/>
          </p:nvPr>
        </p:nvSpPr>
        <p:spPr>
          <a:xfrm>
            <a:off x="436284" y="990600"/>
            <a:ext cx="8229600" cy="4525963"/>
          </a:xfrm>
        </p:spPr>
        <p:txBody>
          <a:bodyPr/>
          <a:lstStyle/>
          <a:p>
            <a:r>
              <a:rPr lang="en-US" b="1" dirty="0" smtClean="0"/>
              <a:t>Black institutions </a:t>
            </a:r>
            <a:r>
              <a:rPr lang="en-US" dirty="0" smtClean="0"/>
              <a:t>(such as schools, universities, churches, and newspapers) played an important part in </a:t>
            </a:r>
            <a:r>
              <a:rPr lang="en-US" b="1" dirty="0" smtClean="0"/>
              <a:t>helping African-American culture develop during this time</a:t>
            </a:r>
            <a:r>
              <a:rPr lang="en-US" dirty="0" smtClean="0"/>
              <a:t>.</a:t>
            </a:r>
          </a:p>
          <a:p>
            <a:pPr marL="457200" lvl="1" indent="0">
              <a:buNone/>
            </a:pPr>
            <a:endParaRPr lang="en-US" dirty="0"/>
          </a:p>
        </p:txBody>
      </p:sp>
      <p:sp>
        <p:nvSpPr>
          <p:cNvPr id="4" name="TextBox 3"/>
          <p:cNvSpPr txBox="1"/>
          <p:nvPr/>
        </p:nvSpPr>
        <p:spPr>
          <a:xfrm rot="21298817">
            <a:off x="671947" y="3642382"/>
            <a:ext cx="3200400" cy="1477328"/>
          </a:xfrm>
          <a:prstGeom prst="rect">
            <a:avLst/>
          </a:prstGeom>
          <a:noFill/>
        </p:spPr>
        <p:txBody>
          <a:bodyPr wrap="square" rtlCol="0">
            <a:spAutoFit/>
          </a:bodyPr>
          <a:lstStyle/>
          <a:p>
            <a:r>
              <a:rPr lang="en-US" dirty="0" smtClean="0"/>
              <a:t>Examples</a:t>
            </a:r>
          </a:p>
          <a:p>
            <a:pPr marL="285750" indent="-285750">
              <a:buFontTx/>
              <a:buChar char="-"/>
            </a:pPr>
            <a:r>
              <a:rPr lang="en-US" dirty="0" smtClean="0"/>
              <a:t>Black Newspapers publicized concerts</a:t>
            </a:r>
          </a:p>
          <a:p>
            <a:pPr marL="285750" indent="-285750">
              <a:buFontTx/>
              <a:buChar char="-"/>
            </a:pPr>
            <a:r>
              <a:rPr lang="en-US" dirty="0" smtClean="0"/>
              <a:t>All-Black Universities trained musicians</a:t>
            </a:r>
            <a:endParaRPr lang="en-US" dirty="0"/>
          </a:p>
        </p:txBody>
      </p:sp>
      <p:sp>
        <p:nvSpPr>
          <p:cNvPr id="5" name="TextBox 4"/>
          <p:cNvSpPr txBox="1"/>
          <p:nvPr/>
        </p:nvSpPr>
        <p:spPr>
          <a:xfrm rot="513823">
            <a:off x="5229956" y="3392792"/>
            <a:ext cx="3657600" cy="923330"/>
          </a:xfrm>
          <a:prstGeom prst="rect">
            <a:avLst/>
          </a:prstGeom>
          <a:noFill/>
        </p:spPr>
        <p:txBody>
          <a:bodyPr wrap="square" rtlCol="0">
            <a:spAutoFit/>
          </a:bodyPr>
          <a:lstStyle/>
          <a:p>
            <a:r>
              <a:rPr lang="en-US" dirty="0" smtClean="0"/>
              <a:t>Due to black migrants, the city of St. Louis, Missouri became a cultural center during the 30s and 40s.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72009"/>
            <a:ext cx="34290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jgay.BERTIE_K12_NC\AppData\Local\Microsoft\Windows\Temporary Internet Files\Content.IE5\PBKL6FC8\MC9003710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944525"/>
            <a:ext cx="1899209" cy="16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81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Section 1: Black Culture</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dirty="0" smtClean="0"/>
              <a:t>The political content of black art created debate among the black community.  </a:t>
            </a:r>
            <a:r>
              <a:rPr lang="en-US" sz="2400" b="1" dirty="0" smtClean="0"/>
              <a:t>Should art not only create beauty, but also be used to further black political freedom </a:t>
            </a:r>
            <a:r>
              <a:rPr lang="en-US" sz="2400" dirty="0" smtClean="0"/>
              <a:t>from oppression</a:t>
            </a:r>
            <a:r>
              <a:rPr lang="en-US" sz="2400" dirty="0"/>
              <a:t>?</a:t>
            </a:r>
            <a:endParaRPr lang="en-US" sz="2400" dirty="0" smtClean="0"/>
          </a:p>
          <a:p>
            <a:r>
              <a:rPr lang="en-US" sz="2400" dirty="0" smtClean="0"/>
              <a:t>Also, if black artists wanted to make money off of their creativity, they needed to compromise and </a:t>
            </a:r>
            <a:r>
              <a:rPr lang="en-US" sz="2400" b="1" dirty="0" smtClean="0"/>
              <a:t>adapt their work to make it acceptable to a white audience.</a:t>
            </a:r>
            <a:endParaRPr lang="en-US" sz="2400" b="1" dirty="0"/>
          </a:p>
        </p:txBody>
      </p:sp>
      <p:sp>
        <p:nvSpPr>
          <p:cNvPr id="4" name="TextBox 3"/>
          <p:cNvSpPr txBox="1"/>
          <p:nvPr/>
        </p:nvSpPr>
        <p:spPr>
          <a:xfrm rot="21349112">
            <a:off x="305336" y="3798841"/>
            <a:ext cx="3958343" cy="2308324"/>
          </a:xfrm>
          <a:prstGeom prst="rect">
            <a:avLst/>
          </a:prstGeom>
          <a:noFill/>
        </p:spPr>
        <p:txBody>
          <a:bodyPr wrap="square" rtlCol="0">
            <a:spAutoFit/>
          </a:bodyPr>
          <a:lstStyle/>
          <a:p>
            <a:r>
              <a:rPr lang="en-US" dirty="0" smtClean="0"/>
              <a:t>Example</a:t>
            </a:r>
          </a:p>
          <a:p>
            <a:r>
              <a:rPr lang="en-US" dirty="0" smtClean="0"/>
              <a:t>- Bebop (a musical style that emphasized improvisation) was the dominant black music of the 1940s.  However, after 1945 when WW2 veterans returned home, they wanted  slower music with simple love songs.  Bebop’s popularity faded out.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706091"/>
            <a:ext cx="3803651" cy="285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394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Popular Culture for the Masses</a:t>
            </a:r>
            <a:endParaRPr lang="en-US" dirty="0"/>
          </a:p>
        </p:txBody>
      </p:sp>
      <p:sp>
        <p:nvSpPr>
          <p:cNvPr id="3" name="Content Placeholder 2"/>
          <p:cNvSpPr>
            <a:spLocks noGrp="1"/>
          </p:cNvSpPr>
          <p:nvPr>
            <p:ph idx="1"/>
          </p:nvPr>
        </p:nvSpPr>
        <p:spPr>
          <a:xfrm>
            <a:off x="76200" y="1600200"/>
            <a:ext cx="8839200" cy="4525963"/>
          </a:xfrm>
        </p:spPr>
        <p:txBody>
          <a:bodyPr/>
          <a:lstStyle/>
          <a:p>
            <a:r>
              <a:rPr lang="en-US" dirty="0" smtClean="0"/>
              <a:t>Mainstream, commercial media often marginalized black performers and presented the audience with </a:t>
            </a:r>
            <a:r>
              <a:rPr lang="en-US" b="1" dirty="0" smtClean="0"/>
              <a:t>stereotyped black characters</a:t>
            </a:r>
            <a:r>
              <a:rPr lang="en-US" dirty="0" smtClean="0"/>
              <a:t>.</a:t>
            </a:r>
            <a:endParaRPr lang="en-US" dirty="0"/>
          </a:p>
        </p:txBody>
      </p:sp>
      <p:sp>
        <p:nvSpPr>
          <p:cNvPr id="4" name="TextBox 3"/>
          <p:cNvSpPr txBox="1"/>
          <p:nvPr/>
        </p:nvSpPr>
        <p:spPr>
          <a:xfrm rot="356631">
            <a:off x="918793" y="3485805"/>
            <a:ext cx="3810000" cy="1754326"/>
          </a:xfrm>
          <a:prstGeom prst="rect">
            <a:avLst/>
          </a:prstGeom>
          <a:noFill/>
        </p:spPr>
        <p:txBody>
          <a:bodyPr wrap="square" rtlCol="0">
            <a:spAutoFit/>
          </a:bodyPr>
          <a:lstStyle/>
          <a:p>
            <a:r>
              <a:rPr lang="en-US" dirty="0" smtClean="0"/>
              <a:t>Example</a:t>
            </a:r>
          </a:p>
          <a:p>
            <a:r>
              <a:rPr lang="en-US" i="1" dirty="0" smtClean="0"/>
              <a:t>The Amos and Andy Show</a:t>
            </a:r>
            <a:r>
              <a:rPr lang="en-US" dirty="0" smtClean="0"/>
              <a:t>, a popular 1930s radio program and later TV show, was a comedy that often </a:t>
            </a:r>
            <a:r>
              <a:rPr lang="en-US" b="1" dirty="0" smtClean="0"/>
              <a:t>depicted black women as bossy and black men as childish clowns</a:t>
            </a:r>
            <a:r>
              <a:rPr lang="en-US" dirty="0" smtClean="0"/>
              <a:t>.</a:t>
            </a:r>
            <a:endParaRPr lang="en-US" i="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272470"/>
            <a:ext cx="2747672" cy="328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1310037">
            <a:off x="685800" y="5715000"/>
            <a:ext cx="3818784" cy="646331"/>
          </a:xfrm>
          <a:prstGeom prst="rect">
            <a:avLst/>
          </a:prstGeom>
          <a:noFill/>
        </p:spPr>
        <p:txBody>
          <a:bodyPr wrap="square" rtlCol="0">
            <a:spAutoFit/>
          </a:bodyPr>
          <a:lstStyle/>
          <a:p>
            <a:r>
              <a:rPr lang="en-US" dirty="0" smtClean="0">
                <a:solidFill>
                  <a:srgbClr val="FF0000"/>
                </a:solidFill>
              </a:rPr>
              <a:t>What did you notice from </a:t>
            </a:r>
            <a:r>
              <a:rPr lang="en-US" i="1" dirty="0" smtClean="0">
                <a:solidFill>
                  <a:srgbClr val="FF0000"/>
                </a:solidFill>
              </a:rPr>
              <a:t>The Amos and Andy Show</a:t>
            </a:r>
            <a:r>
              <a:rPr lang="en-US" dirty="0" smtClean="0">
                <a:solidFill>
                  <a:srgbClr val="FF0000"/>
                </a:solidFill>
              </a:rPr>
              <a:t> video clip?</a:t>
            </a:r>
            <a:endParaRPr lang="en-US" dirty="0">
              <a:solidFill>
                <a:srgbClr val="FF0000"/>
              </a:solidFill>
            </a:endParaRPr>
          </a:p>
        </p:txBody>
      </p:sp>
    </p:spTree>
    <p:extLst>
      <p:ext uri="{BB962C8B-B14F-4D97-AF65-F5344CB8AC3E}">
        <p14:creationId xmlns:p14="http://schemas.microsoft.com/office/powerpoint/2010/main" val="4223386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Section 2: Popular Culture for the Masses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However, African Americans produced their own popular culture intended for black audiences.</a:t>
            </a:r>
          </a:p>
          <a:p>
            <a:r>
              <a:rPr lang="en-US" dirty="0" smtClean="0"/>
              <a:t>In comics and films, </a:t>
            </a:r>
            <a:r>
              <a:rPr lang="en-US" b="1" dirty="0" smtClean="0"/>
              <a:t>blacks attempted to create positive images of African Americans</a:t>
            </a:r>
            <a:r>
              <a:rPr lang="en-US" dirty="0" smtClean="0"/>
              <a:t>.</a:t>
            </a:r>
            <a:endParaRPr lang="en-US" dirty="0"/>
          </a:p>
        </p:txBody>
      </p:sp>
      <p:sp>
        <p:nvSpPr>
          <p:cNvPr id="4" name="TextBox 3"/>
          <p:cNvSpPr txBox="1"/>
          <p:nvPr/>
        </p:nvSpPr>
        <p:spPr>
          <a:xfrm rot="159372">
            <a:off x="737281" y="4168067"/>
            <a:ext cx="3733800" cy="2308324"/>
          </a:xfrm>
          <a:prstGeom prst="rect">
            <a:avLst/>
          </a:prstGeom>
          <a:noFill/>
        </p:spPr>
        <p:txBody>
          <a:bodyPr wrap="square" rtlCol="0">
            <a:spAutoFit/>
          </a:bodyPr>
          <a:lstStyle/>
          <a:p>
            <a:r>
              <a:rPr lang="en-US" dirty="0" smtClean="0"/>
              <a:t>Example</a:t>
            </a:r>
          </a:p>
          <a:p>
            <a:r>
              <a:rPr lang="en-US" dirty="0" smtClean="0"/>
              <a:t>The Philadelphia </a:t>
            </a:r>
            <a:r>
              <a:rPr lang="en-US" i="1" dirty="0" smtClean="0"/>
              <a:t>Independent</a:t>
            </a:r>
            <a:r>
              <a:rPr lang="en-US" dirty="0" smtClean="0"/>
              <a:t>, a black newspaper, ran a comic during the 1930s entitled ‘The Jones Family’.  It emphasized black people’s desire for achievement and respectability in the face of the hardships of the Great Depression.</a:t>
            </a:r>
            <a:endParaRPr lang="en-US" dirty="0"/>
          </a:p>
        </p:txBody>
      </p:sp>
      <p:pic>
        <p:nvPicPr>
          <p:cNvPr id="6146" name="Picture 2" descr="C:\Users\jgay.BERTIE_K12_NC\AppData\Local\Microsoft\Windows\Temporary Internet Files\Content.IE5\PBKL6FC8\MC9003710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25664">
            <a:off x="5351882" y="4399319"/>
            <a:ext cx="2098396" cy="18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5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448615" y="1295400"/>
            <a:ext cx="8229600" cy="4525963"/>
          </a:xfrm>
        </p:spPr>
        <p:txBody>
          <a:bodyPr/>
          <a:lstStyle/>
          <a:p>
            <a:r>
              <a:rPr lang="en-US" dirty="0" smtClean="0"/>
              <a:t>In modern popular culture, do you notice any negative stereotypes for African-Americans?</a:t>
            </a:r>
          </a:p>
          <a:p>
            <a:r>
              <a:rPr lang="en-US" dirty="0" smtClean="0"/>
              <a:t>How about attempts to create a positive image of African Americans?</a:t>
            </a:r>
            <a:endParaRPr lang="en-US" dirty="0"/>
          </a:p>
        </p:txBody>
      </p:sp>
      <p:pic>
        <p:nvPicPr>
          <p:cNvPr id="7170" name="Picture 2" descr="C:\Users\jgay.BERTIE_K12_NC\AppData\Local\Microsoft\Windows\Temporary Internet Files\Content.IE5\WEMQ71L8\MC900311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962400"/>
            <a:ext cx="12264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31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Section 3: The Black Chicago Renaissance</a:t>
            </a:r>
            <a:endParaRPr lang="en-US" dirty="0"/>
          </a:p>
        </p:txBody>
      </p:sp>
      <p:sp>
        <p:nvSpPr>
          <p:cNvPr id="3" name="Content Placeholder 2"/>
          <p:cNvSpPr>
            <a:spLocks noGrp="1"/>
          </p:cNvSpPr>
          <p:nvPr>
            <p:ph idx="1"/>
          </p:nvPr>
        </p:nvSpPr>
        <p:spPr>
          <a:xfrm>
            <a:off x="533400" y="1371600"/>
            <a:ext cx="8229600" cy="4525963"/>
          </a:xfrm>
        </p:spPr>
        <p:txBody>
          <a:bodyPr/>
          <a:lstStyle/>
          <a:p>
            <a:r>
              <a:rPr lang="en-US" sz="2400" b="1" dirty="0" smtClean="0"/>
              <a:t>Chicago was the center of black culture in the 1930s and 1940s</a:t>
            </a:r>
            <a:r>
              <a:rPr lang="en-US" sz="2400" dirty="0" smtClean="0"/>
              <a:t>.</a:t>
            </a:r>
          </a:p>
          <a:p>
            <a:r>
              <a:rPr lang="en-US" sz="2400" dirty="0" smtClean="0"/>
              <a:t>African Americans who migrated to Chicago looking for a better life helped to inspire a </a:t>
            </a:r>
            <a:r>
              <a:rPr lang="en-US" sz="2400" b="1" dirty="0" smtClean="0"/>
              <a:t>‘Chicago Renaissance’ of black culture</a:t>
            </a:r>
            <a:r>
              <a:rPr lang="en-US" sz="2400" dirty="0" smtClean="0"/>
              <a:t> during this time.</a:t>
            </a:r>
          </a:p>
          <a:p>
            <a:endParaRPr lang="en-US" dirty="0"/>
          </a:p>
        </p:txBody>
      </p:sp>
      <p:sp>
        <p:nvSpPr>
          <p:cNvPr id="4" name="TextBox 3"/>
          <p:cNvSpPr txBox="1"/>
          <p:nvPr/>
        </p:nvSpPr>
        <p:spPr>
          <a:xfrm rot="21230763">
            <a:off x="436117" y="4054282"/>
            <a:ext cx="3200400" cy="1200329"/>
          </a:xfrm>
          <a:prstGeom prst="rect">
            <a:avLst/>
          </a:prstGeom>
          <a:noFill/>
        </p:spPr>
        <p:txBody>
          <a:bodyPr wrap="square" rtlCol="0">
            <a:spAutoFit/>
          </a:bodyPr>
          <a:lstStyle/>
          <a:p>
            <a:r>
              <a:rPr lang="en-US" dirty="0" smtClean="0"/>
              <a:t>The culture of the Chicago Renaissance helped influence the development of jazz, gospel and dance.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597" y="3463821"/>
            <a:ext cx="4762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842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1162</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Unit 6: The Great Depression and World War II (1929 – 1949)</vt:lpstr>
      <vt:lpstr>Quick Review of Ch. 18</vt:lpstr>
      <vt:lpstr>Chapter 19: Culture and Society in the 1930s and 1940s (1930 – 1949)</vt:lpstr>
      <vt:lpstr>Section 1: Black Culture</vt:lpstr>
      <vt:lpstr>Section 1: Black Culture</vt:lpstr>
      <vt:lpstr>Section 2: Popular Culture for the Masses</vt:lpstr>
      <vt:lpstr>Section 2: Popular Culture for the Masses</vt:lpstr>
      <vt:lpstr>Quick Discussion</vt:lpstr>
      <vt:lpstr>Section 3: The Black Chicago Renaissance</vt:lpstr>
      <vt:lpstr>Quick Discussion</vt:lpstr>
      <vt:lpstr>Section 4: Black Art and Literature</vt:lpstr>
      <vt:lpstr>Section 4: Black Art and Literature</vt:lpstr>
      <vt:lpstr>Quick Discussion Question</vt:lpstr>
      <vt:lpstr>Section 5: African Americans in Sports</vt:lpstr>
      <vt:lpstr>Section 5: African Americans in Sports</vt:lpstr>
      <vt:lpstr>Quick Discussion Question</vt:lpstr>
      <vt:lpstr>Section 6: Black Religious Culture</vt:lpstr>
      <vt:lpstr>Section 6: Black Religious Culture</vt:lpstr>
      <vt:lpstr>Quick Review</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The Great Depression and World War II (1929 – 1949)</dc:title>
  <dc:creator>Gay, Jonathan</dc:creator>
  <cp:lastModifiedBy>Gay, Jonathan</cp:lastModifiedBy>
  <cp:revision>21</cp:revision>
  <dcterms:created xsi:type="dcterms:W3CDTF">2014-03-31T16:56:02Z</dcterms:created>
  <dcterms:modified xsi:type="dcterms:W3CDTF">2014-10-28T01:23:10Z</dcterms:modified>
</cp:coreProperties>
</file>