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73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7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3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9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7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0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7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6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4683-9915-45F7-AA97-59F41CC179E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6C79-0E69-4E54-833C-75257538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5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6:  Prosperity and Depression</a:t>
            </a:r>
            <a:br>
              <a:rPr lang="en-US" dirty="0" smtClean="0"/>
            </a:br>
            <a:r>
              <a:rPr lang="en-US" dirty="0" smtClean="0"/>
              <a:t>(1919 – 1941)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United States experiences economic prosperity during the 1920s.  However, the Great Depression brings about hard times, followed by government programs intended to help Americans get back on their feet.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3390900" cy="22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2" y="3781406"/>
            <a:ext cx="3003984" cy="236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4550" y="623641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1920’s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623641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1930’s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During the Great Depression, President Roosevelt’s administration increased the federal government’s role in the economy and society in an attempt to help Americans who had fallen on hard times.</a:t>
            </a:r>
          </a:p>
          <a:p>
            <a:r>
              <a:rPr lang="en-US" sz="2800" dirty="0" smtClean="0"/>
              <a:t>Can you think of any ways the US government in modern times attempts to help those in need? (unemployed, elderly, disabled, poor)</a:t>
            </a:r>
          </a:p>
          <a:p>
            <a:pPr lvl="1"/>
            <a:r>
              <a:rPr lang="en-US" sz="2400" dirty="0" smtClean="0"/>
              <a:t>Any ways this can be effective or ineffective?</a:t>
            </a:r>
            <a:endParaRPr lang="en-US" sz="2400" dirty="0"/>
          </a:p>
        </p:txBody>
      </p:sp>
      <p:pic>
        <p:nvPicPr>
          <p:cNvPr id="4098" name="Picture 2" descr="C:\Users\jgay.BERTIE_K12_NC\AppData\Local\Microsoft\Windows\Temporary Internet Files\Content.IE5\ULYH51DY\MM900234752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53000"/>
            <a:ext cx="1542549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Section 3:  Effects of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498"/>
            <a:ext cx="8229600" cy="4525963"/>
          </a:xfrm>
        </p:spPr>
        <p:txBody>
          <a:bodyPr/>
          <a:lstStyle/>
          <a:p>
            <a:r>
              <a:rPr lang="en-US" dirty="0" smtClean="0"/>
              <a:t>*Key Idea* The </a:t>
            </a:r>
            <a:r>
              <a:rPr lang="en-US" b="1" dirty="0" smtClean="0"/>
              <a:t>New Deal provided relief from the depression </a:t>
            </a:r>
            <a:r>
              <a:rPr lang="en-US" dirty="0" smtClean="0"/>
              <a:t>and guarded against further economic catastrophe</a:t>
            </a:r>
            <a:r>
              <a:rPr lang="en-US" b="1" dirty="0" smtClean="0"/>
              <a:t>, however it did not end the depression.  </a:t>
            </a:r>
          </a:p>
          <a:p>
            <a:r>
              <a:rPr lang="en-US" dirty="0" smtClean="0"/>
              <a:t>The impact of massive </a:t>
            </a:r>
            <a:r>
              <a:rPr lang="en-US" b="1" dirty="0" smtClean="0"/>
              <a:t>military production and spending during World War II </a:t>
            </a:r>
            <a:r>
              <a:rPr lang="en-US" dirty="0" smtClean="0"/>
              <a:t>in the 1940s actually </a:t>
            </a:r>
            <a:r>
              <a:rPr lang="en-US" b="1" dirty="0" smtClean="0"/>
              <a:t>ended the depression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7170" name="Picture 2" descr="C:\Users\jgay.BERTIE_K12_NC\AppData\Local\Microsoft\Windows\Temporary Internet Files\Content.IE5\VAWNYYML\MC9001495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52908"/>
            <a:ext cx="2310143" cy="18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</a:t>
            </a:r>
            <a:r>
              <a:rPr lang="en-US" b="1" dirty="0" smtClean="0"/>
              <a:t>Effects</a:t>
            </a:r>
            <a:r>
              <a:rPr lang="en-US" dirty="0" smtClean="0"/>
              <a:t> of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Federal Government became actively involved </a:t>
            </a:r>
            <a:r>
              <a:rPr lang="en-US" dirty="0" smtClean="0"/>
              <a:t>in trying to create economic growth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government began taking responsibility for the welfare</a:t>
            </a:r>
            <a:r>
              <a:rPr lang="en-US" dirty="0" smtClean="0"/>
              <a:t> of children and the poor, elderly, sick, disabled, and unemployed</a:t>
            </a:r>
          </a:p>
          <a:p>
            <a:r>
              <a:rPr lang="en-US" dirty="0" smtClean="0"/>
              <a:t>The creation of new federal agencies </a:t>
            </a:r>
            <a:r>
              <a:rPr lang="en-US" b="1" dirty="0" smtClean="0"/>
              <a:t>increased the power of the President and the Executive Branch</a:t>
            </a:r>
            <a:endParaRPr lang="en-US" b="1" dirty="0"/>
          </a:p>
        </p:txBody>
      </p:sp>
      <p:pic>
        <p:nvPicPr>
          <p:cNvPr id="8194" name="Picture 2" descr="C:\Users\jgay.BERTIE_K12_NC\AppData\Local\Microsoft\Windows\Temporary Internet Files\Content.IE5\WJI2BDKQ\MC9002380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08921"/>
            <a:ext cx="2057400" cy="15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4: Culture of the 1930’s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Movies became really popular during the 30’s.</a:t>
            </a:r>
          </a:p>
          <a:p>
            <a:r>
              <a:rPr lang="en-US" dirty="0" smtClean="0"/>
              <a:t>Why do you think that was?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1073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58" y="3061855"/>
            <a:ext cx="2305492" cy="341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64681"/>
            <a:ext cx="253792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4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Culture of the 1930’s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Thanks to radio and movies, entertainment became big business as </a:t>
            </a:r>
            <a:r>
              <a:rPr lang="en-US" sz="2800" b="1" dirty="0" smtClean="0"/>
              <a:t>many Americans looked for ways to escape the difficulties of real life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Ex: Snow White, Frankenstein, Gone With the Wind, The Lone Ranger, The Shadow</a:t>
            </a:r>
          </a:p>
          <a:p>
            <a:r>
              <a:rPr lang="en-US" sz="2800" dirty="0" smtClean="0"/>
              <a:t>Films such as </a:t>
            </a:r>
            <a:r>
              <a:rPr lang="en-US" sz="2800" i="1" dirty="0" smtClean="0"/>
              <a:t>The Wizard of Oz</a:t>
            </a:r>
            <a:r>
              <a:rPr lang="en-US" sz="2800" dirty="0" smtClean="0"/>
              <a:t> helped people believe that maybe their dreams really could come true.  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18" y="152400"/>
            <a:ext cx="8820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0941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ways Americans nowadays try to escape the difficulties of real life?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6KHZGVDS\MC9003117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50" y="3581400"/>
            <a:ext cx="1128505" cy="16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Deal Supports the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For the first time the </a:t>
            </a:r>
            <a:r>
              <a:rPr lang="en-US" b="1" dirty="0" smtClean="0"/>
              <a:t>government provided $ to help fund the arts.</a:t>
            </a:r>
          </a:p>
          <a:p>
            <a:r>
              <a:rPr lang="en-US" dirty="0" smtClean="0"/>
              <a:t>Federal Art Project</a:t>
            </a:r>
          </a:p>
          <a:p>
            <a:pPr lvl="1"/>
            <a:r>
              <a:rPr lang="en-US" b="1" dirty="0" smtClean="0"/>
              <a:t>Provided work for artists </a:t>
            </a:r>
            <a:r>
              <a:rPr lang="en-US" dirty="0" smtClean="0"/>
              <a:t>to create artworks for public buildings and sponsored art-education programs and exhibitions</a:t>
            </a:r>
            <a:endParaRPr lang="en-US" dirty="0"/>
          </a:p>
        </p:txBody>
      </p:sp>
      <p:pic>
        <p:nvPicPr>
          <p:cNvPr id="11266" name="Picture 2" descr="C:\Users\jgay.BERTIE_K12_NC\AppData\Local\Microsoft\Windows\Temporary Internet Files\Content.IE5\6LCZCQNV\MC90043488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4572286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New Deal and what did it seek to accomplish?</a:t>
            </a:r>
          </a:p>
          <a:p>
            <a:r>
              <a:rPr lang="en-US" dirty="0" smtClean="0"/>
              <a:t>How did the New Deal transform the role of the US government?</a:t>
            </a:r>
          </a:p>
          <a:p>
            <a:r>
              <a:rPr lang="en-US" dirty="0" smtClean="0"/>
              <a:t>What is your opinion of the New Deal? </a:t>
            </a:r>
          </a:p>
          <a:p>
            <a:endParaRPr lang="en-US" dirty="0"/>
          </a:p>
        </p:txBody>
      </p:sp>
      <p:pic>
        <p:nvPicPr>
          <p:cNvPr id="12290" name="Picture 2" descr="C:\Users\jgay.BERTIE_K12_NC\AppData\Local\Microsoft\Windows\Temporary Internet Files\Content.IE5\3SBBS4ZD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38" y="4876800"/>
            <a:ext cx="104481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The Twenties and The Great Depression (Ch. 16 – 17)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describe life in America during the 1920’s?</a:t>
            </a:r>
          </a:p>
          <a:p>
            <a:r>
              <a:rPr lang="en-US" dirty="0" smtClean="0"/>
              <a:t>What were some of the causes of economic decline at the end of the 1920s?</a:t>
            </a:r>
          </a:p>
          <a:p>
            <a:r>
              <a:rPr lang="en-US" dirty="0" smtClean="0"/>
              <a:t>In what ways did the Great Depression impact the lives of many Americans?</a:t>
            </a:r>
          </a:p>
          <a:p>
            <a:r>
              <a:rPr lang="en-US" dirty="0" smtClean="0"/>
              <a:t>How would you describe President Hoover’s response to the depression?</a:t>
            </a:r>
          </a:p>
          <a:p>
            <a:endParaRPr lang="en-US" dirty="0"/>
          </a:p>
        </p:txBody>
      </p:sp>
      <p:pic>
        <p:nvPicPr>
          <p:cNvPr id="2" name="Picture 2" descr="C:\Users\jgay.BERTIE_K12_NC\AppData\Local\Microsoft\Windows\Temporary Internet Files\Content.IE5\PBKL6FC8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5181600"/>
            <a:ext cx="81768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18 The New Deal (1932 – 1941)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Americans across the country hit hard by the Great Depression, the </a:t>
            </a:r>
            <a:r>
              <a:rPr lang="en-US" b="1" dirty="0" smtClean="0"/>
              <a:t>federal government attempted to lend folks a hand </a:t>
            </a:r>
            <a:r>
              <a:rPr lang="en-US" dirty="0" smtClean="0"/>
              <a:t>while also </a:t>
            </a:r>
            <a:r>
              <a:rPr lang="en-US" b="1" dirty="0" smtClean="0"/>
              <a:t>trying to spark economic growth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44481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3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 FDR Offers Relief and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Franklin Delano Roosevelt </a:t>
            </a:r>
            <a:r>
              <a:rPr lang="en-US" dirty="0" smtClean="0"/>
              <a:t>(FDR) easily defeats Herbert Hoover to win the presidential election of 1932, </a:t>
            </a:r>
            <a:r>
              <a:rPr lang="en-US" b="1" dirty="0" smtClean="0"/>
              <a:t>promising strong action by the federal government to combat the depression</a:t>
            </a:r>
            <a:r>
              <a:rPr lang="en-US" dirty="0" smtClean="0"/>
              <a:t>. He promised them a ‘New Deal’.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524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3 Primary Goals of the First New Deal</a:t>
            </a:r>
          </a:p>
          <a:p>
            <a:pPr lvl="1"/>
            <a:r>
              <a:rPr lang="en-US" b="1" dirty="0" smtClean="0"/>
              <a:t>Relief, Recovery, and Reform</a:t>
            </a:r>
          </a:p>
          <a:p>
            <a:r>
              <a:rPr lang="en-US" dirty="0" smtClean="0"/>
              <a:t>*Key Idea* Roosevelt’s policies would begin a </a:t>
            </a:r>
            <a:r>
              <a:rPr lang="en-US" b="1" dirty="0" smtClean="0"/>
              <a:t>new era of increased federal government involvement</a:t>
            </a:r>
            <a:r>
              <a:rPr lang="en-US" dirty="0" smtClean="0"/>
              <a:t> to protect the economy and provide for the needs of the American people.*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I3FJ4T3J\MC9000976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59" y="4495800"/>
            <a:ext cx="213866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Acts Under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Federal Deposit Insurance Corporation (FDIC)</a:t>
            </a:r>
          </a:p>
          <a:p>
            <a:pPr lvl="1"/>
            <a:r>
              <a:rPr lang="en-US" b="1" dirty="0" smtClean="0"/>
              <a:t>Insured bank deposits </a:t>
            </a:r>
            <a:r>
              <a:rPr lang="en-US" dirty="0" smtClean="0"/>
              <a:t>up to $5,000</a:t>
            </a:r>
          </a:p>
          <a:p>
            <a:r>
              <a:rPr lang="en-US" dirty="0" smtClean="0"/>
              <a:t>Civilian Conservation Corps (CCC)</a:t>
            </a:r>
          </a:p>
          <a:p>
            <a:pPr lvl="1"/>
            <a:r>
              <a:rPr lang="en-US" b="1" dirty="0" smtClean="0"/>
              <a:t>Provided jobs </a:t>
            </a:r>
            <a:r>
              <a:rPr lang="en-US" dirty="0" smtClean="0"/>
              <a:t>for young men replanting forests, building trails, digging irrigation ditches, and fighting fires</a:t>
            </a:r>
          </a:p>
          <a:p>
            <a:r>
              <a:rPr lang="en-US" dirty="0" smtClean="0"/>
              <a:t>National Recovery Administration (NRA)</a:t>
            </a:r>
          </a:p>
          <a:p>
            <a:pPr lvl="1"/>
            <a:r>
              <a:rPr lang="en-US" dirty="0" smtClean="0"/>
              <a:t>Developed </a:t>
            </a:r>
            <a:r>
              <a:rPr lang="en-US" b="1" dirty="0" smtClean="0"/>
              <a:t>codes of fair competition </a:t>
            </a:r>
            <a:r>
              <a:rPr lang="en-US" dirty="0" smtClean="0"/>
              <a:t>to govern industries and promote economic growth</a:t>
            </a:r>
          </a:p>
          <a:p>
            <a:r>
              <a:rPr lang="en-US" dirty="0" smtClean="0"/>
              <a:t>Public Works Administration (PWA)</a:t>
            </a:r>
          </a:p>
          <a:p>
            <a:pPr lvl="1"/>
            <a:r>
              <a:rPr lang="en-US" b="1" dirty="0" smtClean="0"/>
              <a:t>Created jobs </a:t>
            </a:r>
            <a:r>
              <a:rPr lang="en-US" dirty="0" smtClean="0"/>
              <a:t>for building bridges, dams, </a:t>
            </a:r>
          </a:p>
          <a:p>
            <a:pPr marL="457200" lvl="1" indent="0">
              <a:buNone/>
            </a:pPr>
            <a:r>
              <a:rPr lang="en-US" dirty="0" smtClean="0"/>
              <a:t>power plants and government buildings</a:t>
            </a:r>
            <a:endParaRPr lang="en-US" dirty="0"/>
          </a:p>
        </p:txBody>
      </p:sp>
      <p:pic>
        <p:nvPicPr>
          <p:cNvPr id="2050" name="Picture 2" descr="C:\Users\jgay.BERTIE_K12_NC\AppData\Local\Microsoft\Windows\Temporary Internet Files\Content.IE5\WEMQ71L8\MC9000976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93" y="4495800"/>
            <a:ext cx="20649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 The Second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47800"/>
            <a:ext cx="8229600" cy="4525963"/>
          </a:xfrm>
        </p:spPr>
        <p:txBody>
          <a:bodyPr/>
          <a:lstStyle/>
          <a:p>
            <a:r>
              <a:rPr lang="en-US" dirty="0" smtClean="0"/>
              <a:t>Progress had been made under the first New Deal, however much work remained to be done.  In </a:t>
            </a:r>
            <a:r>
              <a:rPr lang="en-US" b="1" dirty="0" smtClean="0"/>
              <a:t>1935</a:t>
            </a:r>
            <a:r>
              <a:rPr lang="en-US" dirty="0" smtClean="0"/>
              <a:t> Roosevelt announced the </a:t>
            </a:r>
            <a:r>
              <a:rPr lang="en-US" b="1" dirty="0" smtClean="0"/>
              <a:t>‘Second New Deal’ to address the many social needs of the American people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57363"/>
            <a:ext cx="2857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Second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447800"/>
            <a:ext cx="8229600" cy="4525963"/>
          </a:xfrm>
        </p:spPr>
        <p:txBody>
          <a:bodyPr/>
          <a:lstStyle/>
          <a:p>
            <a:r>
              <a:rPr lang="en-US" b="1" dirty="0" smtClean="0"/>
              <a:t>Help</a:t>
            </a:r>
            <a:r>
              <a:rPr lang="en-US" dirty="0" smtClean="0"/>
              <a:t> the </a:t>
            </a:r>
            <a:r>
              <a:rPr lang="en-US" b="1" dirty="0" smtClean="0"/>
              <a:t>elderly, poor, and unemployed</a:t>
            </a:r>
          </a:p>
          <a:p>
            <a:r>
              <a:rPr lang="en-US" dirty="0" smtClean="0"/>
              <a:t>Create </a:t>
            </a:r>
            <a:r>
              <a:rPr lang="en-US" b="1" dirty="0" smtClean="0"/>
              <a:t>new public-works </a:t>
            </a:r>
            <a:r>
              <a:rPr lang="en-US" dirty="0" smtClean="0"/>
              <a:t>projects</a:t>
            </a:r>
          </a:p>
          <a:p>
            <a:r>
              <a:rPr lang="en-US" b="1" dirty="0" smtClean="0"/>
              <a:t>Help farmers </a:t>
            </a:r>
            <a:r>
              <a:rPr lang="en-US" dirty="0" smtClean="0"/>
              <a:t>get back on their feet</a:t>
            </a:r>
          </a:p>
          <a:p>
            <a:r>
              <a:rPr lang="en-US" dirty="0" smtClean="0"/>
              <a:t>Protect </a:t>
            </a:r>
            <a:r>
              <a:rPr lang="en-US" b="1" dirty="0" smtClean="0"/>
              <a:t>workers’ rights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399"/>
            <a:ext cx="4133850" cy="26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66841">
            <a:off x="879958" y="548857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Hungry Americans waited in lines at soup kitchens.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Acts of the Second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Works Progress Administration (WPA)</a:t>
            </a:r>
          </a:p>
          <a:p>
            <a:pPr lvl="1"/>
            <a:r>
              <a:rPr lang="en-US" b="1" dirty="0" smtClean="0"/>
              <a:t>Built or improved</a:t>
            </a:r>
            <a:r>
              <a:rPr lang="en-US" dirty="0" smtClean="0"/>
              <a:t> highways, dredged rivers and harbors, and promoted soil and water conservation (Creating Jobs)</a:t>
            </a:r>
          </a:p>
          <a:p>
            <a:r>
              <a:rPr lang="en-US" dirty="0" smtClean="0"/>
              <a:t>Social Security Act</a:t>
            </a:r>
          </a:p>
          <a:p>
            <a:pPr lvl="1"/>
            <a:r>
              <a:rPr lang="en-US" dirty="0" smtClean="0"/>
              <a:t>Created a pension </a:t>
            </a:r>
            <a:r>
              <a:rPr lang="en-US" b="1" dirty="0" smtClean="0"/>
              <a:t>system for retirees and established unemployment insurance </a:t>
            </a:r>
            <a:r>
              <a:rPr lang="en-US" dirty="0" smtClean="0"/>
              <a:t>for workers who lost their job</a:t>
            </a:r>
          </a:p>
          <a:p>
            <a:r>
              <a:rPr lang="en-US" dirty="0" smtClean="0"/>
              <a:t>Wagner Act</a:t>
            </a:r>
          </a:p>
          <a:p>
            <a:pPr lvl="1"/>
            <a:r>
              <a:rPr lang="en-US" dirty="0" smtClean="0"/>
              <a:t>Recognized the </a:t>
            </a:r>
            <a:r>
              <a:rPr lang="en-US" b="1" dirty="0" smtClean="0"/>
              <a:t>right of workers to join labor unions </a:t>
            </a:r>
            <a:r>
              <a:rPr lang="en-US" dirty="0" smtClean="0"/>
              <a:t>and use collective bargaining</a:t>
            </a:r>
          </a:p>
          <a:p>
            <a:r>
              <a:rPr lang="en-US" dirty="0" smtClean="0"/>
              <a:t>Fair Labor Standards Act</a:t>
            </a:r>
          </a:p>
          <a:p>
            <a:pPr lvl="1"/>
            <a:r>
              <a:rPr lang="en-US" dirty="0" smtClean="0"/>
              <a:t>Established a </a:t>
            </a:r>
            <a:r>
              <a:rPr lang="en-US" b="1" dirty="0" smtClean="0"/>
              <a:t>minimum wage </a:t>
            </a:r>
            <a:r>
              <a:rPr lang="en-US" dirty="0" smtClean="0"/>
              <a:t>(25 cents per hour) </a:t>
            </a:r>
          </a:p>
          <a:p>
            <a:pPr marL="457200" lvl="1" indent="0">
              <a:buNone/>
            </a:pPr>
            <a:r>
              <a:rPr lang="en-US" dirty="0" smtClean="0"/>
              <a:t>and </a:t>
            </a:r>
            <a:r>
              <a:rPr lang="en-US" b="1" dirty="0" smtClean="0"/>
              <a:t>maximum workweek </a:t>
            </a:r>
            <a:r>
              <a:rPr lang="en-US" dirty="0" smtClean="0"/>
              <a:t>of 44 hours</a:t>
            </a:r>
          </a:p>
          <a:p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WEMQ71L8\MC9000976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759306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859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Unit 6:  Prosperity and Depression (1919 – 1941)</vt:lpstr>
      <vt:lpstr>Quick Review of The Twenties and The Great Depression (Ch. 16 – 17)</vt:lpstr>
      <vt:lpstr>Ch. 18 The New Deal (1932 – 1941)</vt:lpstr>
      <vt:lpstr>Section 1:  FDR Offers Relief and Recovery</vt:lpstr>
      <vt:lpstr>The First New Deal</vt:lpstr>
      <vt:lpstr>Key Acts Under Roosevelt</vt:lpstr>
      <vt:lpstr>Section 2:  The Second New Deal</vt:lpstr>
      <vt:lpstr>Goals of the Second New Deal</vt:lpstr>
      <vt:lpstr>Key Acts of the Second New Deal</vt:lpstr>
      <vt:lpstr>Quick Discussion</vt:lpstr>
      <vt:lpstr>Section 3:  Effects of the New Deal</vt:lpstr>
      <vt:lpstr>Section 3: Effects of the New Deal</vt:lpstr>
      <vt:lpstr>Section 4: Culture of the 1930’s</vt:lpstr>
      <vt:lpstr>Culture of the 1930’s</vt:lpstr>
      <vt:lpstr>Quick Discussion</vt:lpstr>
      <vt:lpstr>The New Deal Supports the Arts</vt:lpstr>
      <vt:lpstr>Quick Review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Review of The Twenties and The Great Depression (Ch. 16 – 17)</dc:title>
  <dc:creator>Gay, Jonathan</dc:creator>
  <cp:lastModifiedBy>Gay, Jonathan</cp:lastModifiedBy>
  <cp:revision>27</cp:revision>
  <dcterms:created xsi:type="dcterms:W3CDTF">2013-04-17T19:11:55Z</dcterms:created>
  <dcterms:modified xsi:type="dcterms:W3CDTF">2016-02-16T19:19:19Z</dcterms:modified>
</cp:coreProperties>
</file>