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4" r:id="rId3"/>
    <p:sldId id="265" r:id="rId4"/>
    <p:sldId id="256" r:id="rId5"/>
    <p:sldId id="258" r:id="rId6"/>
    <p:sldId id="259" r:id="rId7"/>
    <p:sldId id="266" r:id="rId8"/>
    <p:sldId id="260" r:id="rId9"/>
    <p:sldId id="267"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E42DBB-3FBC-4756-A979-524ED253BCA1}"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307828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42DBB-3FBC-4756-A979-524ED253BCA1}"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42421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42DBB-3FBC-4756-A979-524ED253BCA1}"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71881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42DBB-3FBC-4756-A979-524ED253BCA1}"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209343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42DBB-3FBC-4756-A979-524ED253BCA1}" type="datetimeFigureOut">
              <a:rPr lang="en-US" smtClean="0"/>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195323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E42DBB-3FBC-4756-A979-524ED253BCA1}"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279917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E42DBB-3FBC-4756-A979-524ED253BCA1}" type="datetimeFigureOut">
              <a:rPr lang="en-US" smtClean="0"/>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278487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42DBB-3FBC-4756-A979-524ED253BCA1}" type="datetimeFigureOut">
              <a:rPr lang="en-US" smtClean="0"/>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3689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42DBB-3FBC-4756-A979-524ED253BCA1}" type="datetimeFigureOut">
              <a:rPr lang="en-US" smtClean="0"/>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185692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42DBB-3FBC-4756-A979-524ED253BCA1}"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407848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42DBB-3FBC-4756-A979-524ED253BCA1}" type="datetimeFigureOut">
              <a:rPr lang="en-US" smtClean="0"/>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21F13-AB94-4856-939B-D5115F531F6B}" type="slidenum">
              <a:rPr lang="en-US" smtClean="0"/>
              <a:t>‹#›</a:t>
            </a:fld>
            <a:endParaRPr lang="en-US"/>
          </a:p>
        </p:txBody>
      </p:sp>
    </p:spTree>
    <p:extLst>
      <p:ext uri="{BB962C8B-B14F-4D97-AF65-F5344CB8AC3E}">
        <p14:creationId xmlns:p14="http://schemas.microsoft.com/office/powerpoint/2010/main" val="10038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2DBB-3FBC-4756-A979-524ED253BCA1}" type="datetimeFigureOut">
              <a:rPr lang="en-US" smtClean="0"/>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21F13-AB94-4856-939B-D5115F531F6B}" type="slidenum">
              <a:rPr lang="en-US" smtClean="0"/>
              <a:t>‹#›</a:t>
            </a:fld>
            <a:endParaRPr lang="en-US"/>
          </a:p>
        </p:txBody>
      </p:sp>
    </p:spTree>
    <p:extLst>
      <p:ext uri="{BB962C8B-B14F-4D97-AF65-F5344CB8AC3E}">
        <p14:creationId xmlns:p14="http://schemas.microsoft.com/office/powerpoint/2010/main" val="1580134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Using your textbook effectively.</a:t>
            </a:r>
          </a:p>
        </p:txBody>
      </p:sp>
      <p:sp>
        <p:nvSpPr>
          <p:cNvPr id="18435" name="Rectangle 3"/>
          <p:cNvSpPr>
            <a:spLocks noGrp="1" noChangeArrowheads="1"/>
          </p:cNvSpPr>
          <p:nvPr>
            <p:ph type="body" idx="1"/>
          </p:nvPr>
        </p:nvSpPr>
        <p:spPr/>
        <p:txBody>
          <a:bodyPr/>
          <a:lstStyle/>
          <a:p>
            <a:pPr eaLnBrk="1" hangingPunct="1"/>
            <a:r>
              <a:rPr lang="en-US" smtClean="0"/>
              <a:t>Outline at Beginning of Chapter (p.5)</a:t>
            </a:r>
          </a:p>
          <a:p>
            <a:pPr eaLnBrk="1" hangingPunct="1"/>
            <a:r>
              <a:rPr lang="en-US" smtClean="0"/>
              <a:t>Pay attention to </a:t>
            </a:r>
            <a:r>
              <a:rPr lang="en-US" b="1" smtClean="0"/>
              <a:t>bold print words. </a:t>
            </a:r>
            <a:r>
              <a:rPr lang="en-US" smtClean="0"/>
              <a:t>(p. 7)</a:t>
            </a:r>
          </a:p>
          <a:p>
            <a:pPr eaLnBrk="1" hangingPunct="1"/>
            <a:r>
              <a:rPr lang="en-US" smtClean="0"/>
              <a:t>Glossary at back of book (p.931)</a:t>
            </a:r>
          </a:p>
          <a:p>
            <a:pPr eaLnBrk="1" hangingPunct="1"/>
            <a:r>
              <a:rPr lang="en-US" smtClean="0"/>
              <a:t>Timelines at the end of each chapter are helpful. (page 30)</a:t>
            </a:r>
          </a:p>
          <a:p>
            <a:pPr eaLnBrk="1" hangingPunct="1"/>
            <a:r>
              <a:rPr lang="en-US" smtClean="0"/>
              <a:t>Very Helpful! Chapter Review and Assessment at the end of each chapter. (p. 32)</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86400"/>
            <a:ext cx="13716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380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Review Questions</a:t>
            </a:r>
            <a:br>
              <a:rPr lang="en-US" dirty="0" smtClean="0"/>
            </a:br>
            <a:r>
              <a:rPr lang="en-US" dirty="0" smtClean="0"/>
              <a:t>Ch. </a:t>
            </a:r>
            <a:r>
              <a:rPr lang="en-US" smtClean="0"/>
              <a:t>1 Africa</a:t>
            </a:r>
            <a:endParaRPr lang="en-US" dirty="0"/>
          </a:p>
        </p:txBody>
      </p:sp>
      <p:sp>
        <p:nvSpPr>
          <p:cNvPr id="3" name="Content Placeholder 2"/>
          <p:cNvSpPr>
            <a:spLocks noGrp="1"/>
          </p:cNvSpPr>
          <p:nvPr>
            <p:ph idx="1"/>
          </p:nvPr>
        </p:nvSpPr>
        <p:spPr/>
        <p:txBody>
          <a:bodyPr/>
          <a:lstStyle/>
          <a:p>
            <a:r>
              <a:rPr lang="en-US" dirty="0" smtClean="0"/>
              <a:t>How would you describe the continent of Africa?</a:t>
            </a:r>
          </a:p>
          <a:p>
            <a:r>
              <a:rPr lang="en-US" dirty="0" smtClean="0"/>
              <a:t>Why are we focusing on West Africa for African-American studies?</a:t>
            </a:r>
          </a:p>
          <a:p>
            <a:r>
              <a:rPr lang="en-US" dirty="0" smtClean="0"/>
              <a:t>How would you describe West African culture?</a:t>
            </a:r>
          </a:p>
          <a:p>
            <a:endParaRPr lang="en-US" dirty="0" smtClean="0"/>
          </a:p>
          <a:p>
            <a:endParaRPr lang="en-US" dirty="0"/>
          </a:p>
        </p:txBody>
      </p:sp>
      <p:pic>
        <p:nvPicPr>
          <p:cNvPr id="6146" name="Picture 2" descr="C:\Users\jgay\AppData\Local\Microsoft\Windows\Temporary Internet Files\Content.IE5\T3YNOV95\MC90043991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72000"/>
            <a:ext cx="286504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64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1: From West Africa to the Early Americas (Ancient Times – 1763)</a:t>
            </a:r>
            <a:endParaRPr lang="en-US" dirty="0"/>
          </a:p>
        </p:txBody>
      </p:sp>
      <p:sp>
        <p:nvSpPr>
          <p:cNvPr id="3" name="Content Placeholder 2"/>
          <p:cNvSpPr>
            <a:spLocks noGrp="1"/>
          </p:cNvSpPr>
          <p:nvPr>
            <p:ph idx="1"/>
          </p:nvPr>
        </p:nvSpPr>
        <p:spPr/>
        <p:txBody>
          <a:bodyPr/>
          <a:lstStyle/>
          <a:p>
            <a:r>
              <a:rPr lang="en-US" dirty="0" smtClean="0"/>
              <a:t>The Atlantic Slave Trade brings West Africans to the Colonies of the Americas.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99038"/>
            <a:ext cx="38004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9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 Africa</a:t>
            </a:r>
            <a:br>
              <a:rPr lang="en-US" dirty="0" smtClean="0"/>
            </a:br>
            <a:r>
              <a:rPr lang="en-US" dirty="0" smtClean="0"/>
              <a:t>6000 BC – 1600 AD</a:t>
            </a:r>
            <a:endParaRPr lang="en-US" dirty="0"/>
          </a:p>
        </p:txBody>
      </p:sp>
      <p:sp>
        <p:nvSpPr>
          <p:cNvPr id="3" name="Content Placeholder 2"/>
          <p:cNvSpPr>
            <a:spLocks noGrp="1"/>
          </p:cNvSpPr>
          <p:nvPr>
            <p:ph idx="1"/>
          </p:nvPr>
        </p:nvSpPr>
        <p:spPr/>
        <p:txBody>
          <a:bodyPr/>
          <a:lstStyle/>
          <a:p>
            <a:r>
              <a:rPr lang="en-US" dirty="0" smtClean="0"/>
              <a:t>Africa is home to many ancient civilizations.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7" y="2743200"/>
            <a:ext cx="5153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17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Interesting Quote</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“These West African nations think themselves the foremost men in the world, and nothing will persuade them to the contrary.  They imagine that Africa is not only the greatest part of the world but also the happiest and most agreeable.”</a:t>
            </a:r>
          </a:p>
          <a:p>
            <a:pPr lvl="3"/>
            <a:r>
              <a:rPr lang="en-US" sz="2400" dirty="0" smtClean="0"/>
              <a:t>Father </a:t>
            </a:r>
            <a:r>
              <a:rPr lang="en-US" sz="2400" dirty="0" err="1" smtClean="0"/>
              <a:t>Cavazzi</a:t>
            </a:r>
            <a:r>
              <a:rPr lang="en-US" sz="2400" dirty="0" smtClean="0"/>
              <a:t>, 1687</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490" y="3810000"/>
            <a:ext cx="3272663"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140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Africa</a:t>
            </a:r>
            <a:endParaRPr lang="en-US" dirty="0"/>
          </a:p>
        </p:txBody>
      </p:sp>
      <p:sp>
        <p:nvSpPr>
          <p:cNvPr id="3" name="Content Placeholder 2"/>
          <p:cNvSpPr>
            <a:spLocks noGrp="1"/>
          </p:cNvSpPr>
          <p:nvPr>
            <p:ph idx="1"/>
          </p:nvPr>
        </p:nvSpPr>
        <p:spPr/>
        <p:txBody>
          <a:bodyPr/>
          <a:lstStyle/>
          <a:p>
            <a:r>
              <a:rPr lang="en-US" dirty="0" smtClean="0"/>
              <a:t>Large and geographically diverse continent</a:t>
            </a:r>
          </a:p>
          <a:p>
            <a:pPr lvl="1"/>
            <a:r>
              <a:rPr lang="en-US" dirty="0" smtClean="0"/>
              <a:t>Desert, Coast, Rain Forest, Grasslands, etc.</a:t>
            </a:r>
          </a:p>
          <a:p>
            <a:r>
              <a:rPr lang="en-US" dirty="0" smtClean="0"/>
              <a:t>Believed to be the ‘birthplace’ of humanity</a:t>
            </a:r>
          </a:p>
          <a:p>
            <a:r>
              <a:rPr lang="en-US" dirty="0" smtClean="0"/>
              <a:t>Ancient Egypt – one of the earliest civilizations in world history</a:t>
            </a:r>
          </a:p>
          <a:p>
            <a:pPr lvl="1"/>
            <a:r>
              <a:rPr lang="en-US" dirty="0"/>
              <a:t>Egyptian King = </a:t>
            </a:r>
            <a:r>
              <a:rPr lang="en-US" dirty="0" smtClean="0"/>
              <a:t>Pharaoh</a:t>
            </a:r>
          </a:p>
          <a:p>
            <a:r>
              <a:rPr lang="en-US" dirty="0" smtClean="0"/>
              <a:t>Other Ancient African Kingdoms</a:t>
            </a:r>
          </a:p>
          <a:p>
            <a:pPr lvl="1"/>
            <a:r>
              <a:rPr lang="en-US" dirty="0" smtClean="0"/>
              <a:t>Kush, Meroe, and Axum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00488"/>
            <a:ext cx="2533007" cy="277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012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West Africa</a:t>
            </a:r>
            <a:endParaRPr lang="en-US" dirty="0"/>
          </a:p>
        </p:txBody>
      </p:sp>
      <p:sp>
        <p:nvSpPr>
          <p:cNvPr id="3" name="Content Placeholder 2"/>
          <p:cNvSpPr>
            <a:spLocks noGrp="1"/>
          </p:cNvSpPr>
          <p:nvPr>
            <p:ph idx="1"/>
          </p:nvPr>
        </p:nvSpPr>
        <p:spPr>
          <a:xfrm>
            <a:off x="468086" y="1447800"/>
            <a:ext cx="8229600" cy="4525963"/>
          </a:xfrm>
        </p:spPr>
        <p:txBody>
          <a:bodyPr>
            <a:normAutofit/>
          </a:bodyPr>
          <a:lstStyle/>
          <a:p>
            <a:r>
              <a:rPr lang="en-US" dirty="0" smtClean="0"/>
              <a:t>West African Kingdoms Rise and Fall </a:t>
            </a:r>
          </a:p>
          <a:p>
            <a:pPr lvl="1"/>
            <a:r>
              <a:rPr lang="en-US" dirty="0" smtClean="0"/>
              <a:t>Ancient Ghana (c. 350 – c. 1200 AD)</a:t>
            </a:r>
          </a:p>
          <a:p>
            <a:pPr lvl="1"/>
            <a:r>
              <a:rPr lang="en-US" dirty="0" smtClean="0"/>
              <a:t>Mali (1230 – 1468 AD)</a:t>
            </a:r>
          </a:p>
          <a:p>
            <a:pPr lvl="1"/>
            <a:r>
              <a:rPr lang="en-US" dirty="0" smtClean="0"/>
              <a:t>Songhai (1464 – 1591 AD)</a:t>
            </a:r>
          </a:p>
          <a:p>
            <a:pPr lvl="2"/>
            <a:r>
              <a:rPr lang="en-US" dirty="0" smtClean="0"/>
              <a:t>What was the source of their power? </a:t>
            </a:r>
          </a:p>
          <a:p>
            <a:pPr lvl="3"/>
            <a:r>
              <a:rPr lang="en-US" dirty="0"/>
              <a:t>W</a:t>
            </a:r>
            <a:r>
              <a:rPr lang="en-US" dirty="0" smtClean="0"/>
              <a:t>ealthy </a:t>
            </a:r>
            <a:r>
              <a:rPr lang="en-US" dirty="0"/>
              <a:t>T</a:t>
            </a:r>
            <a:r>
              <a:rPr lang="en-US" dirty="0" smtClean="0"/>
              <a:t>rading Networks</a:t>
            </a:r>
          </a:p>
          <a:p>
            <a:pPr lvl="4"/>
            <a:r>
              <a:rPr lang="en-US" dirty="0" smtClean="0"/>
              <a:t>Goods such as: pepper, slaves, and especially gold</a:t>
            </a:r>
          </a:p>
        </p:txBody>
      </p:sp>
      <p:pic>
        <p:nvPicPr>
          <p:cNvPr id="3074" name="Picture 2" descr="http://3.bp.blogspot.com/-Wd1g1FTIJZs/TZY75AEyLTI/AAAAAAAAACo/N6P73iXwltg/s1600/gold%2Bin%2Baf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760686"/>
            <a:ext cx="2164126" cy="193467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33600"/>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245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West Africa</a:t>
            </a:r>
            <a:endParaRPr lang="en-US" dirty="0"/>
          </a:p>
        </p:txBody>
      </p:sp>
      <p:sp>
        <p:nvSpPr>
          <p:cNvPr id="3" name="Content Placeholder 2"/>
          <p:cNvSpPr>
            <a:spLocks noGrp="1"/>
          </p:cNvSpPr>
          <p:nvPr>
            <p:ph idx="1"/>
          </p:nvPr>
        </p:nvSpPr>
        <p:spPr/>
        <p:txBody>
          <a:bodyPr/>
          <a:lstStyle/>
          <a:p>
            <a:r>
              <a:rPr lang="en-US" dirty="0" smtClean="0"/>
              <a:t>West Africans served as both slave traders and slaves themselves.</a:t>
            </a:r>
          </a:p>
          <a:p>
            <a:r>
              <a:rPr lang="en-US" dirty="0" smtClean="0"/>
              <a:t>Most African-Americans trace their roots to the Western region of Africa.</a:t>
            </a:r>
          </a:p>
          <a:p>
            <a:pPr lvl="1"/>
            <a:r>
              <a:rPr lang="en-US" dirty="0" smtClean="0"/>
              <a:t>Quick Discussion: Why do you think that is???</a:t>
            </a:r>
            <a:endParaRPr lang="en-US" dirty="0"/>
          </a:p>
        </p:txBody>
      </p:sp>
      <p:pic>
        <p:nvPicPr>
          <p:cNvPr id="4098" name="Picture 2" descr="C:\Users\jgay.BERTIE_K12_NC\AppData\Local\Microsoft\Windows\Temporary Internet Files\Content.IE5\6KHZGVDS\MC9000487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8391" y="4366245"/>
            <a:ext cx="2017457" cy="204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sz="3600" dirty="0" smtClean="0"/>
              <a:t>Section 3: West African Society and Culture</a:t>
            </a:r>
            <a:endParaRPr lang="en-US" sz="3600" dirty="0"/>
          </a:p>
        </p:txBody>
      </p:sp>
      <p:sp>
        <p:nvSpPr>
          <p:cNvPr id="3" name="Content Placeholder 2"/>
          <p:cNvSpPr>
            <a:spLocks noGrp="1"/>
          </p:cNvSpPr>
          <p:nvPr>
            <p:ph idx="1"/>
          </p:nvPr>
        </p:nvSpPr>
        <p:spPr>
          <a:xfrm>
            <a:off x="457200" y="1371600"/>
            <a:ext cx="8229600" cy="4525963"/>
          </a:xfrm>
        </p:spPr>
        <p:txBody>
          <a:bodyPr/>
          <a:lstStyle/>
          <a:p>
            <a:r>
              <a:rPr lang="en-US" dirty="0" smtClean="0"/>
              <a:t>By the early 16</a:t>
            </a:r>
            <a:r>
              <a:rPr lang="en-US" baseline="30000" dirty="0" smtClean="0"/>
              <a:t>th</a:t>
            </a:r>
            <a:r>
              <a:rPr lang="en-US" dirty="0" smtClean="0"/>
              <a:t> century, most West Africans were farmers.</a:t>
            </a:r>
          </a:p>
          <a:p>
            <a:r>
              <a:rPr lang="en-US" dirty="0" smtClean="0"/>
              <a:t>Family Connections</a:t>
            </a:r>
          </a:p>
          <a:p>
            <a:pPr lvl="1"/>
            <a:r>
              <a:rPr lang="en-US" dirty="0" smtClean="0"/>
              <a:t>Depending on the ethnic group, extended families and lineages were either patrilineal or matrilineal.</a:t>
            </a:r>
          </a:p>
          <a:p>
            <a:pPr lvl="2"/>
            <a:r>
              <a:rPr lang="en-US" dirty="0" smtClean="0"/>
              <a:t>Patrilineal: tracing descent through the male line</a:t>
            </a:r>
          </a:p>
          <a:p>
            <a:pPr lvl="2"/>
            <a:r>
              <a:rPr lang="en-US" dirty="0" err="1" smtClean="0"/>
              <a:t>Matrilneal</a:t>
            </a:r>
            <a:r>
              <a:rPr lang="en-US" dirty="0" smtClean="0"/>
              <a:t>: tracing descent through the female line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835236"/>
            <a:ext cx="1714500" cy="187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610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Section 3: West African Society and Culture</a:t>
            </a:r>
            <a:br>
              <a:rPr lang="en-US" sz="3600" dirty="0" smtClean="0"/>
            </a:br>
            <a:r>
              <a:rPr lang="en-US" sz="3600" dirty="0" smtClean="0"/>
              <a:t>“Key Concepts”</a:t>
            </a:r>
            <a:endParaRPr lang="en-US" sz="3600" dirty="0"/>
          </a:p>
        </p:txBody>
      </p:sp>
      <p:sp>
        <p:nvSpPr>
          <p:cNvPr id="3" name="Content Placeholder 2"/>
          <p:cNvSpPr>
            <a:spLocks noGrp="1"/>
          </p:cNvSpPr>
          <p:nvPr>
            <p:ph idx="1"/>
          </p:nvPr>
        </p:nvSpPr>
        <p:spPr/>
        <p:txBody>
          <a:bodyPr/>
          <a:lstStyle/>
          <a:p>
            <a:r>
              <a:rPr lang="en-US" sz="2800" dirty="0" smtClean="0"/>
              <a:t>In general, men dominated women in West Africa.</a:t>
            </a:r>
          </a:p>
          <a:p>
            <a:r>
              <a:rPr lang="en-US" sz="2800" dirty="0" smtClean="0"/>
              <a:t>Slavery was a part of the social structure since ancient times.</a:t>
            </a:r>
          </a:p>
          <a:p>
            <a:r>
              <a:rPr lang="en-US" sz="2800" dirty="0"/>
              <a:t>Religion: Islam or Indigenous (Local Beliefs)</a:t>
            </a:r>
          </a:p>
          <a:p>
            <a:r>
              <a:rPr lang="en-US" sz="2800" dirty="0"/>
              <a:t>Art and Music: Connected to Local </a:t>
            </a:r>
            <a:r>
              <a:rPr lang="en-US" sz="2800" dirty="0" smtClean="0"/>
              <a:t>Religion</a:t>
            </a:r>
          </a:p>
          <a:p>
            <a:r>
              <a:rPr lang="en-US" sz="2800" dirty="0" smtClean="0"/>
              <a:t>Literature: Orally passed from generation to generation.</a:t>
            </a:r>
            <a:endParaRPr lang="en-US" sz="2800" dirty="0"/>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050" y="3581400"/>
            <a:ext cx="1514614"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9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450</Words>
  <Application>Microsoft Office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Using your textbook effectively.</vt:lpstr>
      <vt:lpstr>Unit 1: From West Africa to the Early Americas (Ancient Times – 1763)</vt:lpstr>
      <vt:lpstr>Chapter 1: Africa 6000 BC – 1600 AD</vt:lpstr>
      <vt:lpstr>Interesting Quote</vt:lpstr>
      <vt:lpstr>Section 1: Africa</vt:lpstr>
      <vt:lpstr>Section 2: West Africa</vt:lpstr>
      <vt:lpstr>Section 2: West Africa</vt:lpstr>
      <vt:lpstr>Section 3: West African Society and Culture</vt:lpstr>
      <vt:lpstr>Section 3: West African Society and Culture “Key Concepts”</vt:lpstr>
      <vt:lpstr>Quick Review Questions Ch. 1 Africa</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African-American History</dc:title>
  <dc:creator>Gay, Jonathan</dc:creator>
  <cp:lastModifiedBy>Gay, Jonathan</cp:lastModifiedBy>
  <cp:revision>19</cp:revision>
  <dcterms:created xsi:type="dcterms:W3CDTF">2012-01-10T15:39:09Z</dcterms:created>
  <dcterms:modified xsi:type="dcterms:W3CDTF">2014-08-07T19:35:13Z</dcterms:modified>
</cp:coreProperties>
</file>