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6" r:id="rId3"/>
    <p:sldId id="257" r:id="rId4"/>
    <p:sldId id="258" r:id="rId5"/>
    <p:sldId id="259" r:id="rId6"/>
    <p:sldId id="268" r:id="rId7"/>
    <p:sldId id="260" r:id="rId8"/>
    <p:sldId id="261" r:id="rId9"/>
    <p:sldId id="265" r:id="rId10"/>
    <p:sldId id="266" r:id="rId11"/>
    <p:sldId id="269" r:id="rId12"/>
    <p:sldId id="262" r:id="rId13"/>
    <p:sldId id="267" r:id="rId14"/>
    <p:sldId id="26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D2337C-18B6-4591-8093-A84B954ABFFC}" type="datetimeFigureOut">
              <a:rPr lang="en-US" smtClean="0"/>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989D8-9F8D-4B10-BC3E-5F7F98F2C99A}" type="slidenum">
              <a:rPr lang="en-US" smtClean="0"/>
              <a:t>‹#›</a:t>
            </a:fld>
            <a:endParaRPr lang="en-US"/>
          </a:p>
        </p:txBody>
      </p:sp>
    </p:spTree>
    <p:extLst>
      <p:ext uri="{BB962C8B-B14F-4D97-AF65-F5344CB8AC3E}">
        <p14:creationId xmlns:p14="http://schemas.microsoft.com/office/powerpoint/2010/main" val="2638062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D2337C-18B6-4591-8093-A84B954ABFFC}" type="datetimeFigureOut">
              <a:rPr lang="en-US" smtClean="0"/>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989D8-9F8D-4B10-BC3E-5F7F98F2C99A}" type="slidenum">
              <a:rPr lang="en-US" smtClean="0"/>
              <a:t>‹#›</a:t>
            </a:fld>
            <a:endParaRPr lang="en-US"/>
          </a:p>
        </p:txBody>
      </p:sp>
    </p:spTree>
    <p:extLst>
      <p:ext uri="{BB962C8B-B14F-4D97-AF65-F5344CB8AC3E}">
        <p14:creationId xmlns:p14="http://schemas.microsoft.com/office/powerpoint/2010/main" val="2990589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D2337C-18B6-4591-8093-A84B954ABFFC}" type="datetimeFigureOut">
              <a:rPr lang="en-US" smtClean="0"/>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989D8-9F8D-4B10-BC3E-5F7F98F2C99A}" type="slidenum">
              <a:rPr lang="en-US" smtClean="0"/>
              <a:t>‹#›</a:t>
            </a:fld>
            <a:endParaRPr lang="en-US"/>
          </a:p>
        </p:txBody>
      </p:sp>
    </p:spTree>
    <p:extLst>
      <p:ext uri="{BB962C8B-B14F-4D97-AF65-F5344CB8AC3E}">
        <p14:creationId xmlns:p14="http://schemas.microsoft.com/office/powerpoint/2010/main" val="3760030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D2337C-18B6-4591-8093-A84B954ABFFC}" type="datetimeFigureOut">
              <a:rPr lang="en-US" smtClean="0"/>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989D8-9F8D-4B10-BC3E-5F7F98F2C99A}" type="slidenum">
              <a:rPr lang="en-US" smtClean="0"/>
              <a:t>‹#›</a:t>
            </a:fld>
            <a:endParaRPr lang="en-US"/>
          </a:p>
        </p:txBody>
      </p:sp>
    </p:spTree>
    <p:extLst>
      <p:ext uri="{BB962C8B-B14F-4D97-AF65-F5344CB8AC3E}">
        <p14:creationId xmlns:p14="http://schemas.microsoft.com/office/powerpoint/2010/main" val="3925705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D2337C-18B6-4591-8093-A84B954ABFFC}" type="datetimeFigureOut">
              <a:rPr lang="en-US" smtClean="0"/>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989D8-9F8D-4B10-BC3E-5F7F98F2C99A}" type="slidenum">
              <a:rPr lang="en-US" smtClean="0"/>
              <a:t>‹#›</a:t>
            </a:fld>
            <a:endParaRPr lang="en-US"/>
          </a:p>
        </p:txBody>
      </p:sp>
    </p:spTree>
    <p:extLst>
      <p:ext uri="{BB962C8B-B14F-4D97-AF65-F5344CB8AC3E}">
        <p14:creationId xmlns:p14="http://schemas.microsoft.com/office/powerpoint/2010/main" val="3872393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D2337C-18B6-4591-8093-A84B954ABFFC}" type="datetimeFigureOut">
              <a:rPr lang="en-US" smtClean="0"/>
              <a:t>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989D8-9F8D-4B10-BC3E-5F7F98F2C99A}" type="slidenum">
              <a:rPr lang="en-US" smtClean="0"/>
              <a:t>‹#›</a:t>
            </a:fld>
            <a:endParaRPr lang="en-US"/>
          </a:p>
        </p:txBody>
      </p:sp>
    </p:spTree>
    <p:extLst>
      <p:ext uri="{BB962C8B-B14F-4D97-AF65-F5344CB8AC3E}">
        <p14:creationId xmlns:p14="http://schemas.microsoft.com/office/powerpoint/2010/main" val="2867069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D2337C-18B6-4591-8093-A84B954ABFFC}" type="datetimeFigureOut">
              <a:rPr lang="en-US" smtClean="0"/>
              <a:t>2/16/2016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6989D8-9F8D-4B10-BC3E-5F7F98F2C99A}" type="slidenum">
              <a:rPr lang="en-US" smtClean="0"/>
              <a:t>‹#›</a:t>
            </a:fld>
            <a:endParaRPr lang="en-US"/>
          </a:p>
        </p:txBody>
      </p:sp>
    </p:spTree>
    <p:extLst>
      <p:ext uri="{BB962C8B-B14F-4D97-AF65-F5344CB8AC3E}">
        <p14:creationId xmlns:p14="http://schemas.microsoft.com/office/powerpoint/2010/main" val="2802238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D2337C-18B6-4591-8093-A84B954ABFFC}" type="datetimeFigureOut">
              <a:rPr lang="en-US" smtClean="0"/>
              <a:t>2/16/2016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6989D8-9F8D-4B10-BC3E-5F7F98F2C99A}" type="slidenum">
              <a:rPr lang="en-US" smtClean="0"/>
              <a:t>‹#›</a:t>
            </a:fld>
            <a:endParaRPr lang="en-US"/>
          </a:p>
        </p:txBody>
      </p:sp>
    </p:spTree>
    <p:extLst>
      <p:ext uri="{BB962C8B-B14F-4D97-AF65-F5344CB8AC3E}">
        <p14:creationId xmlns:p14="http://schemas.microsoft.com/office/powerpoint/2010/main" val="64404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D2337C-18B6-4591-8093-A84B954ABFFC}" type="datetimeFigureOut">
              <a:rPr lang="en-US" smtClean="0"/>
              <a:t>2/16/2016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6989D8-9F8D-4B10-BC3E-5F7F98F2C99A}" type="slidenum">
              <a:rPr lang="en-US" smtClean="0"/>
              <a:t>‹#›</a:t>
            </a:fld>
            <a:endParaRPr lang="en-US"/>
          </a:p>
        </p:txBody>
      </p:sp>
    </p:spTree>
    <p:extLst>
      <p:ext uri="{BB962C8B-B14F-4D97-AF65-F5344CB8AC3E}">
        <p14:creationId xmlns:p14="http://schemas.microsoft.com/office/powerpoint/2010/main" val="265350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D2337C-18B6-4591-8093-A84B954ABFFC}" type="datetimeFigureOut">
              <a:rPr lang="en-US" smtClean="0"/>
              <a:t>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989D8-9F8D-4B10-BC3E-5F7F98F2C99A}" type="slidenum">
              <a:rPr lang="en-US" smtClean="0"/>
              <a:t>‹#›</a:t>
            </a:fld>
            <a:endParaRPr lang="en-US"/>
          </a:p>
        </p:txBody>
      </p:sp>
    </p:spTree>
    <p:extLst>
      <p:ext uri="{BB962C8B-B14F-4D97-AF65-F5344CB8AC3E}">
        <p14:creationId xmlns:p14="http://schemas.microsoft.com/office/powerpoint/2010/main" val="139592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D2337C-18B6-4591-8093-A84B954ABFFC}" type="datetimeFigureOut">
              <a:rPr lang="en-US" smtClean="0"/>
              <a:t>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989D8-9F8D-4B10-BC3E-5F7F98F2C99A}" type="slidenum">
              <a:rPr lang="en-US" smtClean="0"/>
              <a:t>‹#›</a:t>
            </a:fld>
            <a:endParaRPr lang="en-US"/>
          </a:p>
        </p:txBody>
      </p:sp>
    </p:spTree>
    <p:extLst>
      <p:ext uri="{BB962C8B-B14F-4D97-AF65-F5344CB8AC3E}">
        <p14:creationId xmlns:p14="http://schemas.microsoft.com/office/powerpoint/2010/main" val="420757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D2337C-18B6-4591-8093-A84B954ABFFC}" type="datetimeFigureOut">
              <a:rPr lang="en-US" smtClean="0"/>
              <a:t>2/16/2016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6989D8-9F8D-4B10-BC3E-5F7F98F2C99A}" type="slidenum">
              <a:rPr lang="en-US" smtClean="0"/>
              <a:t>‹#›</a:t>
            </a:fld>
            <a:endParaRPr lang="en-US"/>
          </a:p>
        </p:txBody>
      </p:sp>
    </p:spTree>
    <p:extLst>
      <p:ext uri="{BB962C8B-B14F-4D97-AF65-F5344CB8AC3E}">
        <p14:creationId xmlns:p14="http://schemas.microsoft.com/office/powerpoint/2010/main" val="1731652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Unit 6:  Prosperity and Depression</a:t>
            </a:r>
            <a:br>
              <a:rPr lang="en-US" dirty="0" smtClean="0"/>
            </a:br>
            <a:r>
              <a:rPr lang="en-US" dirty="0" smtClean="0"/>
              <a:t>(1919 – 1941)</a:t>
            </a:r>
            <a:endParaRPr lang="en-US" dirty="0"/>
          </a:p>
        </p:txBody>
      </p:sp>
      <p:sp>
        <p:nvSpPr>
          <p:cNvPr id="5" name="Content Placeholder 4"/>
          <p:cNvSpPr>
            <a:spLocks noGrp="1"/>
          </p:cNvSpPr>
          <p:nvPr>
            <p:ph idx="1"/>
          </p:nvPr>
        </p:nvSpPr>
        <p:spPr/>
        <p:txBody>
          <a:bodyPr>
            <a:normAutofit/>
          </a:bodyPr>
          <a:lstStyle/>
          <a:p>
            <a:r>
              <a:rPr lang="en-US" sz="2800" dirty="0" smtClean="0"/>
              <a:t>The United States experiences economic prosperity during the 1920s.  However, the Great Depression brings about hard times, followed by government programs intended to help Americans get back on their feet.</a:t>
            </a:r>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886200"/>
            <a:ext cx="3390900" cy="22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0982" y="3781406"/>
            <a:ext cx="3003984" cy="2363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114550" y="6236414"/>
            <a:ext cx="1447800" cy="369332"/>
          </a:xfrm>
          <a:prstGeom prst="rect">
            <a:avLst/>
          </a:prstGeom>
          <a:noFill/>
        </p:spPr>
        <p:txBody>
          <a:bodyPr wrap="square" rtlCol="0">
            <a:spAutoFit/>
          </a:bodyPr>
          <a:lstStyle/>
          <a:p>
            <a:r>
              <a:rPr lang="en-US" dirty="0" smtClean="0"/>
              <a:t>The 1920’s</a:t>
            </a:r>
            <a:endParaRPr lang="en-US" dirty="0"/>
          </a:p>
        </p:txBody>
      </p:sp>
      <p:sp>
        <p:nvSpPr>
          <p:cNvPr id="7" name="TextBox 6"/>
          <p:cNvSpPr txBox="1"/>
          <p:nvPr/>
        </p:nvSpPr>
        <p:spPr>
          <a:xfrm>
            <a:off x="6248400" y="6236414"/>
            <a:ext cx="1752600" cy="369332"/>
          </a:xfrm>
          <a:prstGeom prst="rect">
            <a:avLst/>
          </a:prstGeom>
          <a:noFill/>
        </p:spPr>
        <p:txBody>
          <a:bodyPr wrap="square" rtlCol="0">
            <a:spAutoFit/>
          </a:bodyPr>
          <a:lstStyle/>
          <a:p>
            <a:r>
              <a:rPr lang="en-US" dirty="0" smtClean="0"/>
              <a:t>The 1930’s</a:t>
            </a:r>
            <a:endParaRPr lang="en-US" dirty="0"/>
          </a:p>
        </p:txBody>
      </p:sp>
    </p:spTree>
    <p:extLst>
      <p:ext uri="{BB962C8B-B14F-4D97-AF65-F5344CB8AC3E}">
        <p14:creationId xmlns:p14="http://schemas.microsoft.com/office/powerpoint/2010/main" val="40335372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Section 2: Americans Face Hard Times</a:t>
            </a:r>
            <a:endParaRPr lang="en-US" dirty="0"/>
          </a:p>
        </p:txBody>
      </p:sp>
      <p:sp>
        <p:nvSpPr>
          <p:cNvPr id="3" name="Content Placeholder 2"/>
          <p:cNvSpPr>
            <a:spLocks noGrp="1"/>
          </p:cNvSpPr>
          <p:nvPr>
            <p:ph idx="1"/>
          </p:nvPr>
        </p:nvSpPr>
        <p:spPr>
          <a:xfrm>
            <a:off x="457200" y="1219200"/>
            <a:ext cx="8229600" cy="4525963"/>
          </a:xfrm>
        </p:spPr>
        <p:txBody>
          <a:bodyPr>
            <a:normAutofit/>
          </a:bodyPr>
          <a:lstStyle/>
          <a:p>
            <a:r>
              <a:rPr lang="en-US" sz="2400" dirty="0" smtClean="0"/>
              <a:t>In addition to economic depression, the combination of </a:t>
            </a:r>
            <a:r>
              <a:rPr lang="en-US" sz="2400" b="1" dirty="0" smtClean="0"/>
              <a:t>drought and high winds in the Great Plains </a:t>
            </a:r>
            <a:r>
              <a:rPr lang="en-US" sz="2400" dirty="0" smtClean="0"/>
              <a:t>(Texas, Oklahoma, Kansas, New Mexico, etc.) </a:t>
            </a:r>
            <a:r>
              <a:rPr lang="en-US" sz="2400" b="1" dirty="0" smtClean="0"/>
              <a:t>created dust storms</a:t>
            </a:r>
            <a:r>
              <a:rPr lang="en-US" sz="2400" dirty="0" smtClean="0"/>
              <a:t>, adding to the misery of farmers living in the ‘Dust Bowl’.</a:t>
            </a:r>
          </a:p>
          <a:p>
            <a:r>
              <a:rPr lang="en-US" sz="2400" dirty="0" smtClean="0"/>
              <a:t>The combination of financial hardship and dust storms caused </a:t>
            </a:r>
            <a:r>
              <a:rPr lang="en-US" sz="2400" b="1" dirty="0" smtClean="0"/>
              <a:t>many farm families of the </a:t>
            </a:r>
            <a:r>
              <a:rPr lang="en-US" sz="2400" b="1" dirty="0"/>
              <a:t>M</a:t>
            </a:r>
            <a:r>
              <a:rPr lang="en-US" sz="2400" b="1" dirty="0" smtClean="0"/>
              <a:t>idwest to move to cities in hopes of better opportunities.</a:t>
            </a:r>
            <a:endParaRPr lang="en-US" sz="24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677079"/>
            <a:ext cx="3390900" cy="3021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941618"/>
            <a:ext cx="3762375" cy="2736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99937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Discussion</a:t>
            </a:r>
            <a:endParaRPr lang="en-US" dirty="0"/>
          </a:p>
        </p:txBody>
      </p:sp>
      <p:sp>
        <p:nvSpPr>
          <p:cNvPr id="3" name="Content Placeholder 2"/>
          <p:cNvSpPr>
            <a:spLocks noGrp="1"/>
          </p:cNvSpPr>
          <p:nvPr>
            <p:ph idx="1"/>
          </p:nvPr>
        </p:nvSpPr>
        <p:spPr/>
        <p:txBody>
          <a:bodyPr/>
          <a:lstStyle/>
          <a:p>
            <a:r>
              <a:rPr lang="en-US" dirty="0" smtClean="0"/>
              <a:t>What do you imagine people in modern times might do in the United States if we were to face an economic crisis as severe as that of the Great Depression?  How might people respond?</a:t>
            </a:r>
            <a:endParaRPr lang="en-US" dirty="0"/>
          </a:p>
        </p:txBody>
      </p:sp>
      <p:pic>
        <p:nvPicPr>
          <p:cNvPr id="4098" name="Picture 2" descr="C:\Users\jgay.BERTIE_K12_NC\AppData\Local\Microsoft\Windows\Temporary Internet Files\Content.IE5\AJKN4RXR\MC90031177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4191000"/>
            <a:ext cx="1175313"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082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3:  President Hoover’s Response Fails</a:t>
            </a:r>
            <a:endParaRPr lang="en-US" dirty="0"/>
          </a:p>
        </p:txBody>
      </p:sp>
      <p:sp>
        <p:nvSpPr>
          <p:cNvPr id="3" name="Content Placeholder 2"/>
          <p:cNvSpPr>
            <a:spLocks noGrp="1"/>
          </p:cNvSpPr>
          <p:nvPr>
            <p:ph idx="1"/>
          </p:nvPr>
        </p:nvSpPr>
        <p:spPr>
          <a:xfrm>
            <a:off x="228600" y="1600200"/>
            <a:ext cx="8686800" cy="5029200"/>
          </a:xfrm>
        </p:spPr>
        <p:txBody>
          <a:bodyPr>
            <a:normAutofit/>
          </a:bodyPr>
          <a:lstStyle/>
          <a:p>
            <a:r>
              <a:rPr lang="en-US" dirty="0" smtClean="0"/>
              <a:t>Initially, </a:t>
            </a:r>
            <a:r>
              <a:rPr lang="en-US" b="1" dirty="0" smtClean="0"/>
              <a:t>President Hoover tried to avoid federal government interference in the economy</a:t>
            </a:r>
            <a:r>
              <a:rPr lang="en-US" dirty="0" smtClean="0"/>
              <a:t>.  </a:t>
            </a:r>
          </a:p>
          <a:p>
            <a:r>
              <a:rPr lang="en-US" dirty="0" smtClean="0"/>
              <a:t>He </a:t>
            </a:r>
            <a:r>
              <a:rPr lang="en-US" b="1" dirty="0" smtClean="0"/>
              <a:t>hoped that local governments and volunteers would help</a:t>
            </a:r>
            <a:r>
              <a:rPr lang="en-US" dirty="0" smtClean="0"/>
              <a:t> those in need and that the </a:t>
            </a:r>
            <a:r>
              <a:rPr lang="en-US" b="1" dirty="0" smtClean="0"/>
              <a:t>economy would naturally recover</a:t>
            </a:r>
            <a:r>
              <a:rPr lang="en-US" dirty="0" smtClean="0"/>
              <a:t>.</a:t>
            </a:r>
          </a:p>
        </p:txBody>
      </p:sp>
      <p:pic>
        <p:nvPicPr>
          <p:cNvPr id="7170" name="Picture 2" descr="C:\Users\jgay.BERTIE_K12_NC\AppData\Local\Microsoft\Windows\Temporary Internet Files\Content.IE5\2DHBV0BA\MC90009769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4312606"/>
            <a:ext cx="2209800" cy="2282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8694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3:  President Hoover’s Response Fails</a:t>
            </a:r>
            <a:endParaRPr lang="en-US" dirty="0"/>
          </a:p>
        </p:txBody>
      </p:sp>
      <p:sp>
        <p:nvSpPr>
          <p:cNvPr id="3" name="Content Placeholder 2"/>
          <p:cNvSpPr>
            <a:spLocks noGrp="1"/>
          </p:cNvSpPr>
          <p:nvPr>
            <p:ph idx="1"/>
          </p:nvPr>
        </p:nvSpPr>
        <p:spPr>
          <a:xfrm>
            <a:off x="228600" y="1600200"/>
            <a:ext cx="8763000" cy="5029200"/>
          </a:xfrm>
        </p:spPr>
        <p:txBody>
          <a:bodyPr>
            <a:normAutofit/>
          </a:bodyPr>
          <a:lstStyle/>
          <a:p>
            <a:r>
              <a:rPr lang="en-US" sz="2800" b="1" dirty="0" smtClean="0"/>
              <a:t>Hoover eventually supported government loans </a:t>
            </a:r>
            <a:r>
              <a:rPr lang="en-US" sz="2800" dirty="0" smtClean="0"/>
              <a:t>to large businesses in an attempt to spark the economy, however </a:t>
            </a:r>
            <a:r>
              <a:rPr lang="en-US" sz="2800" b="1" dirty="0" smtClean="0"/>
              <a:t>it was too late for him in the eye of the public</a:t>
            </a:r>
            <a:r>
              <a:rPr lang="en-US" sz="2800" dirty="0" smtClean="0"/>
              <a:t>.</a:t>
            </a:r>
          </a:p>
          <a:p>
            <a:r>
              <a:rPr lang="en-US" sz="2800" dirty="0" smtClean="0"/>
              <a:t>Many felt Hoover was not leading the country out of the economic depression and they </a:t>
            </a:r>
            <a:r>
              <a:rPr lang="en-US" sz="2800" b="1" dirty="0" smtClean="0"/>
              <a:t>blamed him for their suffering</a:t>
            </a:r>
            <a:r>
              <a:rPr lang="en-US" sz="2800" dirty="0" smtClean="0"/>
              <a:t>.  In the election of 1932 Americans would voice their disapproval.</a:t>
            </a:r>
            <a:endParaRPr lang="en-US" sz="2800" dirty="0"/>
          </a:p>
        </p:txBody>
      </p:sp>
      <p:pic>
        <p:nvPicPr>
          <p:cNvPr id="7170" name="Picture 2" descr="C:\Users\jgay.BERTIE_K12_NC\AppData\Local\Microsoft\Windows\Temporary Internet Files\Content.IE5\2DHBV0BA\MC90009769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4348390"/>
            <a:ext cx="2061120" cy="2128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6776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Review</a:t>
            </a:r>
            <a:endParaRPr lang="en-US" dirty="0"/>
          </a:p>
        </p:txBody>
      </p:sp>
      <p:sp>
        <p:nvSpPr>
          <p:cNvPr id="3" name="Content Placeholder 2"/>
          <p:cNvSpPr>
            <a:spLocks noGrp="1"/>
          </p:cNvSpPr>
          <p:nvPr>
            <p:ph idx="1"/>
          </p:nvPr>
        </p:nvSpPr>
        <p:spPr>
          <a:xfrm>
            <a:off x="457200" y="1447800"/>
            <a:ext cx="8229600" cy="4525963"/>
          </a:xfrm>
        </p:spPr>
        <p:txBody>
          <a:bodyPr/>
          <a:lstStyle/>
          <a:p>
            <a:r>
              <a:rPr lang="en-US" dirty="0" smtClean="0"/>
              <a:t>Why did the US enter an economic depression at the end of the 1920’s?</a:t>
            </a:r>
          </a:p>
          <a:p>
            <a:r>
              <a:rPr lang="en-US" dirty="0" smtClean="0"/>
              <a:t>How did the Great Depression impact the lives of many Americans?</a:t>
            </a:r>
          </a:p>
          <a:p>
            <a:r>
              <a:rPr lang="en-US" dirty="0" smtClean="0"/>
              <a:t>How would you describe President Hoover’s response to the depression?</a:t>
            </a:r>
          </a:p>
          <a:p>
            <a:endParaRPr lang="en-US" dirty="0"/>
          </a:p>
        </p:txBody>
      </p:sp>
      <p:pic>
        <p:nvPicPr>
          <p:cNvPr id="8194" name="Picture 2" descr="C:\Users\jgay.BERTIE_K12_NC\AppData\Local\Microsoft\Windows\Temporary Internet Files\Content.IE5\2DHBV0BA\MC90044151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724400"/>
            <a:ext cx="1828572" cy="182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687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Quick Review of the Twenties</a:t>
            </a:r>
            <a:endParaRPr lang="en-US" dirty="0"/>
          </a:p>
        </p:txBody>
      </p:sp>
      <p:sp>
        <p:nvSpPr>
          <p:cNvPr id="5" name="Content Placeholder 4"/>
          <p:cNvSpPr>
            <a:spLocks noGrp="1"/>
          </p:cNvSpPr>
          <p:nvPr>
            <p:ph idx="1"/>
          </p:nvPr>
        </p:nvSpPr>
        <p:spPr>
          <a:xfrm>
            <a:off x="457200" y="1295400"/>
            <a:ext cx="8229600" cy="4525963"/>
          </a:xfrm>
        </p:spPr>
        <p:txBody>
          <a:bodyPr/>
          <a:lstStyle/>
          <a:p>
            <a:r>
              <a:rPr lang="en-US" dirty="0" smtClean="0"/>
              <a:t>How would you describe life in America during the 1920’s?</a:t>
            </a:r>
          </a:p>
          <a:p>
            <a:r>
              <a:rPr lang="en-US" dirty="0" smtClean="0"/>
              <a:t>What effect did Prohibition have on society?</a:t>
            </a:r>
          </a:p>
          <a:p>
            <a:r>
              <a:rPr lang="en-US" dirty="0" smtClean="0"/>
              <a:t>What was the Harlem Renaissance?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657600"/>
            <a:ext cx="3934691" cy="2951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04912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17: The Great Depression</a:t>
            </a:r>
            <a:br>
              <a:rPr lang="en-US" dirty="0" smtClean="0"/>
            </a:br>
            <a:r>
              <a:rPr lang="en-US" dirty="0" smtClean="0"/>
              <a:t>1928 - 1932</a:t>
            </a:r>
            <a:endParaRPr lang="en-US" dirty="0"/>
          </a:p>
        </p:txBody>
      </p:sp>
      <p:sp>
        <p:nvSpPr>
          <p:cNvPr id="3" name="Content Placeholder 2"/>
          <p:cNvSpPr>
            <a:spLocks noGrp="1"/>
          </p:cNvSpPr>
          <p:nvPr>
            <p:ph idx="1"/>
          </p:nvPr>
        </p:nvSpPr>
        <p:spPr/>
        <p:txBody>
          <a:bodyPr/>
          <a:lstStyle/>
          <a:p>
            <a:r>
              <a:rPr lang="en-US" dirty="0" smtClean="0"/>
              <a:t>When the US economy collapsed at the end of the 1920s, Americans faced unemployment and the government struggled to find the answers for the crisis.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849329"/>
            <a:ext cx="4186238" cy="2839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4544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1: Causes of the Depression</a:t>
            </a:r>
            <a:endParaRPr lang="en-US" dirty="0"/>
          </a:p>
        </p:txBody>
      </p:sp>
      <p:sp>
        <p:nvSpPr>
          <p:cNvPr id="3" name="Content Placeholder 2"/>
          <p:cNvSpPr>
            <a:spLocks noGrp="1"/>
          </p:cNvSpPr>
          <p:nvPr>
            <p:ph idx="1"/>
          </p:nvPr>
        </p:nvSpPr>
        <p:spPr/>
        <p:txBody>
          <a:bodyPr/>
          <a:lstStyle/>
          <a:p>
            <a:r>
              <a:rPr lang="en-US" dirty="0" smtClean="0"/>
              <a:t>After enjoying a decade of prosperity, the US </a:t>
            </a:r>
            <a:r>
              <a:rPr lang="en-US" b="1" dirty="0" smtClean="0"/>
              <a:t>market crashed </a:t>
            </a:r>
            <a:r>
              <a:rPr lang="en-US" dirty="0" smtClean="0"/>
              <a:t>in the Fall of 1929.  As </a:t>
            </a:r>
            <a:r>
              <a:rPr lang="en-US" b="1" dirty="0" smtClean="0"/>
              <a:t>production fell and unemployment rose</a:t>
            </a:r>
            <a:r>
              <a:rPr lang="en-US" dirty="0" smtClean="0"/>
              <a:t>, Americans faced a period of economic decline.</a:t>
            </a:r>
            <a:endParaRPr lang="en-US" dirty="0"/>
          </a:p>
        </p:txBody>
      </p:sp>
      <p:pic>
        <p:nvPicPr>
          <p:cNvPr id="3074" name="Picture 2" descr="C:\Users\jgay.BERTIE_K12_NC\AppData\Local\Microsoft\Windows\Temporary Internet Files\Content.IE5\7NCX423V\MM90028359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505200"/>
            <a:ext cx="25908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77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Causes of the Depression</a:t>
            </a:r>
            <a:endParaRPr lang="en-US" dirty="0"/>
          </a:p>
        </p:txBody>
      </p:sp>
      <p:sp>
        <p:nvSpPr>
          <p:cNvPr id="3" name="Content Placeholder 2"/>
          <p:cNvSpPr>
            <a:spLocks noGrp="1"/>
          </p:cNvSpPr>
          <p:nvPr>
            <p:ph idx="1"/>
          </p:nvPr>
        </p:nvSpPr>
        <p:spPr>
          <a:xfrm>
            <a:off x="304800" y="1219200"/>
            <a:ext cx="8458200" cy="4876800"/>
          </a:xfrm>
        </p:spPr>
        <p:txBody>
          <a:bodyPr>
            <a:normAutofit lnSpcReduction="10000"/>
          </a:bodyPr>
          <a:lstStyle/>
          <a:p>
            <a:r>
              <a:rPr lang="en-US" sz="2400" b="1" dirty="0" smtClean="0"/>
              <a:t>Overproduction and Under-consumption </a:t>
            </a:r>
            <a:r>
              <a:rPr lang="en-US" sz="2400" dirty="0" smtClean="0"/>
              <a:t>of Agricultural Crops</a:t>
            </a:r>
          </a:p>
          <a:p>
            <a:r>
              <a:rPr lang="en-US" sz="2400" b="1" dirty="0" smtClean="0"/>
              <a:t>Uneven Distribution of Income</a:t>
            </a:r>
          </a:p>
          <a:p>
            <a:pPr lvl="1"/>
            <a:r>
              <a:rPr lang="en-US" sz="2000" dirty="0" smtClean="0"/>
              <a:t>Not enough really wealthy people to spend money and build up a healthy economy.  </a:t>
            </a:r>
          </a:p>
          <a:p>
            <a:r>
              <a:rPr lang="en-US" sz="2400" dirty="0" smtClean="0"/>
              <a:t>Many Consumers Developed </a:t>
            </a:r>
            <a:r>
              <a:rPr lang="en-US" sz="2400" b="1" dirty="0" smtClean="0"/>
              <a:t>Debt</a:t>
            </a:r>
          </a:p>
          <a:p>
            <a:pPr lvl="1"/>
            <a:r>
              <a:rPr lang="en-US" sz="2000" dirty="0" smtClean="0"/>
              <a:t>People were living beyond their means.  They were </a:t>
            </a:r>
            <a:r>
              <a:rPr lang="en-US" sz="2000" b="1" dirty="0" smtClean="0"/>
              <a:t>using credit to buy things they couldn’t actually afford.</a:t>
            </a:r>
          </a:p>
          <a:p>
            <a:r>
              <a:rPr lang="en-US" sz="2400" b="1" dirty="0" smtClean="0"/>
              <a:t>Stock Market Investors Take Many Risks</a:t>
            </a:r>
          </a:p>
          <a:p>
            <a:pPr lvl="1"/>
            <a:r>
              <a:rPr lang="en-US" sz="2000" dirty="0" smtClean="0"/>
              <a:t>They were essentially gambling, often with money they didn’t really have, with the hopes of gaining a quick profit.</a:t>
            </a:r>
          </a:p>
          <a:p>
            <a:pPr lvl="1"/>
            <a:r>
              <a:rPr lang="en-US" sz="2000" dirty="0" smtClean="0"/>
              <a:t>This helped create an </a:t>
            </a:r>
            <a:r>
              <a:rPr lang="en-US" sz="2000" b="1" dirty="0" smtClean="0"/>
              <a:t>unstable stock market</a:t>
            </a:r>
            <a:r>
              <a:rPr lang="en-US" sz="2000" dirty="0" smtClean="0"/>
              <a:t>, and on</a:t>
            </a:r>
          </a:p>
          <a:p>
            <a:pPr marL="457200" lvl="1" indent="0">
              <a:buNone/>
            </a:pPr>
            <a:r>
              <a:rPr lang="en-US" sz="2000" b="1" dirty="0" smtClean="0"/>
              <a:t>October 29, 1929 (Black Tuesday) the market crashed</a:t>
            </a:r>
            <a:r>
              <a:rPr lang="en-US" sz="2000" dirty="0" smtClean="0"/>
              <a:t>.</a:t>
            </a:r>
          </a:p>
          <a:p>
            <a:pPr marL="457200" lvl="1" indent="0">
              <a:buNone/>
            </a:pPr>
            <a:r>
              <a:rPr lang="en-US" sz="2000" dirty="0" smtClean="0"/>
              <a:t>Billions of dollars were lost.</a:t>
            </a:r>
            <a:endParaRPr lang="en-US" sz="2000" dirty="0"/>
          </a:p>
        </p:txBody>
      </p:sp>
      <p:pic>
        <p:nvPicPr>
          <p:cNvPr id="4098" name="Picture 2" descr="C:\Users\jgay.BERTIE_K12_NC\AppData\Local\Microsoft\Windows\Temporary Internet Files\Content.IE5\WJI2BDKQ\MP90034198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5236534"/>
            <a:ext cx="2057400" cy="1467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66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Discussion</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smtClean="0"/>
              <a:t>Can you think of anything that might threaten the United States economy in modern times?</a:t>
            </a:r>
            <a:endParaRPr lang="en-US" dirty="0"/>
          </a:p>
        </p:txBody>
      </p:sp>
      <p:pic>
        <p:nvPicPr>
          <p:cNvPr id="3074" name="Picture 2" descr="C:\Users\jgay.BERTIE_K12_NC\AppData\Local\Microsoft\Windows\Temporary Internet Files\Content.IE5\25RWSVSC\MC900441523[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581400"/>
            <a:ext cx="2809875"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909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the Depression</a:t>
            </a:r>
            <a:endParaRPr lang="en-US" dirty="0"/>
          </a:p>
        </p:txBody>
      </p:sp>
      <p:sp>
        <p:nvSpPr>
          <p:cNvPr id="3" name="Content Placeholder 2"/>
          <p:cNvSpPr>
            <a:spLocks noGrp="1"/>
          </p:cNvSpPr>
          <p:nvPr>
            <p:ph idx="1"/>
          </p:nvPr>
        </p:nvSpPr>
        <p:spPr>
          <a:xfrm>
            <a:off x="457200" y="1447800"/>
            <a:ext cx="8229600" cy="4525963"/>
          </a:xfrm>
        </p:spPr>
        <p:txBody>
          <a:bodyPr/>
          <a:lstStyle/>
          <a:p>
            <a:r>
              <a:rPr lang="en-US" b="1" dirty="0" smtClean="0"/>
              <a:t>Banks and Businesses Fail</a:t>
            </a:r>
          </a:p>
          <a:p>
            <a:r>
              <a:rPr lang="en-US" dirty="0" smtClean="0"/>
              <a:t>Heavy </a:t>
            </a:r>
            <a:r>
              <a:rPr lang="en-US" b="1" dirty="0" smtClean="0"/>
              <a:t>Unemployment</a:t>
            </a:r>
          </a:p>
          <a:p>
            <a:r>
              <a:rPr lang="en-US" dirty="0" smtClean="0"/>
              <a:t>Personal </a:t>
            </a:r>
            <a:r>
              <a:rPr lang="en-US" b="1" dirty="0" smtClean="0"/>
              <a:t>Income Declines</a:t>
            </a:r>
          </a:p>
          <a:p>
            <a:r>
              <a:rPr lang="en-US" dirty="0" smtClean="0"/>
              <a:t>The </a:t>
            </a:r>
            <a:r>
              <a:rPr lang="en-US" b="1" dirty="0" smtClean="0"/>
              <a:t>International Economy Declines </a:t>
            </a:r>
            <a:r>
              <a:rPr lang="en-US" dirty="0" smtClean="0"/>
              <a:t>as Europeans Had Depended on US Loans</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419600"/>
            <a:ext cx="2857500"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2022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2: Americans Face Hard Times</a:t>
            </a:r>
            <a:endParaRPr lang="en-US" dirty="0"/>
          </a:p>
        </p:txBody>
      </p:sp>
      <p:sp>
        <p:nvSpPr>
          <p:cNvPr id="3" name="Content Placeholder 2"/>
          <p:cNvSpPr>
            <a:spLocks noGrp="1"/>
          </p:cNvSpPr>
          <p:nvPr>
            <p:ph idx="1"/>
          </p:nvPr>
        </p:nvSpPr>
        <p:spPr>
          <a:xfrm>
            <a:off x="457200" y="1417637"/>
            <a:ext cx="8229600" cy="4525963"/>
          </a:xfrm>
        </p:spPr>
        <p:txBody>
          <a:bodyPr/>
          <a:lstStyle/>
          <a:p>
            <a:r>
              <a:rPr lang="en-US" dirty="0" smtClean="0"/>
              <a:t>By 1933, the </a:t>
            </a:r>
            <a:r>
              <a:rPr lang="en-US" b="1" dirty="0" smtClean="0"/>
              <a:t>unemployment rate was around 25%</a:t>
            </a:r>
          </a:p>
          <a:p>
            <a:r>
              <a:rPr lang="en-US" dirty="0" smtClean="0"/>
              <a:t>Families faced </a:t>
            </a:r>
            <a:r>
              <a:rPr lang="en-US" b="1" dirty="0" smtClean="0"/>
              <a:t>homelessness and hunger</a:t>
            </a:r>
          </a:p>
          <a:p>
            <a:r>
              <a:rPr lang="en-US" dirty="0" smtClean="0"/>
              <a:t>Many farmers were unable to pay their mortgages, so they </a:t>
            </a:r>
            <a:r>
              <a:rPr lang="en-US" b="1" dirty="0" smtClean="0"/>
              <a:t>lost their farms</a:t>
            </a:r>
            <a:endParaRPr lang="en-US"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419599"/>
            <a:ext cx="1693185" cy="2201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473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2: Americans Face Hard Times</a:t>
            </a:r>
            <a:endParaRPr lang="en-US" dirty="0"/>
          </a:p>
        </p:txBody>
      </p:sp>
      <p:sp>
        <p:nvSpPr>
          <p:cNvPr id="3" name="Content Placeholder 2"/>
          <p:cNvSpPr>
            <a:spLocks noGrp="1"/>
          </p:cNvSpPr>
          <p:nvPr>
            <p:ph idx="1"/>
          </p:nvPr>
        </p:nvSpPr>
        <p:spPr>
          <a:xfrm>
            <a:off x="381000" y="1371600"/>
            <a:ext cx="8229600" cy="4525963"/>
          </a:xfrm>
        </p:spPr>
        <p:txBody>
          <a:bodyPr>
            <a:normAutofit/>
          </a:bodyPr>
          <a:lstStyle/>
          <a:p>
            <a:r>
              <a:rPr lang="en-US" sz="2800" dirty="0" smtClean="0"/>
              <a:t>Many who were homeless grouped together into </a:t>
            </a:r>
            <a:r>
              <a:rPr lang="en-US" sz="2800" b="1" dirty="0" smtClean="0"/>
              <a:t>makeshift shantytowns of tents and shacks </a:t>
            </a:r>
            <a:r>
              <a:rPr lang="en-US" sz="2800" dirty="0" smtClean="0"/>
              <a:t>built on public land or vacant lots.</a:t>
            </a:r>
          </a:p>
          <a:p>
            <a:pPr lvl="1"/>
            <a:r>
              <a:rPr lang="en-US" sz="2000" dirty="0" smtClean="0"/>
              <a:t>These communities became known as </a:t>
            </a:r>
            <a:r>
              <a:rPr lang="en-US" sz="2000" b="1" dirty="0" err="1" smtClean="0"/>
              <a:t>Hoovervilles</a:t>
            </a:r>
            <a:r>
              <a:rPr lang="en-US" sz="2000" b="1" dirty="0" smtClean="0"/>
              <a:t>, named after President Hoover and the blame many placed on him</a:t>
            </a:r>
            <a:r>
              <a:rPr lang="en-US" sz="2000" dirty="0" smtClean="0"/>
              <a:t> for their hardships.</a:t>
            </a:r>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619736"/>
            <a:ext cx="3733800" cy="3115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54837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1053</TotalTime>
  <Words>648</Words>
  <Application>Microsoft Office PowerPoint</Application>
  <PresentationFormat>On-screen Show (4:3)</PresentationFormat>
  <Paragraphs>52</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Unit 6:  Prosperity and Depression (1919 – 1941)</vt:lpstr>
      <vt:lpstr>Quick Review of the Twenties</vt:lpstr>
      <vt:lpstr>Chapter 17: The Great Depression 1928 - 1932</vt:lpstr>
      <vt:lpstr>Section 1: Causes of the Depression</vt:lpstr>
      <vt:lpstr>Causes of the Depression</vt:lpstr>
      <vt:lpstr>Quick Discussion</vt:lpstr>
      <vt:lpstr>Effects of the Depression</vt:lpstr>
      <vt:lpstr>Section 2: Americans Face Hard Times</vt:lpstr>
      <vt:lpstr>Section 2: Americans Face Hard Times</vt:lpstr>
      <vt:lpstr>Section 2: Americans Face Hard Times</vt:lpstr>
      <vt:lpstr>Quick Discussion</vt:lpstr>
      <vt:lpstr>Section 3:  President Hoover’s Response Fails</vt:lpstr>
      <vt:lpstr>Section 3:  President Hoover’s Response Fails</vt:lpstr>
      <vt:lpstr>Quick Review</vt:lpstr>
    </vt:vector>
  </TitlesOfParts>
  <Company>Bertie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Quick Review of the Twenties</dc:title>
  <dc:creator>Gay, Jonathan</dc:creator>
  <cp:lastModifiedBy>Gay, Jonathan</cp:lastModifiedBy>
  <cp:revision>21</cp:revision>
  <dcterms:created xsi:type="dcterms:W3CDTF">2013-04-16T23:43:00Z</dcterms:created>
  <dcterms:modified xsi:type="dcterms:W3CDTF">2016-02-16T17:18:29Z</dcterms:modified>
</cp:coreProperties>
</file>