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2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9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9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3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0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5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6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6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7EAD-3570-4E3E-AD8A-5F5D78F9DEE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6F78C-E4FD-4D03-A216-C7BF1B64C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6: The Great Depression and World War II (1929 – 1949)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African-Americans continue to develop their culture and establish their place in American society during the Great Depression and World War 2.</a:t>
            </a:r>
            <a:endParaRPr lang="en-US" dirty="0"/>
          </a:p>
        </p:txBody>
      </p:sp>
      <p:pic>
        <p:nvPicPr>
          <p:cNvPr id="1026" name="Picture 2" descr="http://www.archives.gov/research/african-americans/ww2-pictures/images/african-americans-wwii-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433053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The Communist Party and 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During the 1930s, the </a:t>
            </a:r>
            <a:r>
              <a:rPr lang="en-US" sz="2800" b="1" dirty="0" smtClean="0"/>
              <a:t>Communist Party sought to gain the support of blacks</a:t>
            </a:r>
            <a:r>
              <a:rPr lang="en-US" sz="2800" dirty="0" smtClean="0"/>
              <a:t>, as the party supported African-Americans’ efforts to seek social and economic justice.</a:t>
            </a:r>
          </a:p>
          <a:p>
            <a:r>
              <a:rPr lang="en-US" sz="2800" dirty="0" smtClean="0"/>
              <a:t>Some African-Americans were attracted to the Communist Party for several reasons.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44196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It was against racism and sought to be interracial.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It gave black men key leadership positions.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It criticized white labor unions who refused blacks.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23050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9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4: The Communist Party and 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public opinion of the Communist Party was split, but </a:t>
            </a:r>
            <a:r>
              <a:rPr lang="en-US" b="1" dirty="0" smtClean="0"/>
              <a:t>in the end most African-Americans were unwilling to abandon the traditional American political system of democracy for communism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35582"/>
            <a:ext cx="23050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Communism?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do you think the Communist </a:t>
            </a:r>
            <a:r>
              <a:rPr lang="en-US" dirty="0" smtClean="0"/>
              <a:t>Party in America </a:t>
            </a:r>
            <a:r>
              <a:rPr lang="en-US" dirty="0" smtClean="0"/>
              <a:t>was against racism?</a:t>
            </a:r>
            <a:endParaRPr lang="en-US" dirty="0"/>
          </a:p>
        </p:txBody>
      </p:sp>
      <p:pic>
        <p:nvPicPr>
          <p:cNvPr id="12290" name="Picture 2" descr="C:\Users\jgay.BERTIE_K12_NC\AppData\Local\Microsoft\Windows\Temporary Internet Files\Content.IE5\ULYH51DY\MC9003117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1435109" cy="21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9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Section 5: The Tuskegee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9836"/>
            <a:ext cx="8610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Tuskegee Study, which occurred in Alabama, during the 1930s was one of the worst cases of racism in American science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purpose of the study was to chart the course of untreated syphilis</a:t>
            </a:r>
            <a:r>
              <a:rPr lang="en-US" sz="2400" dirty="0" smtClean="0"/>
              <a:t>, an STD that can cause paralysis, insanity, and heart failure.</a:t>
            </a:r>
          </a:p>
          <a:p>
            <a:r>
              <a:rPr lang="en-US" sz="2400" dirty="0" smtClean="0"/>
              <a:t>U.S. Public Health Service officials conducting the study recruited 622 black men, 431 of whom had the disease of syphilis.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men were told they were receiving treatment, but in fact they all received placebos</a:t>
            </a:r>
            <a:r>
              <a:rPr lang="en-US" sz="2400" dirty="0" smtClean="0"/>
              <a:t> (ex: a pill that does nothing).</a:t>
            </a:r>
          </a:p>
          <a:p>
            <a:r>
              <a:rPr lang="en-US" sz="2400" dirty="0" smtClean="0"/>
              <a:t>The program lasted for almost 40 years </a:t>
            </a:r>
          </a:p>
          <a:p>
            <a:pPr marL="0" indent="0">
              <a:buNone/>
            </a:pPr>
            <a:r>
              <a:rPr lang="en-US" sz="2400" dirty="0" smtClean="0"/>
              <a:t>and did not come to the attention of the </a:t>
            </a:r>
          </a:p>
          <a:p>
            <a:pPr marL="0" indent="0">
              <a:buNone/>
            </a:pPr>
            <a:r>
              <a:rPr lang="en-US" sz="2400" dirty="0" smtClean="0"/>
              <a:t>general public until 1972.</a:t>
            </a:r>
          </a:p>
          <a:p>
            <a:r>
              <a:rPr lang="en-US" sz="2400" dirty="0" smtClean="0"/>
              <a:t>The government paid a $9 million </a:t>
            </a:r>
          </a:p>
          <a:p>
            <a:pPr marL="0" indent="0">
              <a:buNone/>
            </a:pPr>
            <a:r>
              <a:rPr lang="en-US" sz="2400" dirty="0" smtClean="0"/>
              <a:t>settlement to the Tuskegee survivors </a:t>
            </a:r>
          </a:p>
          <a:p>
            <a:pPr marL="0" indent="0">
              <a:buNone/>
            </a:pPr>
            <a:r>
              <a:rPr lang="en-US" sz="2400" dirty="0" smtClean="0"/>
              <a:t>and the descendants of those who </a:t>
            </a:r>
          </a:p>
          <a:p>
            <a:pPr marL="0" indent="0">
              <a:buNone/>
            </a:pPr>
            <a:r>
              <a:rPr lang="en-US" sz="2400" dirty="0" smtClean="0"/>
              <a:t>had died.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026787" cy="279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5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The Tuskegee Study. Wow, pretty messed up right?  What are your thoughts on this event?  How and why was this allowed to happen?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59575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6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Can you discuss the struggles African-Americans had during the 1930s?</a:t>
            </a:r>
          </a:p>
          <a:p>
            <a:r>
              <a:rPr lang="en-US" dirty="0" smtClean="0"/>
              <a:t>Can you discuss the advancements African-Americans made during the 1930s?</a:t>
            </a:r>
          </a:p>
          <a:p>
            <a:endParaRPr lang="en-US" dirty="0"/>
          </a:p>
        </p:txBody>
      </p:sp>
      <p:pic>
        <p:nvPicPr>
          <p:cNvPr id="15363" name="Picture 3" descr="C:\Users\jgay.BERTIE_K12_NC\AppData\Local\Microsoft\Windows\Temporary Internet Files\Content.IE5\6KHZGVDS\MM900041015[5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39886"/>
            <a:ext cx="115838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7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Ch. 18: Black Protest, the Great Depression, and the New Deal (1929 – 1941)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Both whites and blacks were hit hard by the Great Depression of the 1930s.  During the economic depression, organizations such as the NAACP and </a:t>
            </a:r>
            <a:r>
              <a:rPr lang="en-US" sz="2800" dirty="0" smtClean="0"/>
              <a:t>even the </a:t>
            </a:r>
            <a:r>
              <a:rPr lang="en-US" sz="2800" dirty="0" smtClean="0"/>
              <a:t>Communist Party supported blacks in their continued struggle for civil rights.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26606"/>
            <a:ext cx="3914775" cy="258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The Great Depression</a:t>
            </a:r>
            <a:br>
              <a:rPr lang="en-US" dirty="0" smtClean="0"/>
            </a:br>
            <a:r>
              <a:rPr lang="en-US" dirty="0" smtClean="0"/>
              <a:t>(The early years, 1929 – 1933)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Due to a variety of factors, starting around 1929 the US experienced an economic collapse known as the Great Depression.</a:t>
            </a:r>
          </a:p>
          <a:p>
            <a:r>
              <a:rPr lang="en-US" dirty="0" smtClean="0"/>
              <a:t>Effects of the Depression</a:t>
            </a:r>
          </a:p>
          <a:p>
            <a:pPr lvl="1"/>
            <a:r>
              <a:rPr lang="en-US" dirty="0" smtClean="0"/>
              <a:t> Very </a:t>
            </a:r>
            <a:r>
              <a:rPr lang="en-US" dirty="0" smtClean="0"/>
              <a:t>High Unemployment</a:t>
            </a:r>
          </a:p>
          <a:p>
            <a:pPr lvl="1"/>
            <a:r>
              <a:rPr lang="en-US" dirty="0" smtClean="0"/>
              <a:t> People Lost Their Savings</a:t>
            </a:r>
          </a:p>
          <a:p>
            <a:pPr lvl="1"/>
            <a:r>
              <a:rPr lang="en-US" dirty="0" smtClean="0"/>
              <a:t> National </a:t>
            </a:r>
            <a:r>
              <a:rPr lang="en-US" dirty="0" smtClean="0"/>
              <a:t>Income fell by </a:t>
            </a:r>
          </a:p>
          <a:p>
            <a:pPr marL="457200" lvl="1" indent="0">
              <a:buNone/>
            </a:pPr>
            <a:r>
              <a:rPr lang="en-US" dirty="0" smtClean="0"/>
              <a:t>more than 50%</a:t>
            </a:r>
            <a:endParaRPr lang="en-US" dirty="0"/>
          </a:p>
        </p:txBody>
      </p:sp>
      <p:pic>
        <p:nvPicPr>
          <p:cNvPr id="3075" name="Picture 3" descr="C:\Users\jgay.BERTIE_K12_NC\AppData\Local\Microsoft\Windows\Temporary Internet Files\Content.IE5\M63QATZ4\MP9004491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337185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The Great Depression</a:t>
            </a:r>
            <a:br>
              <a:rPr lang="en-US" dirty="0" smtClean="0"/>
            </a:br>
            <a:r>
              <a:rPr lang="en-US" dirty="0" smtClean="0"/>
              <a:t>(The Early Years, 1929 – 1933)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Depression hit African-Americans particularly hard as </a:t>
            </a:r>
            <a:r>
              <a:rPr lang="en-US" sz="2800" b="1" dirty="0" smtClean="0"/>
              <a:t>blacks across the country suffered unemployment rates and a decline in income that was even greater than that of whites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Hard times effected not only poor blacks, but black business owners and the black professional class as well.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328844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69344">
            <a:off x="685800" y="44958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1934, about 17% of whites could not support themselves.  About 38% of blacks could not support themselves.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</a:t>
            </a:r>
            <a:r>
              <a:rPr lang="en-US" dirty="0" smtClean="0"/>
              <a:t>imagine </a:t>
            </a:r>
            <a:r>
              <a:rPr lang="en-US" dirty="0" smtClean="0"/>
              <a:t>that blacks had a higher rate of unemployment than whites during the Great Depression? </a:t>
            </a:r>
            <a:endParaRPr lang="en-US" dirty="0"/>
          </a:p>
        </p:txBody>
      </p:sp>
      <p:pic>
        <p:nvPicPr>
          <p:cNvPr id="5122" name="Picture 2" descr="C:\Users\jgay.BERTIE_K12_NC\AppData\Local\Microsoft\Windows\Temporary Internet Files\Content.IE5\WSUQFQ3Z\MM900234752[2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190901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3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Black Protest During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During the 1930s, the NAACP (National Association for the Advancement of Colored People) effectively fought for civil rights.</a:t>
            </a:r>
          </a:p>
          <a:p>
            <a:r>
              <a:rPr lang="en-US" sz="2400" dirty="0" smtClean="0"/>
              <a:t>Through strong leadership and their continued attempts through the court system, the NAACP worked hard to protect African-American rights and end discrimination.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333030">
            <a:off x="533400" y="43434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some black people (especially younger blacks) criticized the NAACP for focusing on civil rights rather than the economic struggles so many were facing.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01399"/>
            <a:ext cx="3048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2: Black Protest During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women made exceptional contributions to the NAACP during the 1930s.</a:t>
            </a:r>
          </a:p>
          <a:p>
            <a:pPr lvl="1"/>
            <a:r>
              <a:rPr lang="en-US" dirty="0" smtClean="0"/>
              <a:t>They helped to raise money, fight segregation and lynching, and gain members for the NAACP.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84208">
            <a:off x="665373" y="4530301"/>
            <a:ext cx="30596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 you think of some ways that black women continue to play an important role in the African-American community in modern times?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Section 3: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most Americans were unhappy with President Hoover’s limited efforts to create government solutions for the depression, Franklin D. Roosevelt (FDR) easily won the presidential election of 1932.</a:t>
            </a:r>
          </a:p>
          <a:p>
            <a:r>
              <a:rPr lang="en-US" sz="2400" dirty="0" smtClean="0"/>
              <a:t>He immediately began to push policies and federal government </a:t>
            </a:r>
            <a:r>
              <a:rPr lang="en-US" sz="2400" b="1" dirty="0" smtClean="0"/>
              <a:t>programs intended to spark the economy, create jobs, and help the needy</a:t>
            </a:r>
            <a:r>
              <a:rPr lang="en-US" sz="2400" dirty="0" smtClean="0"/>
              <a:t>.  His campaign was called ‘The New Deal’.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343355">
            <a:off x="457200" y="43434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Deal programs helped many African-Americans. Although at first whites tended to receive more benefits, by 1935 benefits were more equal.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WEMQ71L8\MC900097693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77089"/>
            <a:ext cx="2819400" cy="291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The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74" y="1371600"/>
            <a:ext cx="8229600" cy="4525963"/>
          </a:xfrm>
        </p:spPr>
        <p:txBody>
          <a:bodyPr/>
          <a:lstStyle/>
          <a:p>
            <a:r>
              <a:rPr lang="en-US" b="1" dirty="0" smtClean="0"/>
              <a:t>African-Americans gained new influence and support under the Roosevelt Administration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work of black scientists and scholars was more well received during this time.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87683">
            <a:off x="746225" y="3886201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fact, </a:t>
            </a:r>
            <a:r>
              <a:rPr lang="en-US" b="1" dirty="0" smtClean="0"/>
              <a:t>First Lady Eleanor Roosevelt was well known for her commitment to racial justice</a:t>
            </a:r>
            <a:r>
              <a:rPr lang="en-US" dirty="0" smtClean="0"/>
              <a:t>.  She invited black leaders to the white house and even defied Jim Crow laws by refusing to sit in a ‘white only’ section while at a meeting in the South.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09663"/>
            <a:ext cx="2525951" cy="300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906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Unit 6: The Great Depression and World War II (1929 – 1949)</vt:lpstr>
      <vt:lpstr>Ch. 18: Black Protest, the Great Depression, and the New Deal (1929 – 1941)</vt:lpstr>
      <vt:lpstr>Section 1: The Great Depression (The early years, 1929 – 1933)</vt:lpstr>
      <vt:lpstr>Section 1: The Great Depression (The Early Years, 1929 – 1933)</vt:lpstr>
      <vt:lpstr>Quick Discussion</vt:lpstr>
      <vt:lpstr>Section 2: Black Protest During the Great Depression</vt:lpstr>
      <vt:lpstr>Section 2: Black Protest During the Great Depression</vt:lpstr>
      <vt:lpstr>Section 3: The New Deal</vt:lpstr>
      <vt:lpstr>Section 3: The New Deal</vt:lpstr>
      <vt:lpstr>Section 4: The Communist Party and African Americans</vt:lpstr>
      <vt:lpstr>Section 4: The Communist Party and African Americans</vt:lpstr>
      <vt:lpstr>Quick Discussion Question</vt:lpstr>
      <vt:lpstr>Section 5: The Tuskegee Study</vt:lpstr>
      <vt:lpstr>Quick Discussion Question</vt:lpstr>
      <vt:lpstr>Quick Review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The Great Depression and World War II (1929 – 1949)</dc:title>
  <dc:creator>Gay, Jonathan</dc:creator>
  <cp:lastModifiedBy>Gay, Jonathan</cp:lastModifiedBy>
  <cp:revision>21</cp:revision>
  <dcterms:created xsi:type="dcterms:W3CDTF">2014-03-29T22:08:53Z</dcterms:created>
  <dcterms:modified xsi:type="dcterms:W3CDTF">2014-10-26T13:27:30Z</dcterms:modified>
</cp:coreProperties>
</file>