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94D2-094D-4F5C-BEE1-B3515E5C9BC3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367D-BED9-4E73-AA1F-A0E74196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94D2-094D-4F5C-BEE1-B3515E5C9BC3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367D-BED9-4E73-AA1F-A0E74196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0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94D2-094D-4F5C-BEE1-B3515E5C9BC3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367D-BED9-4E73-AA1F-A0E74196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0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94D2-094D-4F5C-BEE1-B3515E5C9BC3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367D-BED9-4E73-AA1F-A0E74196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0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94D2-094D-4F5C-BEE1-B3515E5C9BC3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367D-BED9-4E73-AA1F-A0E74196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3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94D2-094D-4F5C-BEE1-B3515E5C9BC3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367D-BED9-4E73-AA1F-A0E74196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5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94D2-094D-4F5C-BEE1-B3515E5C9BC3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367D-BED9-4E73-AA1F-A0E74196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94D2-094D-4F5C-BEE1-B3515E5C9BC3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367D-BED9-4E73-AA1F-A0E74196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7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94D2-094D-4F5C-BEE1-B3515E5C9BC3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367D-BED9-4E73-AA1F-A0E74196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6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94D2-094D-4F5C-BEE1-B3515E5C9BC3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367D-BED9-4E73-AA1F-A0E74196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9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94D2-094D-4F5C-BEE1-B3515E5C9BC3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367D-BED9-4E73-AA1F-A0E74196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5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394D2-094D-4F5C-BEE1-B3515E5C9BC3}" type="datetimeFigureOut">
              <a:rPr lang="en-US" smtClean="0"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5367D-BED9-4E73-AA1F-A0E74196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4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6:  Prosperity and Depression</a:t>
            </a:r>
            <a:br>
              <a:rPr lang="en-US" dirty="0" smtClean="0"/>
            </a:br>
            <a:r>
              <a:rPr lang="en-US" dirty="0" smtClean="0"/>
              <a:t>(1919 – 1941)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United States experiences economic prosperity during the 1920s.  However, the Great Depression brings about hard times, followed by government programs intended to help Americans get back on their feet.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3390900" cy="22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82" y="3781406"/>
            <a:ext cx="3003984" cy="236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4550" y="623641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1920’s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623641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1930’s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Prohibition and 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Since the early 1800s, reformers had fought for prohibition (the prohibiting of alcohol use).</a:t>
            </a:r>
          </a:p>
          <a:p>
            <a:r>
              <a:rPr lang="en-US" dirty="0" smtClean="0"/>
              <a:t>In 1919, the </a:t>
            </a:r>
            <a:r>
              <a:rPr lang="en-US" b="1" dirty="0" smtClean="0"/>
              <a:t>18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 banned </a:t>
            </a:r>
            <a:r>
              <a:rPr lang="en-US" dirty="0" smtClean="0"/>
              <a:t>the manufacture, distribution, and sale of </a:t>
            </a:r>
            <a:r>
              <a:rPr lang="en-US" b="1" dirty="0" smtClean="0"/>
              <a:t>alcohol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8862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Positives of Prohibition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Supporters argued that it strengthened families and communities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Alcoholism and liver disease declined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2200" y="38862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Negatives of Prohibition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Opponents argued that it created </a:t>
            </a:r>
            <a:r>
              <a:rPr lang="en-US" dirty="0" smtClean="0"/>
              <a:t>an </a:t>
            </a:r>
            <a:r>
              <a:rPr lang="en-US" dirty="0" smtClean="0"/>
              <a:t>atmosphere of hypocrisy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Many Americans broke the law and drank anyway, leading to a rise in organized crime.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18" y="3930616"/>
            <a:ext cx="2362200" cy="22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3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2" y="13855"/>
            <a:ext cx="8229600" cy="1143000"/>
          </a:xfrm>
        </p:spPr>
        <p:txBody>
          <a:bodyPr/>
          <a:lstStyle/>
          <a:p>
            <a:r>
              <a:rPr lang="en-US" dirty="0" smtClean="0"/>
              <a:t>Prohibition and 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2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rural areas, </a:t>
            </a:r>
            <a:r>
              <a:rPr lang="en-US" sz="2400" b="1" dirty="0" smtClean="0"/>
              <a:t>Moonshiners provided illegal alcohol </a:t>
            </a:r>
            <a:r>
              <a:rPr lang="en-US" sz="2400" dirty="0" smtClean="0"/>
              <a:t>for those who wanted a drink.</a:t>
            </a:r>
          </a:p>
          <a:p>
            <a:r>
              <a:rPr lang="en-US" sz="2400" dirty="0" smtClean="0"/>
              <a:t>In urban areas, </a:t>
            </a:r>
            <a:r>
              <a:rPr lang="en-US" sz="2400" b="1" dirty="0" smtClean="0"/>
              <a:t>gang leaders, such as Al Capone, got rich by providing illegal alcohol</a:t>
            </a:r>
            <a:r>
              <a:rPr lang="en-US" sz="2400" dirty="0" smtClean="0"/>
              <a:t>, usually in secretive clubs.</a:t>
            </a:r>
          </a:p>
          <a:p>
            <a:pPr lvl="1"/>
            <a:r>
              <a:rPr lang="en-US" sz="2000" dirty="0" smtClean="0"/>
              <a:t>Capone argued it was merely a ‘business’.  The problem is his other ‘businesses’ included prostitution, drugs, robbery and murder. 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 rot="382720">
            <a:off x="477682" y="5352253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Americans remained divided over the issue of prohibition</a:t>
            </a:r>
            <a:r>
              <a:rPr lang="en-US" dirty="0" smtClean="0"/>
              <a:t> until 1933, when the 21</a:t>
            </a:r>
            <a:r>
              <a:rPr lang="en-US" baseline="30000" dirty="0" smtClean="0"/>
              <a:t>st</a:t>
            </a:r>
            <a:r>
              <a:rPr lang="en-US" dirty="0" smtClean="0"/>
              <a:t> Amendment repealed (reversed) prohibition.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26267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3712" y="641121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Chicago Gangster Al Capone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1"/>
            <a:ext cx="3090201" cy="176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411983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Moonshiners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4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modern times the issue of legalizing marijuana is a topic of debate.  It is illegal in most states, but in some states it is legal for medical purposes, and even for recreational use </a:t>
            </a:r>
            <a:r>
              <a:rPr lang="en-US" sz="2400" dirty="0" smtClean="0"/>
              <a:t>in states like Colorado and Oregon.</a:t>
            </a:r>
            <a:endParaRPr lang="en-US" sz="2400" dirty="0" smtClean="0"/>
          </a:p>
          <a:p>
            <a:r>
              <a:rPr lang="en-US" sz="2400" dirty="0" smtClean="0"/>
              <a:t>Do you think marijuana should be legal throughout the US?  Why?</a:t>
            </a:r>
          </a:p>
          <a:p>
            <a:r>
              <a:rPr lang="en-US" sz="2400" dirty="0" smtClean="0"/>
              <a:t>What are the possible benefits and harmful effects of legalizing marijuana?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8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Section 4: A New Mass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580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Several factors during the 1920s encouraged the development of a </a:t>
            </a:r>
            <a:r>
              <a:rPr lang="en-US" b="1" dirty="0" smtClean="0"/>
              <a:t>shared popular culture </a:t>
            </a:r>
            <a:r>
              <a:rPr lang="en-US" dirty="0" smtClean="0"/>
              <a:t>among Americans</a:t>
            </a:r>
          </a:p>
          <a:p>
            <a:pPr lvl="1"/>
            <a:r>
              <a:rPr lang="en-US" sz="2000" b="1" dirty="0" smtClean="0"/>
              <a:t>Cars</a:t>
            </a:r>
            <a:r>
              <a:rPr lang="en-US" sz="2000" dirty="0" smtClean="0"/>
              <a:t> made it easier for people to travel</a:t>
            </a:r>
          </a:p>
          <a:p>
            <a:pPr lvl="1"/>
            <a:r>
              <a:rPr lang="en-US" sz="2000" dirty="0" smtClean="0"/>
              <a:t>City dwellers were starting to work less hours, so they had </a:t>
            </a:r>
            <a:r>
              <a:rPr lang="en-US" sz="2000" b="1" dirty="0" smtClean="0"/>
              <a:t>more leisure time</a:t>
            </a:r>
          </a:p>
          <a:p>
            <a:pPr lvl="1"/>
            <a:r>
              <a:rPr lang="en-US" sz="2000" b="1" dirty="0" smtClean="0"/>
              <a:t>Radios</a:t>
            </a:r>
            <a:r>
              <a:rPr lang="en-US" sz="2000" dirty="0" smtClean="0"/>
              <a:t> helped Americans learn the same songs and dances</a:t>
            </a:r>
          </a:p>
          <a:p>
            <a:pPr lvl="1"/>
            <a:r>
              <a:rPr lang="en-US" sz="2000" b="1" dirty="0" smtClean="0"/>
              <a:t>Movie theaters </a:t>
            </a:r>
            <a:r>
              <a:rPr lang="en-US" sz="2000" dirty="0" smtClean="0"/>
              <a:t>allowed Americans to share the same experiences of Hollywood Movies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33585"/>
            <a:ext cx="314325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6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An Age of Heroes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World War I had destroyed many American’s belief in progress in the world.</a:t>
            </a:r>
          </a:p>
          <a:p>
            <a:r>
              <a:rPr lang="en-US" dirty="0" smtClean="0"/>
              <a:t>During the 1920s, </a:t>
            </a:r>
            <a:r>
              <a:rPr lang="en-US" b="1" dirty="0" smtClean="0"/>
              <a:t>sports heroes helped reassure Americans </a:t>
            </a:r>
            <a:r>
              <a:rPr lang="en-US" dirty="0" smtClean="0"/>
              <a:t>that people were still capable of doing great things.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376159">
            <a:off x="2066508" y="4371108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Perhaps no one stood out more during an Age of Sports Heroes than the famous Babe Ruth.  He was a great pitcher for the Boston Red Sox and an even greater hitter for the New York Yankees.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3581398"/>
            <a:ext cx="3039341" cy="30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9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modern times, who do you think Americans look to as their ‘heroes’?  Why?</a:t>
            </a:r>
            <a:endParaRPr lang="en-US" dirty="0"/>
          </a:p>
        </p:txBody>
      </p:sp>
      <p:pic>
        <p:nvPicPr>
          <p:cNvPr id="5122" name="Picture 2" descr="C:\Users\jgay.BERTIE_K12_NC\AppData\Local\Microsoft\Windows\Temporary Internet Files\Content.IE5\25RWSVSC\MC9004418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1" y="3429000"/>
            <a:ext cx="22637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Section 5: The Harlem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During the 1920s, many </a:t>
            </a:r>
            <a:r>
              <a:rPr lang="en-US" b="1" dirty="0" smtClean="0"/>
              <a:t>African-Americans continued to migrate to the urban north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With more blacks living in northern cities, the </a:t>
            </a:r>
            <a:r>
              <a:rPr lang="en-US" b="1" dirty="0" smtClean="0"/>
              <a:t>expression of black culture </a:t>
            </a:r>
            <a:r>
              <a:rPr lang="en-US" dirty="0" smtClean="0"/>
              <a:t>began to grow.</a:t>
            </a:r>
          </a:p>
          <a:p>
            <a:pPr lvl="1"/>
            <a:r>
              <a:rPr lang="en-US" dirty="0" smtClean="0"/>
              <a:t>Nowhere did this take place more than in Harlem, New York.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33800"/>
            <a:ext cx="3810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0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Section 5: The Harlem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African-American authors, poets, artists and musicians </a:t>
            </a:r>
            <a:r>
              <a:rPr lang="en-US" sz="2400" dirty="0" smtClean="0"/>
              <a:t>used their talents to express the pains and joys of being black in America.</a:t>
            </a:r>
          </a:p>
          <a:p>
            <a:r>
              <a:rPr lang="en-US" sz="2400" dirty="0" smtClean="0"/>
              <a:t>The movement </a:t>
            </a:r>
            <a:r>
              <a:rPr lang="en-US" sz="2400" b="1" dirty="0" smtClean="0"/>
              <a:t>gave a voice to black culture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While the Harlem Renaissance ended with the economic collapse at the end of the 1920s, it still </a:t>
            </a:r>
            <a:r>
              <a:rPr lang="en-US" sz="2400" b="1" dirty="0" smtClean="0"/>
              <a:t>helped to create a sense of black identity</a:t>
            </a:r>
            <a:r>
              <a:rPr lang="en-US" sz="2400" dirty="0" smtClean="0"/>
              <a:t> that would became a </a:t>
            </a:r>
            <a:r>
              <a:rPr lang="en-US" sz="2400" b="1" dirty="0" smtClean="0"/>
              <a:t>foundation for the civil rights movement to come later </a:t>
            </a:r>
            <a:r>
              <a:rPr lang="en-US" sz="2400" dirty="0" smtClean="0"/>
              <a:t>down the road.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91542"/>
            <a:ext cx="2830195" cy="220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3999" y="6301084"/>
            <a:ext cx="267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Musician Louis Armstrong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38986"/>
            <a:ext cx="3157538" cy="194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5829" y="629688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Poet Langston Hughes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Review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Chapter </a:t>
            </a:r>
            <a:r>
              <a:rPr lang="en-US" dirty="0" smtClean="0"/>
              <a:t>16: The Twenties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the US experience economic growth during the 1920s?</a:t>
            </a:r>
          </a:p>
          <a:p>
            <a:r>
              <a:rPr lang="en-US" dirty="0" smtClean="0"/>
              <a:t>What are some examples of social tension in the US during this time?</a:t>
            </a:r>
          </a:p>
          <a:p>
            <a:r>
              <a:rPr lang="en-US" dirty="0" smtClean="0"/>
              <a:t>What was the Harlem Renaissance?</a:t>
            </a:r>
          </a:p>
          <a:p>
            <a:endParaRPr lang="en-US" dirty="0"/>
          </a:p>
        </p:txBody>
      </p:sp>
      <p:pic>
        <p:nvPicPr>
          <p:cNvPr id="8194" name="Picture 2" descr="C:\Users\jgay.BERTIE_K12_NC\AppData\Local\Microsoft\Windows\Temporary Internet Files\Content.IE5\AJKN4RXR\MM900041015[3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19600"/>
            <a:ext cx="104481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9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16: The Twenties</a:t>
            </a:r>
            <a:br>
              <a:rPr lang="en-US" dirty="0" smtClean="0"/>
            </a:br>
            <a:r>
              <a:rPr lang="en-US" dirty="0" smtClean="0"/>
              <a:t>(1919 – 1929)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1920s, the decade following World War 1, the United States experienced </a:t>
            </a:r>
            <a:r>
              <a:rPr lang="en-US" b="1" dirty="0" smtClean="0"/>
              <a:t>booming economic growth and social changes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90455"/>
            <a:ext cx="327958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1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1: A Booming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Following WW1, the American economy experienced </a:t>
            </a:r>
            <a:r>
              <a:rPr lang="en-US" b="1" dirty="0" smtClean="0"/>
              <a:t>tremendous growth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Using </a:t>
            </a:r>
            <a:r>
              <a:rPr lang="en-US" b="1" dirty="0" smtClean="0"/>
              <a:t>mass-production techniques</a:t>
            </a:r>
            <a:r>
              <a:rPr lang="en-US" dirty="0" smtClean="0"/>
              <a:t>, American workers produced more goods in less time.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0386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 Production: the rapid manufacture of large numbers of identical products</a:t>
            </a:r>
          </a:p>
          <a:p>
            <a:r>
              <a:rPr lang="en-US" dirty="0" smtClean="0"/>
              <a:t>Ex: Producing the buttons for a typewriter.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3733800"/>
            <a:ext cx="44637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2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Automobile Drives Prosperity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96676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1908 carmaker Henry Ford introduced the </a:t>
            </a:r>
            <a:r>
              <a:rPr lang="en-US" sz="2800" b="1" dirty="0" smtClean="0"/>
              <a:t>Model T, a reliable car that the average American could afford.</a:t>
            </a:r>
          </a:p>
          <a:p>
            <a:r>
              <a:rPr lang="en-US" sz="2800" dirty="0" smtClean="0"/>
              <a:t>Ford’s methods and ideas revolutionized production, wages, working conditions, and daily life for Americans.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5720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Ford used </a:t>
            </a:r>
            <a:r>
              <a:rPr lang="en-US" b="1" dirty="0" smtClean="0"/>
              <a:t>the assembly line </a:t>
            </a:r>
            <a:r>
              <a:rPr lang="en-US" dirty="0" smtClean="0"/>
              <a:t>to build his cars, allowing his workers to build a car faster and at a lower sales price.</a:t>
            </a:r>
          </a:p>
          <a:p>
            <a:r>
              <a:rPr lang="en-US" dirty="0" smtClean="0"/>
              <a:t>- The </a:t>
            </a:r>
            <a:r>
              <a:rPr lang="en-US" b="1" dirty="0" smtClean="0"/>
              <a:t>growth of the automobile industry led to the growth of other industries</a:t>
            </a:r>
            <a:r>
              <a:rPr lang="en-US" dirty="0" smtClean="0"/>
              <a:t>, such as:  steel, glass, rubber, gasoline, insurance, and road construction.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143" y="3810000"/>
            <a:ext cx="3770333" cy="279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0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Consumer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widespread availability of electrical power sparked a consumer revolution</a:t>
            </a:r>
            <a:r>
              <a:rPr lang="en-US" dirty="0" smtClean="0"/>
              <a:t> during the 1920s</a:t>
            </a:r>
          </a:p>
          <a:p>
            <a:pPr lvl="1"/>
            <a:r>
              <a:rPr lang="en-US" dirty="0" smtClean="0"/>
              <a:t>Many </a:t>
            </a:r>
            <a:r>
              <a:rPr lang="en-US" b="1" dirty="0" smtClean="0"/>
              <a:t>new, affordable goods </a:t>
            </a:r>
            <a:r>
              <a:rPr lang="en-US" dirty="0" smtClean="0"/>
              <a:t>became available to the public</a:t>
            </a:r>
          </a:p>
          <a:p>
            <a:pPr lvl="2"/>
            <a:r>
              <a:rPr lang="en-US" dirty="0" smtClean="0"/>
              <a:t>Washing Machines</a:t>
            </a:r>
          </a:p>
          <a:p>
            <a:pPr lvl="2"/>
            <a:r>
              <a:rPr lang="en-US" dirty="0" smtClean="0"/>
              <a:t>Vacuum Cleaners</a:t>
            </a:r>
          </a:p>
          <a:p>
            <a:pPr lvl="2"/>
            <a:r>
              <a:rPr lang="en-US" dirty="0" smtClean="0"/>
              <a:t>Radios</a:t>
            </a:r>
          </a:p>
          <a:p>
            <a:pPr lvl="2"/>
            <a:r>
              <a:rPr lang="en-US" dirty="0" smtClean="0"/>
              <a:t>Refrigerators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9530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Consumer Revolution was also fueled by </a:t>
            </a:r>
            <a:r>
              <a:rPr lang="en-US" b="1" dirty="0" smtClean="0"/>
              <a:t>Americans starting to buy products using credit</a:t>
            </a:r>
            <a:r>
              <a:rPr lang="en-US" dirty="0" smtClean="0"/>
              <a:t>, or making monthly payments over time rather that paying all at once.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36" y="3200400"/>
            <a:ext cx="38100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7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What are some ways that you think the invention of the automobile changed the daily lives of Americans during this time?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5486400" cy="351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3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1524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2: The Business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525963"/>
          </a:xfrm>
        </p:spPr>
        <p:txBody>
          <a:bodyPr/>
          <a:lstStyle/>
          <a:p>
            <a:r>
              <a:rPr lang="en-US" dirty="0" smtClean="0"/>
              <a:t>Presidents Warren G. Harding and Calvin Coolidge</a:t>
            </a:r>
          </a:p>
          <a:p>
            <a:pPr lvl="1"/>
            <a:r>
              <a:rPr lang="en-US" sz="2000" dirty="0" smtClean="0"/>
              <a:t>Instead of seeking to change government as the Progressives had done, they favored </a:t>
            </a:r>
            <a:r>
              <a:rPr lang="en-US" sz="2000" b="1" dirty="0" smtClean="0"/>
              <a:t>more conservative (traditional) policies </a:t>
            </a:r>
            <a:r>
              <a:rPr lang="en-US" sz="2000" dirty="0" smtClean="0"/>
              <a:t>that helped aid the growth of business.</a:t>
            </a:r>
          </a:p>
          <a:p>
            <a:pPr lvl="1"/>
            <a:r>
              <a:rPr lang="en-US" sz="2000" dirty="0" smtClean="0"/>
              <a:t>Under their leadership </a:t>
            </a:r>
            <a:r>
              <a:rPr lang="en-US" sz="2000" b="1" dirty="0" smtClean="0"/>
              <a:t>the US continued to play an increasingly important role in world business and trade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Foreign Policy = </a:t>
            </a:r>
            <a:r>
              <a:rPr lang="en-US" sz="2000" b="1" dirty="0" smtClean="0"/>
              <a:t>Trying to avoid another World War</a:t>
            </a:r>
            <a:endParaRPr lang="en-US" sz="2000" b="1" dirty="0"/>
          </a:p>
        </p:txBody>
      </p:sp>
      <p:pic>
        <p:nvPicPr>
          <p:cNvPr id="1026" name="Picture 2" descr="C:\Users\jgay.BERTIE_K12_NC\AppData\Local\Microsoft\Windows\Temporary Internet Files\Content.IE5\PBKL6FC8\MC9000976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2667000" cy="275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gay.BERTIE_K12_NC\AppData\Local\Microsoft\Windows\Temporary Internet Files\Content.IE5\WEMQ71L8\MC9000976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18" y="3920835"/>
            <a:ext cx="2637537" cy="27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3: Social and Cultural 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525963"/>
          </a:xfrm>
        </p:spPr>
        <p:txBody>
          <a:bodyPr/>
          <a:lstStyle/>
          <a:p>
            <a:r>
              <a:rPr lang="en-US" dirty="0" smtClean="0"/>
              <a:t>Modernism vs. Fundamentalism</a:t>
            </a:r>
          </a:p>
          <a:p>
            <a:pPr lvl="1"/>
            <a:r>
              <a:rPr lang="en-US" dirty="0" smtClean="0"/>
              <a:t>Modernism: </a:t>
            </a:r>
            <a:r>
              <a:rPr lang="en-US" b="1" dirty="0" smtClean="0"/>
              <a:t>emphasized science and secular values </a:t>
            </a:r>
            <a:r>
              <a:rPr lang="en-US" dirty="0" smtClean="0"/>
              <a:t>over traditional ideas about religion</a:t>
            </a:r>
          </a:p>
          <a:p>
            <a:pPr lvl="1"/>
            <a:r>
              <a:rPr lang="en-US" dirty="0" smtClean="0"/>
              <a:t>Fundamentalism: </a:t>
            </a:r>
            <a:r>
              <a:rPr lang="en-US" b="1" dirty="0" smtClean="0"/>
              <a:t>emphasized traditional views on religion</a:t>
            </a:r>
            <a:r>
              <a:rPr lang="en-US" dirty="0" smtClean="0"/>
              <a:t> and the belief that the Bible is literally true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038600"/>
            <a:ext cx="335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Scopes Trial in 1925 displayed the </a:t>
            </a:r>
            <a:r>
              <a:rPr lang="en-US" b="1" dirty="0" smtClean="0"/>
              <a:t>conflict between modernism and fundamentalism</a:t>
            </a:r>
            <a:r>
              <a:rPr lang="en-US" dirty="0" smtClean="0"/>
              <a:t>.  John Scopes was put on trial for teaching the theory of evolution in a Tennessee public school, which was against the law.  </a:t>
            </a:r>
            <a:r>
              <a:rPr lang="en-US" dirty="0" smtClean="0"/>
              <a:t>In the end, he </a:t>
            </a:r>
            <a:r>
              <a:rPr lang="en-US" dirty="0" smtClean="0"/>
              <a:t>was found guilty of breaking the law and fined.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86200"/>
            <a:ext cx="50006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3: Social and Cultural 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Some Americans, known as </a:t>
            </a:r>
            <a:r>
              <a:rPr lang="en-US" sz="2400" b="1" dirty="0" smtClean="0"/>
              <a:t>Nativists, fought to oppose immigration</a:t>
            </a:r>
            <a:r>
              <a:rPr lang="en-US" sz="2400" dirty="0" smtClean="0"/>
              <a:t>.  They argued that new immigrants took away jobs from native-born workers and threatened American traditions.</a:t>
            </a:r>
          </a:p>
          <a:p>
            <a:r>
              <a:rPr lang="en-US" sz="2400" dirty="0" smtClean="0"/>
              <a:t>Also, the </a:t>
            </a:r>
            <a:r>
              <a:rPr lang="en-US" sz="2400" b="1" dirty="0" smtClean="0"/>
              <a:t>Ku Klux Klan (KKK</a:t>
            </a:r>
            <a:r>
              <a:rPr lang="en-US" sz="2400" dirty="0" smtClean="0"/>
              <a:t>) revived as its members </a:t>
            </a:r>
            <a:r>
              <a:rPr lang="en-US" sz="2400" b="1" dirty="0" smtClean="0"/>
              <a:t>believed America’s increasing diversity and urbanization was bad </a:t>
            </a:r>
            <a:r>
              <a:rPr lang="en-US" sz="2400" dirty="0" smtClean="0"/>
              <a:t>for the country.</a:t>
            </a:r>
          </a:p>
          <a:p>
            <a:pPr lvl="1"/>
            <a:r>
              <a:rPr lang="en-US" sz="2400" dirty="0" smtClean="0"/>
              <a:t>They promoted prejudice against blacks, Jews, Catholics and immigrants.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62399"/>
            <a:ext cx="387902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352753">
            <a:off x="685801" y="4501716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do you think KKK members were so strongly against these minority groups?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are your opinions on the KKK?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1138</Words>
  <Application>Microsoft Office PowerPoint</Application>
  <PresentationFormat>On-screen Show (4:3)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Unit 6:  Prosperity and Depression (1919 – 1941)</vt:lpstr>
      <vt:lpstr>Chapter 16: The Twenties (1919 – 1929)</vt:lpstr>
      <vt:lpstr>Section 1: A Booming Economy</vt:lpstr>
      <vt:lpstr>The Automobile Drives Prosperity</vt:lpstr>
      <vt:lpstr>Consumer Revolution</vt:lpstr>
      <vt:lpstr>Quick Discussion</vt:lpstr>
      <vt:lpstr>Section 2: The Business of Government</vt:lpstr>
      <vt:lpstr>Section 3: Social and Cultural Tensions</vt:lpstr>
      <vt:lpstr>Section 3: Social and Cultural Tensions</vt:lpstr>
      <vt:lpstr>Prohibition and Crime</vt:lpstr>
      <vt:lpstr>Prohibition and Crime</vt:lpstr>
      <vt:lpstr>Quick Discussion</vt:lpstr>
      <vt:lpstr>Section 4: A New Mass Culture</vt:lpstr>
      <vt:lpstr>An Age of Heroes</vt:lpstr>
      <vt:lpstr>Quick Discussion</vt:lpstr>
      <vt:lpstr>Section 5: The Harlem Renaissance</vt:lpstr>
      <vt:lpstr>Section 5: The Harlem Renaissance</vt:lpstr>
      <vt:lpstr>Quick Review Chapter 16: The Twenties</vt:lpstr>
    </vt:vector>
  </TitlesOfParts>
  <Company>Bertie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 Prosperity and Depression (1919 – 1941)</dc:title>
  <dc:creator>Gay, Jonathan</dc:creator>
  <cp:lastModifiedBy>Gay, Jonathan</cp:lastModifiedBy>
  <cp:revision>28</cp:revision>
  <dcterms:created xsi:type="dcterms:W3CDTF">2014-03-13T17:16:38Z</dcterms:created>
  <dcterms:modified xsi:type="dcterms:W3CDTF">2016-02-06T21:22:14Z</dcterms:modified>
</cp:coreProperties>
</file>