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ED99-8B56-4F05-AD1A-8C04EE2AC45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C326-9E9B-4276-8C59-CB57589F8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1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ED99-8B56-4F05-AD1A-8C04EE2AC45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C326-9E9B-4276-8C59-CB57589F8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21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ED99-8B56-4F05-AD1A-8C04EE2AC45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C326-9E9B-4276-8C59-CB57589F8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ED99-8B56-4F05-AD1A-8C04EE2AC45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C326-9E9B-4276-8C59-CB57589F8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09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ED99-8B56-4F05-AD1A-8C04EE2AC45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C326-9E9B-4276-8C59-CB57589F8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90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ED99-8B56-4F05-AD1A-8C04EE2AC45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C326-9E9B-4276-8C59-CB57589F8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5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ED99-8B56-4F05-AD1A-8C04EE2AC45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C326-9E9B-4276-8C59-CB57589F8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64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ED99-8B56-4F05-AD1A-8C04EE2AC45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C326-9E9B-4276-8C59-CB57589F8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35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ED99-8B56-4F05-AD1A-8C04EE2AC45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C326-9E9B-4276-8C59-CB57589F8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66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ED99-8B56-4F05-AD1A-8C04EE2AC45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C326-9E9B-4276-8C59-CB57589F8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1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ED99-8B56-4F05-AD1A-8C04EE2AC45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C326-9E9B-4276-8C59-CB57589F8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8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3ED99-8B56-4F05-AD1A-8C04EE2AC45A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0C326-9E9B-4276-8C59-CB57589F8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68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www.usdebtclock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Quick </a:t>
            </a:r>
            <a:r>
              <a:rPr lang="en-US" dirty="0" smtClean="0"/>
              <a:t>Review of Ch. 17</a:t>
            </a:r>
            <a:br>
              <a:rPr lang="en-US" dirty="0" smtClean="0"/>
            </a:br>
            <a:r>
              <a:rPr lang="en-US" dirty="0" smtClean="0"/>
              <a:t>Money and 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purposes of money?</a:t>
            </a:r>
          </a:p>
          <a:p>
            <a:r>
              <a:rPr lang="en-US" dirty="0" smtClean="0"/>
              <a:t>Why is a twenty dollar bill worth 20 dollars?</a:t>
            </a:r>
          </a:p>
          <a:p>
            <a:r>
              <a:rPr lang="en-US" dirty="0" smtClean="0"/>
              <a:t>What are the reasons for having banks?</a:t>
            </a:r>
          </a:p>
          <a:p>
            <a:r>
              <a:rPr lang="en-US" dirty="0" smtClean="0"/>
              <a:t>If banks are businesses, how do they make money?</a:t>
            </a:r>
          </a:p>
          <a:p>
            <a:r>
              <a:rPr lang="en-US" dirty="0" smtClean="0"/>
              <a:t>What is the Federal </a:t>
            </a:r>
            <a:r>
              <a:rPr lang="en-US" dirty="0"/>
              <a:t>R</a:t>
            </a:r>
            <a:r>
              <a:rPr lang="en-US" dirty="0" smtClean="0"/>
              <a:t>eserve and what does it do?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170" name="Picture 2" descr="C:\Users\jgay.BERTIE_K12_NC\AppData\Local\Microsoft\Windows\Temporary Internet Files\Content.IE5\HIRC2V3K\MC9003892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334000"/>
            <a:ext cx="1802892" cy="139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jgay.BERTIE_K12_NC\AppData\Local\Microsoft\Windows\Temporary Internet Files\Content.IE5\V2SBT10D\MC90023289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81000"/>
            <a:ext cx="1013988" cy="1848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69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2164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National Debt:  the total amount of money the federal government has borrowed (such as from wealthy individuals, businesses and other countries governments) and has not yet repaid.</a:t>
            </a:r>
          </a:p>
          <a:p>
            <a:pPr lvl="1"/>
            <a:r>
              <a:rPr lang="en-US" sz="2400" dirty="0" smtClean="0"/>
              <a:t>The National Debt is currently close to 17,000,000,000,000 (17 Trillion)!!!! And it’s growing.  We need to find ways to lower our national debt.  What can our government do?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 rot="366022">
            <a:off x="1180842" y="4627529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Check out this link to see an estimated ongoing count of the US National Debt.</a:t>
            </a:r>
          </a:p>
          <a:p>
            <a:r>
              <a:rPr lang="en-US" dirty="0" smtClean="0">
                <a:hlinkClick r:id="rId2"/>
              </a:rPr>
              <a:t>http://www.usdebtclock.org/</a:t>
            </a:r>
            <a:endParaRPr lang="en-US" dirty="0"/>
          </a:p>
        </p:txBody>
      </p:sp>
      <p:pic>
        <p:nvPicPr>
          <p:cNvPr id="10242" name="Picture 2" descr="C:\Users\jgay.BERTIE_K12_NC\AppData\Local\Microsoft\Windows\Temporary Internet Files\Content.IE5\ULYH51DY\MM900282991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41960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17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 of Ch.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actions might the government take to promote a healthy and stable economy?</a:t>
            </a:r>
          </a:p>
          <a:p>
            <a:r>
              <a:rPr lang="en-US" dirty="0" smtClean="0"/>
              <a:t>What characterizes a good tax?</a:t>
            </a:r>
          </a:p>
          <a:p>
            <a:r>
              <a:rPr lang="en-US" dirty="0" smtClean="0"/>
              <a:t>Which kind of tax do you think is the best?  Why?</a:t>
            </a:r>
          </a:p>
          <a:p>
            <a:r>
              <a:rPr lang="en-US" dirty="0" smtClean="0"/>
              <a:t>Why do you think our government is having such a difficult time maintaining a balanced budget?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1266" name="Picture 2" descr="C:\Users\jgay.BERTIE_K12_NC\AppData\Local\Microsoft\Windows\Temporary Internet Files\Content.IE5\6KHZGVDS\MM900041015[2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52400"/>
            <a:ext cx="860714" cy="1443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jgay.BERTIE_K12_NC\AppData\Local\Microsoft\Windows\Temporary Internet Files\Content.IE5\6KHZGVDS\MM900041015[2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049982"/>
            <a:ext cx="868507" cy="145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501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Ch. </a:t>
            </a:r>
            <a:r>
              <a:rPr lang="en-US" dirty="0" smtClean="0"/>
              <a:t>18 </a:t>
            </a:r>
            <a:r>
              <a:rPr lang="en-US" dirty="0" smtClean="0"/>
              <a:t>Assessment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Page </a:t>
            </a:r>
            <a:r>
              <a:rPr lang="en-US" dirty="0" smtClean="0"/>
              <a:t>506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Complete # 1 – 12; </a:t>
            </a:r>
            <a:r>
              <a:rPr lang="en-US" dirty="0" smtClean="0"/>
              <a:t>14, 17 - 18</a:t>
            </a:r>
            <a:endParaRPr lang="en-US" dirty="0" smtClean="0"/>
          </a:p>
          <a:p>
            <a:pPr lvl="1"/>
            <a:r>
              <a:rPr lang="en-US" dirty="0" smtClean="0"/>
              <a:t>Reviewing Key Terms</a:t>
            </a:r>
          </a:p>
          <a:p>
            <a:pPr lvl="2"/>
            <a:r>
              <a:rPr lang="en-US" dirty="0" smtClean="0"/>
              <a:t>Write out the sentence with correct term underlined.</a:t>
            </a:r>
          </a:p>
          <a:p>
            <a:pPr lvl="1"/>
            <a:r>
              <a:rPr lang="en-US" dirty="0"/>
              <a:t>Comprehension and Critical </a:t>
            </a:r>
            <a:r>
              <a:rPr lang="en-US" dirty="0" smtClean="0"/>
              <a:t>Thinking and Activities</a:t>
            </a:r>
            <a:endParaRPr lang="en-US" dirty="0"/>
          </a:p>
          <a:p>
            <a:pPr lvl="2"/>
            <a:r>
              <a:rPr lang="en-US" dirty="0"/>
              <a:t>Write out the question and your response.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* Turn in for a grade when completed..</a:t>
            </a:r>
          </a:p>
        </p:txBody>
      </p:sp>
      <p:pic>
        <p:nvPicPr>
          <p:cNvPr id="2050" name="Picture 2" descr="C:\Users\jgay.BERTIE_K12_NC\AppData\Local\Microsoft\Windows\Temporary Internet Files\Content.IE5\AJKN4RXR\MC9003579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419600"/>
            <a:ext cx="1795882" cy="190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44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18 Public Finance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*Chapter Focus:  An important role of the government is to help maintain a stable economy.</a:t>
            </a:r>
            <a:endParaRPr lang="en-US" dirty="0"/>
          </a:p>
        </p:txBody>
      </p:sp>
      <p:pic>
        <p:nvPicPr>
          <p:cNvPr id="2050" name="Picture 2" descr="C:\Users\jgay.BERTIE_K12_NC\AppData\Local\Microsoft\Windows\Temporary Internet Files\Content.IE5\WEMQ71L8\MC90014934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276600"/>
            <a:ext cx="4038600" cy="2950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39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1:  Government and Economic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In </a:t>
            </a:r>
            <a:r>
              <a:rPr lang="en-US" dirty="0">
                <a:solidFill>
                  <a:prstClr val="black"/>
                </a:solidFill>
              </a:rPr>
              <a:t>tough economic times, the government takes steps to help Americans achieve full employment and the market gain price stability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Ex:  Social Services to Help People Find Jobs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Ex:  Govt. makes sure bread doesn’t cost $50 a loaf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pic>
        <p:nvPicPr>
          <p:cNvPr id="3074" name="Picture 2" descr="C:\Users\jgay.BERTIE_K12_NC\AppData\Local\Microsoft\Windows\Temporary Internet Files\Content.IE5\ZUPMRBM2\MC90044177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495800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197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Government’s Involvement in the Flow of the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Government uses our tax dollars to pay for important needs such as disaster relief, public education and often hospital services.</a:t>
            </a:r>
          </a:p>
          <a:p>
            <a:pPr lvl="1"/>
            <a:r>
              <a:rPr lang="en-US" dirty="0" smtClean="0"/>
              <a:t>Income tax: based on money individuals earn each year</a:t>
            </a:r>
          </a:p>
          <a:p>
            <a:pPr lvl="1"/>
            <a:r>
              <a:rPr lang="en-US" dirty="0" smtClean="0"/>
              <a:t>Sales tax:  added to the price of a good or service</a:t>
            </a:r>
          </a:p>
          <a:p>
            <a:pPr lvl="1"/>
            <a:endParaRPr lang="en-US" dirty="0"/>
          </a:p>
        </p:txBody>
      </p:sp>
      <p:pic>
        <p:nvPicPr>
          <p:cNvPr id="4099" name="Picture 3" descr="C:\Users\jgay.BERTIE_K12_NC\AppData\Local\Microsoft\Windows\Temporary Internet Files\Content.IE5\V2SBT10D\MC9001965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724400"/>
            <a:ext cx="1609344" cy="181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20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Income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*Our nation keeps track of our overall income and spending.</a:t>
            </a:r>
          </a:p>
          <a:p>
            <a:r>
              <a:rPr lang="en-US" dirty="0" smtClean="0"/>
              <a:t>GDP (Gross Domestic Product)</a:t>
            </a:r>
          </a:p>
          <a:p>
            <a:pPr lvl="1"/>
            <a:r>
              <a:rPr lang="en-US" dirty="0" smtClean="0"/>
              <a:t>The total dollar value of all final goods and services produced and sold w/n the country in a year.</a:t>
            </a:r>
          </a:p>
          <a:p>
            <a:pPr lvl="2"/>
            <a:r>
              <a:rPr lang="en-US" dirty="0" smtClean="0"/>
              <a:t>*It’s a measure of the country’s economic health.</a:t>
            </a:r>
            <a:endParaRPr lang="en-US" dirty="0"/>
          </a:p>
        </p:txBody>
      </p:sp>
      <p:pic>
        <p:nvPicPr>
          <p:cNvPr id="5122" name="Picture 2" descr="C:\Users\jgay.BERTIE_K12_NC\AppData\Local\Microsoft\Windows\Temporary Internet Files\Content.IE5\WSUQFQ3Z\MC9003494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181600"/>
            <a:ext cx="1815998" cy="1410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jgay.BERTIE_K12_NC\AppData\Local\Microsoft\Windows\Temporary Internet Files\Content.IE5\ULYH51DY\MC90005487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280694"/>
            <a:ext cx="2067974" cy="1310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1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2: Paying for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*Taxes are the main way the government and services it provides are paid for.</a:t>
            </a:r>
          </a:p>
          <a:p>
            <a:pPr lvl="1"/>
            <a:r>
              <a:rPr lang="en-US" dirty="0" smtClean="0"/>
              <a:t>Characteristics of a Good Tax</a:t>
            </a:r>
          </a:p>
          <a:p>
            <a:pPr lvl="2"/>
            <a:r>
              <a:rPr lang="en-US" dirty="0" smtClean="0"/>
              <a:t>Govt. should not spend too much to collect it.</a:t>
            </a:r>
          </a:p>
          <a:p>
            <a:pPr lvl="2"/>
            <a:r>
              <a:rPr lang="en-US" dirty="0" smtClean="0"/>
              <a:t>Citizens should know the tax is serving a good purpose.</a:t>
            </a:r>
          </a:p>
          <a:p>
            <a:pPr lvl="2"/>
            <a:r>
              <a:rPr lang="en-US" dirty="0" smtClean="0"/>
              <a:t>Must treat people fairly.</a:t>
            </a:r>
          </a:p>
          <a:p>
            <a:pPr lvl="2"/>
            <a:r>
              <a:rPr lang="en-US" dirty="0" smtClean="0"/>
              <a:t>Must be certain.  Taxpayers know when it is due, how much is due, and how to pay it.</a:t>
            </a:r>
            <a:endParaRPr lang="en-US" dirty="0"/>
          </a:p>
        </p:txBody>
      </p:sp>
      <p:pic>
        <p:nvPicPr>
          <p:cNvPr id="6147" name="Picture 3" descr="C:\Users\jgay.BERTIE_K12_NC\AppData\Local\Microsoft\Windows\Temporary Internet Files\Content.IE5\HIRC2V3K\MM900395692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327" y="5181600"/>
            <a:ext cx="1828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33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Proportional Tax:  each taxpayer pays the same % of their income</a:t>
            </a:r>
          </a:p>
          <a:p>
            <a:r>
              <a:rPr lang="en-US" dirty="0" smtClean="0"/>
              <a:t>Regressive Tax:  takes a larger % of income from a low-income person than a high-income</a:t>
            </a:r>
          </a:p>
          <a:p>
            <a:r>
              <a:rPr lang="en-US" dirty="0" smtClean="0"/>
              <a:t>Progressive Tax:  takes a higher % of income from high- income than from low-income</a:t>
            </a:r>
          </a:p>
          <a:p>
            <a:r>
              <a:rPr lang="en-US" dirty="0" smtClean="0"/>
              <a:t>Excise Tax:  sales tax on specific types of goods</a:t>
            </a:r>
          </a:p>
          <a:p>
            <a:pPr lvl="1"/>
            <a:r>
              <a:rPr lang="en-US" dirty="0" smtClean="0"/>
              <a:t>Ex: High Tax on </a:t>
            </a:r>
            <a:r>
              <a:rPr lang="en-US" dirty="0" err="1" smtClean="0"/>
              <a:t>Cigarrettes</a:t>
            </a:r>
            <a:endParaRPr lang="en-US" dirty="0"/>
          </a:p>
        </p:txBody>
      </p:sp>
      <p:pic>
        <p:nvPicPr>
          <p:cNvPr id="7171" name="Picture 3" descr="C:\Users\jgay.BERTIE_K12_NC\AppData\Local\Microsoft\Windows\Temporary Internet Files\Content.IE5\HIRC2V3K\MC90029095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410200"/>
            <a:ext cx="1606990" cy="125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60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3: Government Policy and Spending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*Key Idea: To spend tax $ wisely, governments must set goals that are acceptable to citizens and they must develop budgets.</a:t>
            </a:r>
            <a:endParaRPr lang="en-US" dirty="0"/>
          </a:p>
        </p:txBody>
      </p:sp>
      <p:pic>
        <p:nvPicPr>
          <p:cNvPr id="8194" name="Picture 2" descr="C:\Users\jgay.BERTIE_K12_NC\AppData\Local\Microsoft\Windows\Temporary Internet Files\Content.IE5\M63QATZ4\MP90040109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276600"/>
            <a:ext cx="3901440" cy="259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jgay.BERTIE_K12_NC\AppData\Local\Microsoft\Windows\Temporary Internet Files\Content.IE5\WSUQFQ3Z\MM900395715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97354"/>
            <a:ext cx="1357322" cy="1443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jgay.BERTIE_K12_NC\AppData\Local\Microsoft\Windows\Temporary Internet Files\Content.IE5\WSUQFQ3Z\MM900395715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28999"/>
            <a:ext cx="1295400" cy="137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82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Government Budget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 Surplus:  government spends less than it receives in revenue (Income)</a:t>
            </a:r>
          </a:p>
          <a:p>
            <a:r>
              <a:rPr lang="en-US" dirty="0" smtClean="0"/>
              <a:t>Balanced Budget:  planned spending equals revenue (income)</a:t>
            </a:r>
          </a:p>
          <a:p>
            <a:r>
              <a:rPr lang="en-US" dirty="0" smtClean="0"/>
              <a:t>Budget Deficit:  government spends more than it receives in revenue</a:t>
            </a:r>
            <a:endParaRPr lang="en-US" dirty="0"/>
          </a:p>
        </p:txBody>
      </p:sp>
      <p:pic>
        <p:nvPicPr>
          <p:cNvPr id="9218" name="Picture 2" descr="C:\Users\jgay.BERTIE_K12_NC\AppData\Local\Microsoft\Windows\Temporary Internet Files\Content.IE5\WSUQFQ3Z\MM90039571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524" y="4952999"/>
            <a:ext cx="1514476" cy="161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98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634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Quick Review of Ch. 17 Money and Banking</vt:lpstr>
      <vt:lpstr>Ch. 18 Public Finance</vt:lpstr>
      <vt:lpstr>Section 1:  Government and Economic Goals</vt:lpstr>
      <vt:lpstr>Government’s Involvement in the Flow of the Economy</vt:lpstr>
      <vt:lpstr>National Income Accounting</vt:lpstr>
      <vt:lpstr>Section 2: Paying for Government</vt:lpstr>
      <vt:lpstr>Types of Taxes</vt:lpstr>
      <vt:lpstr>Section 3: Government Policy and Spending</vt:lpstr>
      <vt:lpstr>Types of Government Budget Outcomes</vt:lpstr>
      <vt:lpstr>National Debt</vt:lpstr>
      <vt:lpstr>Quick Review of Ch. 18</vt:lpstr>
      <vt:lpstr>Ch. 18 Assessment Page 506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Review of Ch. 17 Money and Banking</dc:title>
  <dc:creator>Gay, Jonathan</dc:creator>
  <cp:lastModifiedBy>Gay, Jonathan</cp:lastModifiedBy>
  <cp:revision>11</cp:revision>
  <dcterms:created xsi:type="dcterms:W3CDTF">2013-10-16T01:02:16Z</dcterms:created>
  <dcterms:modified xsi:type="dcterms:W3CDTF">2013-10-16T02:40:08Z</dcterms:modified>
</cp:coreProperties>
</file>