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C-314E-424D-A978-D1A7A8B799B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50E-927B-411B-8E67-C8C8435C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3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C-314E-424D-A978-D1A7A8B799B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50E-927B-411B-8E67-C8C8435C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C-314E-424D-A978-D1A7A8B799B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50E-927B-411B-8E67-C8C8435C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9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C-314E-424D-A978-D1A7A8B799B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50E-927B-411B-8E67-C8C8435C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C-314E-424D-A978-D1A7A8B799B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50E-927B-411B-8E67-C8C8435C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C-314E-424D-A978-D1A7A8B799B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50E-927B-411B-8E67-C8C8435C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2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C-314E-424D-A978-D1A7A8B799B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50E-927B-411B-8E67-C8C8435C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C-314E-424D-A978-D1A7A8B799B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50E-927B-411B-8E67-C8C8435C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C-314E-424D-A978-D1A7A8B799B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50E-927B-411B-8E67-C8C8435C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8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C-314E-424D-A978-D1A7A8B799B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50E-927B-411B-8E67-C8C8435C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2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C-314E-424D-A978-D1A7A8B799B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50E-927B-411B-8E67-C8C8435C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584C-314E-424D-A978-D1A7A8B799B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1C50E-927B-411B-8E67-C8C8435C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3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16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role does government play in our economy?</a:t>
            </a:r>
          </a:p>
          <a:p>
            <a:r>
              <a:rPr lang="en-US" dirty="0" smtClean="0"/>
              <a:t>In what ways does the govt. try to fix economic problems?</a:t>
            </a:r>
          </a:p>
          <a:p>
            <a:r>
              <a:rPr lang="en-US" dirty="0" smtClean="0"/>
              <a:t>Do you think the govt. of the U.S. is too involved, not involved enough, or just the right amount of involved in our economy?  Can you explain your answer?</a:t>
            </a:r>
          </a:p>
          <a:p>
            <a:endParaRPr lang="en-US" dirty="0"/>
          </a:p>
        </p:txBody>
      </p:sp>
      <p:pic>
        <p:nvPicPr>
          <p:cNvPr id="7170" name="Picture 2" descr="C:\Users\jgay.BERTIE_K12_NC\AppData\Local\Microsoft\Windows\Temporary Internet Files\Content.IE5\3SBBS4ZD\MC9002328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0"/>
            <a:ext cx="1013988" cy="18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gay.BERTIE_K12_NC\AppData\Local\Microsoft\Windows\Temporary Internet Files\Content.IE5\3SBBS4ZD\MC9002328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00600"/>
            <a:ext cx="1013988" cy="18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The Federal Reserve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*Key Thought: The Federal government regulates the banking industry and the nation’s money supply through the Federal Reserve System.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100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Federal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Serving as the Government’s Bank</a:t>
            </a:r>
          </a:p>
          <a:p>
            <a:pPr lvl="1"/>
            <a:r>
              <a:rPr lang="en-US" dirty="0" smtClean="0"/>
              <a:t>Ex: Tax $ deposited in a govt. account @ a Federal Reserve Bank.</a:t>
            </a:r>
          </a:p>
          <a:p>
            <a:r>
              <a:rPr lang="en-US" dirty="0" smtClean="0"/>
              <a:t>Serving as the Citizen’s Bank</a:t>
            </a:r>
          </a:p>
          <a:p>
            <a:pPr lvl="1"/>
            <a:r>
              <a:rPr lang="en-US" dirty="0" smtClean="0"/>
              <a:t>Ex: Fed Reserve helps process your checks</a:t>
            </a:r>
          </a:p>
          <a:p>
            <a:r>
              <a:rPr lang="en-US" dirty="0" smtClean="0"/>
              <a:t>Regulating the Banks</a:t>
            </a:r>
          </a:p>
          <a:p>
            <a:pPr lvl="1"/>
            <a:r>
              <a:rPr lang="en-US" dirty="0" smtClean="0"/>
              <a:t>Ex:  Makes sure banks have enough $ to supply people’s demand for withdrawals</a:t>
            </a:r>
          </a:p>
          <a:p>
            <a:r>
              <a:rPr lang="en-US" dirty="0" smtClean="0"/>
              <a:t>Making Loans to Banks</a:t>
            </a:r>
          </a:p>
          <a:p>
            <a:pPr lvl="1"/>
            <a:r>
              <a:rPr lang="en-US" dirty="0" smtClean="0"/>
              <a:t>Help banks when customers want to withdraw a lot of $</a:t>
            </a:r>
          </a:p>
          <a:p>
            <a:r>
              <a:rPr lang="en-US" dirty="0" smtClean="0"/>
              <a:t>Controlling the Money Supply</a:t>
            </a:r>
          </a:p>
          <a:p>
            <a:pPr lvl="1"/>
            <a:r>
              <a:rPr lang="en-US" dirty="0" smtClean="0"/>
              <a:t>Decide how much $ is available for people to spend.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384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purposes of money?</a:t>
            </a:r>
          </a:p>
          <a:p>
            <a:r>
              <a:rPr lang="en-US" dirty="0" smtClean="0"/>
              <a:t>Why is a twenty dollar bill worth 20 dollars?</a:t>
            </a:r>
          </a:p>
          <a:p>
            <a:r>
              <a:rPr lang="en-US" dirty="0" smtClean="0"/>
              <a:t>What are the reasons for having banks?</a:t>
            </a:r>
          </a:p>
          <a:p>
            <a:r>
              <a:rPr lang="en-US" dirty="0" smtClean="0"/>
              <a:t>If banks are businesses, how do they make money?</a:t>
            </a:r>
          </a:p>
          <a:p>
            <a:r>
              <a:rPr lang="en-US" dirty="0" smtClean="0"/>
              <a:t>What is the Federal </a:t>
            </a:r>
            <a:r>
              <a:rPr lang="en-US" dirty="0"/>
              <a:t>R</a:t>
            </a:r>
            <a:r>
              <a:rPr lang="en-US" dirty="0" smtClean="0"/>
              <a:t>eserve and what does it do?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Users\jgay.BERTIE_K12_NC\AppData\Local\Microsoft\Windows\Temporary Internet Files\Content.IE5\HIRC2V3K\MC900389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1802892" cy="139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gay.BERTIE_K12_NC\AppData\Local\Microsoft\Windows\Temporary Internet Files\Content.IE5\V2SBT10D\MC9002328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013988" cy="18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</a:t>
            </a:r>
            <a:r>
              <a:rPr lang="en-US" dirty="0" smtClean="0"/>
              <a:t>17 </a:t>
            </a:r>
            <a:r>
              <a:rPr lang="en-US" dirty="0" smtClean="0"/>
              <a:t>Assessment</a:t>
            </a:r>
            <a:br>
              <a:rPr lang="en-US" dirty="0" smtClean="0"/>
            </a:br>
            <a:r>
              <a:rPr lang="en-US" dirty="0" smtClean="0"/>
              <a:t>Page </a:t>
            </a:r>
            <a:r>
              <a:rPr lang="en-US" dirty="0" smtClean="0"/>
              <a:t>478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Complete # 1 – </a:t>
            </a:r>
            <a:r>
              <a:rPr lang="en-US" dirty="0" smtClean="0"/>
              <a:t>12; 16 - 17</a:t>
            </a:r>
            <a:endParaRPr lang="en-US" dirty="0" smtClean="0"/>
          </a:p>
          <a:p>
            <a:pPr lvl="1"/>
            <a:r>
              <a:rPr lang="en-US" dirty="0" smtClean="0"/>
              <a:t>Reviewing Key Terms</a:t>
            </a:r>
          </a:p>
          <a:p>
            <a:pPr lvl="2"/>
            <a:r>
              <a:rPr lang="en-US" dirty="0" smtClean="0"/>
              <a:t>Write out the sentence with correct term underlined.</a:t>
            </a:r>
          </a:p>
          <a:p>
            <a:pPr lvl="1"/>
            <a:r>
              <a:rPr lang="en-US" dirty="0"/>
              <a:t>Comprehension and Critical </a:t>
            </a:r>
            <a:r>
              <a:rPr lang="en-US" dirty="0" smtClean="0"/>
              <a:t>Thinking and Activities</a:t>
            </a:r>
            <a:endParaRPr lang="en-US" dirty="0"/>
          </a:p>
          <a:p>
            <a:pPr lvl="2"/>
            <a:r>
              <a:rPr lang="en-US" dirty="0"/>
              <a:t>Write out the question and your response.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* Turn in for a grade when completed..</a:t>
            </a:r>
          </a:p>
        </p:txBody>
      </p:sp>
      <p:pic>
        <p:nvPicPr>
          <p:cNvPr id="2050" name="Picture 2" descr="C:\Users\jgay.BERTIE_K12_NC\AppData\Local\Microsoft\Windows\Temporary Internet Files\Content.IE5\AJKN4RXR\MC9003579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1795882" cy="19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17: Money and Banking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Program Files (x86)\Microsoft Office\MEDIA\CAGCAT10\j02832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97" y="2133600"/>
            <a:ext cx="2338387" cy="228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gay.BERTIE_K12_NC\AppData\Local\Microsoft\Windows\Temporary Internet Files\Content.IE5\M63QATZ4\MP90043065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19435"/>
            <a:ext cx="3634010" cy="31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2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Basic Functions of Money</a:t>
            </a:r>
          </a:p>
          <a:p>
            <a:pPr lvl="1"/>
            <a:r>
              <a:rPr lang="en-US" sz="2000" dirty="0" smtClean="0"/>
              <a:t>A Medium of Exchange</a:t>
            </a:r>
          </a:p>
          <a:p>
            <a:pPr lvl="2"/>
            <a:r>
              <a:rPr lang="en-US" sz="2000" dirty="0" smtClean="0"/>
              <a:t>Ex: Exchanging $$$ for an Xbox One</a:t>
            </a:r>
          </a:p>
          <a:p>
            <a:pPr lvl="1"/>
            <a:r>
              <a:rPr lang="en-US" sz="2000" dirty="0" smtClean="0"/>
              <a:t>A Standard of Value</a:t>
            </a:r>
          </a:p>
          <a:p>
            <a:pPr lvl="2"/>
            <a:r>
              <a:rPr lang="en-US" sz="2000" dirty="0" smtClean="0"/>
              <a:t>Ex:  An Xbox One has a value of about $500, not $5</a:t>
            </a:r>
          </a:p>
          <a:p>
            <a:pPr lvl="1"/>
            <a:r>
              <a:rPr lang="en-US" sz="2000" dirty="0" smtClean="0"/>
              <a:t>A Store of Value</a:t>
            </a:r>
          </a:p>
          <a:p>
            <a:pPr lvl="2"/>
            <a:r>
              <a:rPr lang="en-US" sz="2000" dirty="0" smtClean="0"/>
              <a:t>Ex:  Instead of spending your $500 to buy and Xbox One, you could save that money in case of an emergency.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43400" y="4572000"/>
            <a:ext cx="3581400" cy="20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Characteristics of Our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It is generally acceptable</a:t>
            </a:r>
          </a:p>
          <a:p>
            <a:r>
              <a:rPr lang="en-US" sz="2400" dirty="0" smtClean="0"/>
              <a:t>2. It can be counted and measured accurately</a:t>
            </a:r>
          </a:p>
          <a:p>
            <a:r>
              <a:rPr lang="en-US" sz="2400" dirty="0" smtClean="0"/>
              <a:t>3. It is durable and not easily destroyed</a:t>
            </a:r>
          </a:p>
          <a:p>
            <a:r>
              <a:rPr lang="en-US" sz="2400" dirty="0" smtClean="0"/>
              <a:t>4. It is convenient and easy to carry and use.</a:t>
            </a:r>
          </a:p>
          <a:p>
            <a:r>
              <a:rPr lang="en-US" sz="2400" dirty="0" smtClean="0"/>
              <a:t>5. It is inexpensive to produce</a:t>
            </a:r>
          </a:p>
          <a:p>
            <a:r>
              <a:rPr lang="en-US" sz="2400" dirty="0" smtClean="0"/>
              <a:t>6. It is easily controlled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876800" cy="33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6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gives our money value?  (Why is ten dollars worth ten dollars?)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8534400" cy="36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Our government stands behind the worth of our money. (Ten dollars is worth ten dollars because Uncle Sam says it is worth ten dollars.)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83623" flipV="1">
            <a:off x="639827" y="4124234"/>
            <a:ext cx="4267200" cy="180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jgay.BERTIE_K12_NC\AppData\Local\Microsoft\Windows\Temporary Internet Files\Content.IE5\ULYH51DY\MC9004362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Our Banking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Banks</a:t>
            </a:r>
          </a:p>
          <a:p>
            <a:pPr lvl="1"/>
            <a:r>
              <a:rPr lang="en-US" dirty="0" smtClean="0"/>
              <a:t>Save Money</a:t>
            </a:r>
          </a:p>
          <a:p>
            <a:pPr lvl="1"/>
            <a:r>
              <a:rPr lang="en-US" dirty="0" smtClean="0"/>
              <a:t>Safely Exchange $ for Goods and Services</a:t>
            </a:r>
          </a:p>
          <a:p>
            <a:pPr lvl="1"/>
            <a:r>
              <a:rPr lang="en-US" dirty="0" smtClean="0"/>
              <a:t>Basically Help Businesses and Individuals Manage Their $</a:t>
            </a:r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WSUQFQ3Z\MC9004403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Checking Accounts</a:t>
            </a:r>
          </a:p>
          <a:p>
            <a:pPr lvl="1"/>
            <a:r>
              <a:rPr lang="en-US" dirty="0" smtClean="0"/>
              <a:t>Using checks / debit cards to use your money in the bank instead of paying with cash</a:t>
            </a:r>
          </a:p>
          <a:p>
            <a:r>
              <a:rPr lang="en-US" dirty="0" smtClean="0"/>
              <a:t>Savings Accounts</a:t>
            </a:r>
          </a:p>
          <a:p>
            <a:pPr lvl="1"/>
            <a:r>
              <a:rPr lang="en-US" dirty="0" smtClean="0"/>
              <a:t>The bank pays interest to customers for saving their money in the bank.  The bank uses customer’s savings to give out loans meant to help individuals and businesses.</a:t>
            </a:r>
          </a:p>
          <a:p>
            <a:r>
              <a:rPr lang="en-US" dirty="0" smtClean="0"/>
              <a:t>Loans</a:t>
            </a:r>
          </a:p>
          <a:p>
            <a:pPr lvl="1"/>
            <a:r>
              <a:rPr lang="en-US" dirty="0" smtClean="0"/>
              <a:t>Provide loans for people and businesses, </a:t>
            </a:r>
          </a:p>
          <a:p>
            <a:pPr marL="457200" lvl="1" indent="0">
              <a:buNone/>
            </a:pPr>
            <a:r>
              <a:rPr lang="en-US" dirty="0" smtClean="0"/>
              <a:t>who then can help the economy grow.</a:t>
            </a:r>
            <a:endParaRPr lang="en-US" dirty="0"/>
          </a:p>
        </p:txBody>
      </p:sp>
      <p:pic>
        <p:nvPicPr>
          <p:cNvPr id="5122" name="Picture 2" descr="C:\Users\jgay.BERTIE_K12_NC\AppData\Local\Microsoft\Windows\Temporary Internet Files\Content.IE5\ZUPMRBM2\MP9004277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62163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Banking IS a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US" dirty="0" smtClean="0"/>
              <a:t>*Banks are a business. They want to make a profit.*</a:t>
            </a:r>
          </a:p>
          <a:p>
            <a:r>
              <a:rPr lang="en-US" dirty="0" smtClean="0"/>
              <a:t>The largest source of profit for banks is interest paid on loans.</a:t>
            </a:r>
          </a:p>
          <a:p>
            <a:pPr lvl="1"/>
            <a:r>
              <a:rPr lang="en-US" dirty="0" smtClean="0"/>
              <a:t>Ex: Billy Bob borrows $10,000 from the bank to buy a new tractor.  He will pay the bank back every month with interest, until he finally pays the bank about $11,000.</a:t>
            </a:r>
            <a:endParaRPr lang="en-US" dirty="0"/>
          </a:p>
        </p:txBody>
      </p:sp>
      <p:pic>
        <p:nvPicPr>
          <p:cNvPr id="6146" name="Picture 2" descr="C:\Users\jgay.BERTIE_K12_NC\AppData\Local\Microsoft\Windows\Temporary Internet Files\Content.IE5\AQMYT86G\MC900015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99" y="5190214"/>
            <a:ext cx="2444801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gay.BERTIE_K12_NC\AppData\Local\Microsoft\Windows\Temporary Internet Files\Content.IE5\M63QATZ4\MC9000551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98110"/>
            <a:ext cx="2286000" cy="20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611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Ch. 16 Discussion Questions</vt:lpstr>
      <vt:lpstr>Ch. 17: Money and Banking</vt:lpstr>
      <vt:lpstr>Section 1: Money</vt:lpstr>
      <vt:lpstr>Characteristics of Our Money</vt:lpstr>
      <vt:lpstr>Question</vt:lpstr>
      <vt:lpstr>Answer</vt:lpstr>
      <vt:lpstr>Section 2: Our Banking System</vt:lpstr>
      <vt:lpstr>Bank Services</vt:lpstr>
      <vt:lpstr>Banking IS a Business</vt:lpstr>
      <vt:lpstr>Section 3: The Federal Reserve System</vt:lpstr>
      <vt:lpstr>Functions of the Federal Reserve</vt:lpstr>
      <vt:lpstr>Quick Review</vt:lpstr>
      <vt:lpstr>Ch. 17 Assessment Page 478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16 Discussion Questions</dc:title>
  <dc:creator>Gay, Jonathan</dc:creator>
  <cp:lastModifiedBy>Gay, Jonathan</cp:lastModifiedBy>
  <cp:revision>11</cp:revision>
  <dcterms:created xsi:type="dcterms:W3CDTF">2013-10-15T04:05:01Z</dcterms:created>
  <dcterms:modified xsi:type="dcterms:W3CDTF">2013-10-15T05:32:20Z</dcterms:modified>
</cp:coreProperties>
</file>