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92C92-712D-4FF8-99FF-739947E955B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120134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92C92-712D-4FF8-99FF-739947E955B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2642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92C92-712D-4FF8-99FF-739947E955B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30928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92C92-712D-4FF8-99FF-739947E955B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388081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92C92-712D-4FF8-99FF-739947E955BC}"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34166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92C92-712D-4FF8-99FF-739947E955B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11337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92C92-712D-4FF8-99FF-739947E955BC}" type="datetimeFigureOut">
              <a:rPr lang="en-US" smtClean="0"/>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93973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92C92-712D-4FF8-99FF-739947E955BC}" type="datetimeFigureOut">
              <a:rPr lang="en-US" smtClean="0"/>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169906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92C92-712D-4FF8-99FF-739947E955BC}" type="datetimeFigureOut">
              <a:rPr lang="en-US" smtClean="0"/>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159668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92C92-712D-4FF8-99FF-739947E955B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218986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92C92-712D-4FF8-99FF-739947E955BC}"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2A129-F8F5-4D1A-9522-294C14DC31E9}" type="slidenum">
              <a:rPr lang="en-US" smtClean="0"/>
              <a:t>‹#›</a:t>
            </a:fld>
            <a:endParaRPr lang="en-US"/>
          </a:p>
        </p:txBody>
      </p:sp>
    </p:spTree>
    <p:extLst>
      <p:ext uri="{BB962C8B-B14F-4D97-AF65-F5344CB8AC3E}">
        <p14:creationId xmlns:p14="http://schemas.microsoft.com/office/powerpoint/2010/main" val="26940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92C92-712D-4FF8-99FF-739947E955BC}" type="datetimeFigureOut">
              <a:rPr lang="en-US" smtClean="0"/>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2A129-F8F5-4D1A-9522-294C14DC31E9}" type="slidenum">
              <a:rPr lang="en-US" smtClean="0"/>
              <a:t>‹#›</a:t>
            </a:fld>
            <a:endParaRPr lang="en-US"/>
          </a:p>
        </p:txBody>
      </p:sp>
    </p:spTree>
    <p:extLst>
      <p:ext uri="{BB962C8B-B14F-4D97-AF65-F5344CB8AC3E}">
        <p14:creationId xmlns:p14="http://schemas.microsoft.com/office/powerpoint/2010/main" val="164338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5: Life in Post-Slavery America</a:t>
            </a:r>
            <a:br>
              <a:rPr lang="en-US" dirty="0" smtClean="0"/>
            </a:br>
            <a:r>
              <a:rPr lang="en-US" dirty="0" smtClean="0"/>
              <a:t>(1875 – 1928)</a:t>
            </a:r>
            <a:endParaRPr lang="en-US" dirty="0"/>
          </a:p>
        </p:txBody>
      </p:sp>
      <p:sp>
        <p:nvSpPr>
          <p:cNvPr id="3" name="Content Placeholder 2"/>
          <p:cNvSpPr>
            <a:spLocks noGrp="1"/>
          </p:cNvSpPr>
          <p:nvPr>
            <p:ph idx="1"/>
          </p:nvPr>
        </p:nvSpPr>
        <p:spPr/>
        <p:txBody>
          <a:bodyPr/>
          <a:lstStyle/>
          <a:p>
            <a:r>
              <a:rPr lang="en-US" dirty="0" smtClean="0"/>
              <a:t>During the late 1800s and early 1900s African-Americans struggled to find their place in the United States, while also seeking ways to express their voice and culture.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09999"/>
            <a:ext cx="1893823" cy="272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208238">
            <a:off x="5638800" y="4814501"/>
            <a:ext cx="3048000" cy="1754326"/>
          </a:xfrm>
          <a:prstGeom prst="rect">
            <a:avLst/>
          </a:prstGeom>
          <a:noFill/>
        </p:spPr>
        <p:txBody>
          <a:bodyPr wrap="square" rtlCol="0">
            <a:spAutoFit/>
          </a:bodyPr>
          <a:lstStyle/>
          <a:p>
            <a:r>
              <a:rPr lang="en-US" dirty="0" smtClean="0"/>
              <a:t>Booker T. Washington (1856 – 1915) serves as an example of blacks trying to earn their success and prove their worth in America during this time period.</a:t>
            </a:r>
            <a:endParaRPr lang="en-US" dirty="0"/>
          </a:p>
        </p:txBody>
      </p:sp>
    </p:spTree>
    <p:extLst>
      <p:ext uri="{BB962C8B-B14F-4D97-AF65-F5344CB8AC3E}">
        <p14:creationId xmlns:p14="http://schemas.microsoft.com/office/powerpoint/2010/main" val="31784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The Harlem Renaissance</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smtClean="0"/>
              <a:t>As more African-Americans congregated in the cities of the North, the city of Harlem, New York became the central location for the expression of black culture that came to be known as the Harlem Renaissance.</a:t>
            </a:r>
            <a:endParaRPr lang="en-US" sz="2400" dirty="0"/>
          </a:p>
        </p:txBody>
      </p:sp>
      <p:sp>
        <p:nvSpPr>
          <p:cNvPr id="4" name="TextBox 3"/>
          <p:cNvSpPr txBox="1"/>
          <p:nvPr/>
        </p:nvSpPr>
        <p:spPr>
          <a:xfrm rot="242678">
            <a:off x="381001" y="3492699"/>
            <a:ext cx="4038600" cy="2031325"/>
          </a:xfrm>
          <a:prstGeom prst="rect">
            <a:avLst/>
          </a:prstGeom>
          <a:noFill/>
        </p:spPr>
        <p:txBody>
          <a:bodyPr wrap="square" rtlCol="0">
            <a:spAutoFit/>
          </a:bodyPr>
          <a:lstStyle/>
          <a:p>
            <a:r>
              <a:rPr lang="en-US" dirty="0" smtClean="0"/>
              <a:t>African-American artists, writers, and musicians gave voice to black culture in America as it had never quite been heard before.  Their efforts contributed to the growing international reputation of African-American culture and to the 1920s being known as the ‘Jazz Age’.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63668"/>
            <a:ext cx="4059270" cy="338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51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4: The Harlem Renaissance</a:t>
            </a:r>
            <a:br>
              <a:rPr lang="en-US" dirty="0" smtClean="0"/>
            </a:br>
            <a:r>
              <a:rPr lang="en-US" dirty="0" smtClean="0"/>
              <a:t>Authors</a:t>
            </a:r>
            <a:endParaRPr lang="en-US" dirty="0"/>
          </a:p>
        </p:txBody>
      </p:sp>
      <p:sp>
        <p:nvSpPr>
          <p:cNvPr id="3" name="Content Placeholder 2"/>
          <p:cNvSpPr>
            <a:spLocks noGrp="1"/>
          </p:cNvSpPr>
          <p:nvPr>
            <p:ph idx="1"/>
          </p:nvPr>
        </p:nvSpPr>
        <p:spPr>
          <a:xfrm>
            <a:off x="2362200" y="1447800"/>
            <a:ext cx="6747164" cy="4525963"/>
          </a:xfrm>
        </p:spPr>
        <p:txBody>
          <a:bodyPr>
            <a:normAutofit/>
          </a:bodyPr>
          <a:lstStyle/>
          <a:p>
            <a:r>
              <a:rPr lang="en-US" sz="2400" dirty="0" smtClean="0"/>
              <a:t>Jessie </a:t>
            </a:r>
            <a:r>
              <a:rPr lang="en-US" sz="2400" dirty="0" err="1" smtClean="0"/>
              <a:t>Fauset</a:t>
            </a:r>
            <a:endParaRPr lang="en-US" sz="2400" dirty="0" smtClean="0"/>
          </a:p>
          <a:p>
            <a:pPr lvl="1"/>
            <a:r>
              <a:rPr lang="en-US" sz="2000" dirty="0" smtClean="0"/>
              <a:t>Her novels explored the lives of blacks who were more well-to-do.</a:t>
            </a:r>
          </a:p>
          <a:p>
            <a:r>
              <a:rPr lang="en-US" sz="2400" dirty="0" smtClean="0"/>
              <a:t>Langston Hughes</a:t>
            </a:r>
          </a:p>
          <a:p>
            <a:pPr lvl="1"/>
            <a:r>
              <a:rPr lang="en-US" sz="2000" dirty="0" smtClean="0"/>
              <a:t>His poems inspired and gave voice to African-Americans and their struggles.</a:t>
            </a:r>
            <a:endParaRPr lang="en-US" sz="2000" dirty="0"/>
          </a:p>
        </p:txBody>
      </p:sp>
      <p:sp>
        <p:nvSpPr>
          <p:cNvPr id="4" name="TextBox 3"/>
          <p:cNvSpPr txBox="1"/>
          <p:nvPr/>
        </p:nvSpPr>
        <p:spPr>
          <a:xfrm>
            <a:off x="5181600" y="3810000"/>
            <a:ext cx="3810000" cy="3139321"/>
          </a:xfrm>
          <a:prstGeom prst="rect">
            <a:avLst/>
          </a:prstGeom>
          <a:noFill/>
        </p:spPr>
        <p:txBody>
          <a:bodyPr wrap="square" rtlCol="0">
            <a:spAutoFit/>
          </a:bodyPr>
          <a:lstStyle/>
          <a:p>
            <a:r>
              <a:rPr lang="en-US" dirty="0" smtClean="0"/>
              <a:t>“I, too, sing America.</a:t>
            </a:r>
          </a:p>
          <a:p>
            <a:r>
              <a:rPr lang="en-US" dirty="0" smtClean="0"/>
              <a:t>I am the darker brother.</a:t>
            </a:r>
          </a:p>
          <a:p>
            <a:r>
              <a:rPr lang="en-US" dirty="0" smtClean="0"/>
              <a:t>They send me to eat in the kitchen</a:t>
            </a:r>
          </a:p>
          <a:p>
            <a:r>
              <a:rPr lang="en-US" dirty="0" smtClean="0"/>
              <a:t>When company comes.</a:t>
            </a:r>
          </a:p>
          <a:p>
            <a:r>
              <a:rPr lang="en-US" dirty="0" smtClean="0"/>
              <a:t>But I laugh,</a:t>
            </a:r>
          </a:p>
          <a:p>
            <a:r>
              <a:rPr lang="en-US" dirty="0" smtClean="0"/>
              <a:t>And eat well,</a:t>
            </a:r>
          </a:p>
          <a:p>
            <a:r>
              <a:rPr lang="en-US" dirty="0" smtClean="0"/>
              <a:t>And grow strong.</a:t>
            </a:r>
          </a:p>
          <a:p>
            <a:r>
              <a:rPr lang="en-US" dirty="0" smtClean="0"/>
              <a:t>To-morrow</a:t>
            </a:r>
          </a:p>
          <a:p>
            <a:r>
              <a:rPr lang="en-US" dirty="0" smtClean="0"/>
              <a:t>I’ll sit at the table”</a:t>
            </a:r>
          </a:p>
          <a:p>
            <a:pPr marL="285750" indent="-285750">
              <a:buFontTx/>
              <a:buChar char="-"/>
            </a:pPr>
            <a:r>
              <a:rPr lang="en-US" dirty="0" smtClean="0"/>
              <a:t>From Hughes Poem:  </a:t>
            </a:r>
            <a:r>
              <a:rPr lang="en-US" i="1" dirty="0" smtClean="0"/>
              <a:t>I, Too</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23855"/>
            <a:ext cx="2000250" cy="21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4977">
            <a:off x="246730" y="4600263"/>
            <a:ext cx="2362200" cy="923330"/>
          </a:xfrm>
          <a:prstGeom prst="rect">
            <a:avLst/>
          </a:prstGeom>
          <a:noFill/>
        </p:spPr>
        <p:txBody>
          <a:bodyPr wrap="square" rtlCol="0">
            <a:spAutoFit/>
          </a:bodyPr>
          <a:lstStyle/>
          <a:p>
            <a:r>
              <a:rPr lang="en-US" dirty="0" smtClean="0">
                <a:solidFill>
                  <a:srgbClr val="FF0000"/>
                </a:solidFill>
              </a:rPr>
              <a:t>What do you think about the excerpt from Hughes poem?</a:t>
            </a:r>
            <a:endParaRPr lang="en-US" dirty="0">
              <a:solidFill>
                <a:srgbClr val="FF0000"/>
              </a:solidFill>
            </a:endParaRPr>
          </a:p>
        </p:txBody>
      </p:sp>
    </p:spTree>
    <p:extLst>
      <p:ext uri="{BB962C8B-B14F-4D97-AF65-F5344CB8AC3E}">
        <p14:creationId xmlns:p14="http://schemas.microsoft.com/office/powerpoint/2010/main" val="151885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4: The Harlem Renaissance</a:t>
            </a:r>
            <a:br>
              <a:rPr lang="en-US" dirty="0" smtClean="0"/>
            </a:br>
            <a:r>
              <a:rPr lang="en-US" dirty="0" smtClean="0"/>
              <a:t>Musicians</a:t>
            </a:r>
            <a:endParaRPr lang="en-US" dirty="0"/>
          </a:p>
        </p:txBody>
      </p:sp>
      <p:sp>
        <p:nvSpPr>
          <p:cNvPr id="3" name="Content Placeholder 2"/>
          <p:cNvSpPr>
            <a:spLocks noGrp="1"/>
          </p:cNvSpPr>
          <p:nvPr>
            <p:ph idx="1"/>
          </p:nvPr>
        </p:nvSpPr>
        <p:spPr>
          <a:xfrm>
            <a:off x="2971800" y="1600200"/>
            <a:ext cx="5715000" cy="4525963"/>
          </a:xfrm>
        </p:spPr>
        <p:txBody>
          <a:bodyPr>
            <a:normAutofit/>
          </a:bodyPr>
          <a:lstStyle/>
          <a:p>
            <a:r>
              <a:rPr lang="en-US" sz="2400" dirty="0" smtClean="0"/>
              <a:t>Louis Armstrong</a:t>
            </a:r>
          </a:p>
          <a:p>
            <a:pPr lvl="1"/>
            <a:r>
              <a:rPr lang="en-US" sz="2000" dirty="0" smtClean="0"/>
              <a:t>The New Orleans native amazed audiences with his trumpet play and gravelly singing voice.</a:t>
            </a:r>
          </a:p>
          <a:p>
            <a:r>
              <a:rPr lang="en-US" sz="2400" dirty="0" smtClean="0"/>
              <a:t>Bessie Smith</a:t>
            </a:r>
          </a:p>
          <a:p>
            <a:pPr lvl="1"/>
            <a:r>
              <a:rPr lang="en-US" sz="2000" dirty="0" smtClean="0"/>
              <a:t>Her powerful voice conveyed the depths of her emotions and experiences to listeners.</a:t>
            </a:r>
            <a:endParaRPr lang="en-US" sz="2000" dirty="0"/>
          </a:p>
        </p:txBody>
      </p:sp>
      <p:sp>
        <p:nvSpPr>
          <p:cNvPr id="4" name="TextBox 3"/>
          <p:cNvSpPr txBox="1"/>
          <p:nvPr/>
        </p:nvSpPr>
        <p:spPr>
          <a:xfrm>
            <a:off x="4800600" y="4724400"/>
            <a:ext cx="3886200" cy="1477328"/>
          </a:xfrm>
          <a:prstGeom prst="rect">
            <a:avLst/>
          </a:prstGeom>
          <a:noFill/>
        </p:spPr>
        <p:txBody>
          <a:bodyPr wrap="square" rtlCol="0">
            <a:spAutoFit/>
          </a:bodyPr>
          <a:lstStyle/>
          <a:p>
            <a:r>
              <a:rPr lang="en-US" dirty="0" smtClean="0"/>
              <a:t>“She had music in her soul and felt everything she did.”</a:t>
            </a:r>
          </a:p>
          <a:p>
            <a:pPr marL="285750" indent="-285750">
              <a:buFontTx/>
              <a:buChar char="-"/>
            </a:pPr>
            <a:r>
              <a:rPr lang="en-US" dirty="0" smtClean="0"/>
              <a:t>Said Louis Armstrong about Bessie Smith</a:t>
            </a:r>
          </a:p>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59319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297461"/>
            <a:ext cx="1945494" cy="225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54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The “good times” of the 1920s came to an end with the economic depression of the 1930s.  Despite this, what do you think is the significance of the Harlem Renaissance and what do you think is it’s lasting legacy?</a:t>
            </a:r>
            <a:endParaRPr lang="en-US" dirty="0"/>
          </a:p>
        </p:txBody>
      </p:sp>
      <p:pic>
        <p:nvPicPr>
          <p:cNvPr id="11266" name="Picture 2" descr="C:\Users\jgay.BERTIE_K12_NC\AppData\Local\Microsoft\Windows\Temporary Internet Files\Content.IE5\WSUQFQ3Z\MM90023475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267200"/>
            <a:ext cx="170447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33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 Sports</a:t>
            </a:r>
            <a:br>
              <a:rPr lang="en-US" dirty="0" smtClean="0"/>
            </a:br>
            <a:r>
              <a:rPr lang="en-US" dirty="0" smtClean="0"/>
              <a:t>(Professional)</a:t>
            </a:r>
            <a:endParaRPr lang="en-US" dirty="0"/>
          </a:p>
        </p:txBody>
      </p:sp>
      <p:sp>
        <p:nvSpPr>
          <p:cNvPr id="3" name="Content Placeholder 2"/>
          <p:cNvSpPr>
            <a:spLocks noGrp="1"/>
          </p:cNvSpPr>
          <p:nvPr>
            <p:ph idx="1"/>
          </p:nvPr>
        </p:nvSpPr>
        <p:spPr/>
        <p:txBody>
          <a:bodyPr/>
          <a:lstStyle/>
          <a:p>
            <a:r>
              <a:rPr lang="en-US" dirty="0" smtClean="0"/>
              <a:t>Sports were becoming more and more popular during the 1920s, but blacks were banned from participating in white professional sports.</a:t>
            </a:r>
            <a:endParaRPr lang="en-US" dirty="0"/>
          </a:p>
        </p:txBody>
      </p:sp>
      <p:sp>
        <p:nvSpPr>
          <p:cNvPr id="4" name="TextBox 3"/>
          <p:cNvSpPr txBox="1"/>
          <p:nvPr/>
        </p:nvSpPr>
        <p:spPr>
          <a:xfrm>
            <a:off x="685800" y="3886200"/>
            <a:ext cx="3505200" cy="1200329"/>
          </a:xfrm>
          <a:prstGeom prst="rect">
            <a:avLst/>
          </a:prstGeom>
          <a:noFill/>
        </p:spPr>
        <p:txBody>
          <a:bodyPr wrap="square" rtlCol="0">
            <a:spAutoFit/>
          </a:bodyPr>
          <a:lstStyle/>
          <a:p>
            <a:r>
              <a:rPr lang="en-US" dirty="0" smtClean="0"/>
              <a:t>Black professional sports leagues developed, but the majority of them were unable to provide much opportunity to black athletes.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1433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24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Section 5: Sports</a:t>
            </a:r>
            <a:br>
              <a:rPr lang="en-US" dirty="0" smtClean="0"/>
            </a:br>
            <a:r>
              <a:rPr lang="en-US" dirty="0" smtClean="0"/>
              <a:t>(College)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Young black men were able to play sports for white northern universities, although most teams only had one black player.</a:t>
            </a:r>
          </a:p>
          <a:p>
            <a:r>
              <a:rPr lang="en-US" sz="2400" dirty="0" smtClean="0"/>
              <a:t>Sports in black colleges and universities enjoyed great popularity during the 1920s, allowing for the development of traditional rivalries between schools.</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81400"/>
            <a:ext cx="2286000" cy="311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435608">
            <a:off x="533400" y="4191000"/>
            <a:ext cx="2971800" cy="1200329"/>
          </a:xfrm>
          <a:prstGeom prst="rect">
            <a:avLst/>
          </a:prstGeom>
          <a:noFill/>
        </p:spPr>
        <p:txBody>
          <a:bodyPr wrap="square" rtlCol="0">
            <a:spAutoFit/>
          </a:bodyPr>
          <a:lstStyle/>
          <a:p>
            <a:r>
              <a:rPr lang="en-US" dirty="0" smtClean="0">
                <a:solidFill>
                  <a:srgbClr val="FF0000"/>
                </a:solidFill>
              </a:rPr>
              <a:t>Why do you think northern universities who allowed blacks to play sports usually only had one black player?</a:t>
            </a:r>
            <a:endParaRPr lang="en-US" dirty="0">
              <a:solidFill>
                <a:srgbClr val="FF0000"/>
              </a:solidFill>
            </a:endParaRPr>
          </a:p>
        </p:txBody>
      </p:sp>
    </p:spTree>
    <p:extLst>
      <p:ext uri="{BB962C8B-B14F-4D97-AF65-F5344CB8AC3E}">
        <p14:creationId xmlns:p14="http://schemas.microsoft.com/office/powerpoint/2010/main" val="1368893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Quick Review</a:t>
            </a:r>
            <a:br>
              <a:rPr lang="en-US" dirty="0" smtClean="0"/>
            </a:br>
            <a:r>
              <a:rPr lang="en-US" dirty="0" smtClean="0"/>
              <a:t>Ch. 17: African Americans and the 1920s</a:t>
            </a:r>
            <a:endParaRPr lang="en-US" dirty="0"/>
          </a:p>
        </p:txBody>
      </p:sp>
      <p:sp>
        <p:nvSpPr>
          <p:cNvPr id="3" name="Content Placeholder 2"/>
          <p:cNvSpPr>
            <a:spLocks noGrp="1"/>
          </p:cNvSpPr>
          <p:nvPr>
            <p:ph idx="1"/>
          </p:nvPr>
        </p:nvSpPr>
        <p:spPr/>
        <p:txBody>
          <a:bodyPr/>
          <a:lstStyle/>
          <a:p>
            <a:r>
              <a:rPr lang="en-US" dirty="0" smtClean="0"/>
              <a:t>Can you discuss some examples of African-Americans organizing and expressing their </a:t>
            </a:r>
            <a:r>
              <a:rPr lang="en-US" smtClean="0"/>
              <a:t>voice during the 1920s?</a:t>
            </a:r>
            <a:endParaRPr lang="en-US"/>
          </a:p>
        </p:txBody>
      </p:sp>
      <p:pic>
        <p:nvPicPr>
          <p:cNvPr id="14338" name="Picture 2" descr="C:\Users\jgay.BERTIE_K12_NC\AppData\Local\Microsoft\Windows\Temporary Internet Files\Content.IE5\ZUPMRBM2\MM90004101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12126"/>
            <a:ext cx="1189360" cy="199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2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Review</a:t>
            </a:r>
            <a:br>
              <a:rPr lang="en-US" dirty="0" smtClean="0"/>
            </a:br>
            <a:r>
              <a:rPr lang="en-US" dirty="0" smtClean="0"/>
              <a:t>Ch. 14 - 16</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 what ways did African-Americans seek to improve their lives and the lives of all blacks during the late 1800s and early 1900s?</a:t>
            </a:r>
            <a:endParaRPr lang="en-US" dirty="0"/>
          </a:p>
        </p:txBody>
      </p:sp>
      <p:pic>
        <p:nvPicPr>
          <p:cNvPr id="11266" name="Picture 2" descr="C:\Users\jgay.BERTIE_K12_NC\AppData\Local\Microsoft\Windows\Temporary Internet Files\Content.IE5\ZUPMRBM2\MM900041015[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28975" y="3657600"/>
            <a:ext cx="1158387"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2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a:t>
            </a:r>
            <a:r>
              <a:rPr lang="en-US" dirty="0" smtClean="0"/>
              <a:t> 17: African Americans and the 1920s (1915 – 1928)</a:t>
            </a:r>
            <a:endParaRPr lang="en-US" dirty="0"/>
          </a:p>
        </p:txBody>
      </p:sp>
      <p:sp>
        <p:nvSpPr>
          <p:cNvPr id="3" name="Content Placeholder 2"/>
          <p:cNvSpPr>
            <a:spLocks noGrp="1"/>
          </p:cNvSpPr>
          <p:nvPr>
            <p:ph idx="1"/>
          </p:nvPr>
        </p:nvSpPr>
        <p:spPr/>
        <p:txBody>
          <a:bodyPr/>
          <a:lstStyle/>
          <a:p>
            <a:r>
              <a:rPr lang="en-US" dirty="0" smtClean="0"/>
              <a:t>During this time, African-Americans continue to seek ways to organize and unite so that their voice and culture will be heard.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91875"/>
            <a:ext cx="5334000" cy="300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090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Section 1: Fighting Racism</a:t>
            </a:r>
            <a:endParaRPr lang="en-US" dirty="0"/>
          </a:p>
        </p:txBody>
      </p:sp>
      <p:sp>
        <p:nvSpPr>
          <p:cNvPr id="3" name="Content Placeholder 2"/>
          <p:cNvSpPr>
            <a:spLocks noGrp="1"/>
          </p:cNvSpPr>
          <p:nvPr>
            <p:ph idx="1"/>
          </p:nvPr>
        </p:nvSpPr>
        <p:spPr>
          <a:xfrm>
            <a:off x="381000" y="1143000"/>
            <a:ext cx="8229600" cy="4525963"/>
          </a:xfrm>
        </p:spPr>
        <p:txBody>
          <a:bodyPr/>
          <a:lstStyle/>
          <a:p>
            <a:r>
              <a:rPr lang="en-US" dirty="0" smtClean="0"/>
              <a:t>A number of factors contributed to continued racism in the US during the 1920s.</a:t>
            </a:r>
          </a:p>
        </p:txBody>
      </p:sp>
      <p:sp>
        <p:nvSpPr>
          <p:cNvPr id="4" name="TextBox 3"/>
          <p:cNvSpPr txBox="1"/>
          <p:nvPr/>
        </p:nvSpPr>
        <p:spPr>
          <a:xfrm>
            <a:off x="381000" y="2286000"/>
            <a:ext cx="4343400" cy="4093428"/>
          </a:xfrm>
          <a:prstGeom prst="rect">
            <a:avLst/>
          </a:prstGeom>
          <a:noFill/>
        </p:spPr>
        <p:txBody>
          <a:bodyPr wrap="square" rtlCol="0">
            <a:spAutoFit/>
          </a:bodyPr>
          <a:lstStyle/>
          <a:p>
            <a:pPr marL="285750" indent="-285750">
              <a:buFontTx/>
              <a:buChar char="-"/>
            </a:pPr>
            <a:r>
              <a:rPr lang="en-US" sz="2000" dirty="0" smtClean="0"/>
              <a:t>An increase in labor strikes caused </a:t>
            </a:r>
            <a:r>
              <a:rPr lang="en-US" sz="2000" b="1" dirty="0" smtClean="0"/>
              <a:t>economic unrest</a:t>
            </a:r>
            <a:r>
              <a:rPr lang="en-US" sz="2000" dirty="0" smtClean="0"/>
              <a:t>.</a:t>
            </a:r>
          </a:p>
          <a:p>
            <a:pPr marL="285750" indent="-285750">
              <a:buFontTx/>
              <a:buChar char="-"/>
            </a:pPr>
            <a:r>
              <a:rPr lang="en-US" sz="2000" b="1" dirty="0" smtClean="0"/>
              <a:t>Anxiety</a:t>
            </a:r>
            <a:r>
              <a:rPr lang="en-US" sz="2000" dirty="0" smtClean="0"/>
              <a:t> over the possible spread of communism to the America.</a:t>
            </a:r>
          </a:p>
          <a:p>
            <a:pPr marL="285750" indent="-285750">
              <a:buFontTx/>
              <a:buChar char="-"/>
            </a:pPr>
            <a:r>
              <a:rPr lang="en-US" sz="2000" dirty="0" smtClean="0"/>
              <a:t>View by some whites that blacks and immigrants </a:t>
            </a:r>
            <a:r>
              <a:rPr lang="en-US" sz="2000" b="1" dirty="0" smtClean="0"/>
              <a:t>threatened </a:t>
            </a:r>
            <a:r>
              <a:rPr lang="en-US" sz="2000" b="1" dirty="0" smtClean="0"/>
              <a:t>ethnic purity</a:t>
            </a:r>
          </a:p>
          <a:p>
            <a:pPr marL="285750" indent="-285750">
              <a:buFontTx/>
              <a:buChar char="-"/>
            </a:pPr>
            <a:r>
              <a:rPr lang="en-US" sz="2000" dirty="0" smtClean="0"/>
              <a:t>The development of ‘scientific’ theories which supported </a:t>
            </a:r>
            <a:r>
              <a:rPr lang="en-US" sz="2000" b="1" dirty="0" smtClean="0"/>
              <a:t>white superiority.</a:t>
            </a:r>
          </a:p>
          <a:p>
            <a:pPr marL="285750" indent="-285750">
              <a:buFontTx/>
              <a:buChar char="-"/>
            </a:pPr>
            <a:r>
              <a:rPr lang="en-US" sz="2000" dirty="0" smtClean="0"/>
              <a:t>The resurgence of the </a:t>
            </a:r>
            <a:r>
              <a:rPr lang="en-US" sz="2000" b="1" dirty="0" smtClean="0"/>
              <a:t>Ku Klux Klan</a:t>
            </a:r>
            <a:r>
              <a:rPr lang="en-US" sz="2000" dirty="0" smtClean="0"/>
              <a:t>, who claimed to represent the values of White Protestants in America.</a:t>
            </a:r>
          </a:p>
          <a:p>
            <a:pPr marL="285750" indent="-285750">
              <a:buFontTx/>
              <a:buChar char="-"/>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36" y="2514600"/>
            <a:ext cx="3848100" cy="26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1320270">
            <a:off x="5235286" y="5486400"/>
            <a:ext cx="3352800" cy="923330"/>
          </a:xfrm>
          <a:prstGeom prst="rect">
            <a:avLst/>
          </a:prstGeom>
          <a:noFill/>
        </p:spPr>
        <p:txBody>
          <a:bodyPr wrap="square" rtlCol="0">
            <a:spAutoFit/>
          </a:bodyPr>
          <a:lstStyle/>
          <a:p>
            <a:r>
              <a:rPr lang="en-US" dirty="0" smtClean="0">
                <a:solidFill>
                  <a:srgbClr val="FF0000"/>
                </a:solidFill>
              </a:rPr>
              <a:t>KKK are one of the most visible pictures of racism.  What do you know about them?</a:t>
            </a:r>
            <a:endParaRPr lang="en-US" dirty="0">
              <a:solidFill>
                <a:srgbClr val="FF0000"/>
              </a:solidFill>
            </a:endParaRPr>
          </a:p>
        </p:txBody>
      </p:sp>
    </p:spTree>
    <p:extLst>
      <p:ext uri="{BB962C8B-B14F-4D97-AF65-F5344CB8AC3E}">
        <p14:creationId xmlns:p14="http://schemas.microsoft.com/office/powerpoint/2010/main" val="171416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Black Organizations in the 1920s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The NAACP grew in size and influence in the 1920s.</a:t>
            </a:r>
          </a:p>
          <a:p>
            <a:pPr lvl="1"/>
            <a:r>
              <a:rPr lang="en-US" dirty="0" smtClean="0"/>
              <a:t>The organization continued to focus on the judicial system to protect black Americans and enforce civil rights.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57600"/>
            <a:ext cx="3352800" cy="2770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421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Black Organizations in the 1920s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400" dirty="0" smtClean="0"/>
              <a:t>Marcus Garvey, an energetic leader born in Jamaica, founded the Universal Negro Improvement Association (UNIA) in 1914.</a:t>
            </a:r>
          </a:p>
          <a:p>
            <a:pPr lvl="1"/>
            <a:r>
              <a:rPr lang="en-US" sz="2200" dirty="0" smtClean="0"/>
              <a:t>The UNIA combined racial pride, Christian faith, and economic cooperation to promote the idea of Black Nationalism (Back to Africa Movement).</a:t>
            </a:r>
            <a:endParaRPr lang="en-US"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52800"/>
            <a:ext cx="308864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0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Black Organizations in the 1920s</a:t>
            </a:r>
            <a:endParaRPr lang="en-US" dirty="0"/>
          </a:p>
        </p:txBody>
      </p:sp>
      <p:sp>
        <p:nvSpPr>
          <p:cNvPr id="3" name="Content Placeholder 2"/>
          <p:cNvSpPr>
            <a:spLocks noGrp="1"/>
          </p:cNvSpPr>
          <p:nvPr>
            <p:ph idx="1"/>
          </p:nvPr>
        </p:nvSpPr>
        <p:spPr/>
        <p:txBody>
          <a:bodyPr/>
          <a:lstStyle/>
          <a:p>
            <a:r>
              <a:rPr lang="en-US" dirty="0" smtClean="0"/>
              <a:t>Marcus Garvey, W.E.B. Du Bois, and other influential blacks helped establish the international Pan-African Congress.</a:t>
            </a:r>
          </a:p>
          <a:p>
            <a:pPr lvl="1"/>
            <a:r>
              <a:rPr lang="en-US" dirty="0" smtClean="0"/>
              <a:t>It’s purpose was to promote the connection </a:t>
            </a:r>
            <a:r>
              <a:rPr lang="en-US" dirty="0" smtClean="0"/>
              <a:t>and </a:t>
            </a:r>
            <a:r>
              <a:rPr lang="en-US" dirty="0" smtClean="0"/>
              <a:t>cooperation of people of African descent around the world.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3524250" cy="262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9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Discussion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In reality, Marcus Garvey was unable to gain the support of African-American leaders for the UNIA and his belief that blacks needed to return to Africa in order to succeed.  In fact, around 1927 Garvey was deported and not allowed to return to the US.</a:t>
            </a:r>
          </a:p>
          <a:p>
            <a:r>
              <a:rPr lang="en-US" dirty="0" smtClean="0"/>
              <a:t>Why do you think African-American leaders were unwilling to support Garvey?</a:t>
            </a:r>
            <a:endParaRPr lang="en-US" dirty="0"/>
          </a:p>
        </p:txBody>
      </p:sp>
      <p:pic>
        <p:nvPicPr>
          <p:cNvPr id="6146" name="Picture 2" descr="C:\Users\jgay.BERTIE_K12_NC\AppData\Local\Microsoft\Windows\Temporary Internet Files\Content.IE5\M63QATZ4\MC900311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410200"/>
            <a:ext cx="621792" cy="92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5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3: Uniting Black Workers</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When thousands of black migrants arrive in northern cities for work, most of them were </a:t>
            </a:r>
            <a:r>
              <a:rPr lang="en-US" b="1" dirty="0" smtClean="0"/>
              <a:t>not allowed to join white led labor unions</a:t>
            </a:r>
            <a:r>
              <a:rPr lang="en-US" dirty="0" smtClean="0"/>
              <a:t>.</a:t>
            </a:r>
          </a:p>
          <a:p>
            <a:r>
              <a:rPr lang="en-US" dirty="0" smtClean="0"/>
              <a:t>In response, </a:t>
            </a:r>
            <a:r>
              <a:rPr lang="en-US" b="1" dirty="0" smtClean="0"/>
              <a:t>African Americans formed labor unions of their own</a:t>
            </a:r>
            <a:r>
              <a:rPr lang="en-US" dirty="0" smtClean="0"/>
              <a:t>.</a:t>
            </a:r>
            <a:endParaRPr lang="en-US" dirty="0"/>
          </a:p>
        </p:txBody>
      </p:sp>
      <p:sp>
        <p:nvSpPr>
          <p:cNvPr id="5" name="TextBox 4"/>
          <p:cNvSpPr txBox="1"/>
          <p:nvPr/>
        </p:nvSpPr>
        <p:spPr>
          <a:xfrm>
            <a:off x="609600" y="3733800"/>
            <a:ext cx="3581400" cy="2862322"/>
          </a:xfrm>
          <a:prstGeom prst="rect">
            <a:avLst/>
          </a:prstGeom>
          <a:noFill/>
        </p:spPr>
        <p:txBody>
          <a:bodyPr wrap="square" rtlCol="0">
            <a:spAutoFit/>
          </a:bodyPr>
          <a:lstStyle/>
          <a:p>
            <a:r>
              <a:rPr lang="en-US" dirty="0" smtClean="0"/>
              <a:t>By the 1920s the Pullman Company, which owned and operated passenger railroad coaches, was the largest employer of blacks in the US.</a:t>
            </a:r>
          </a:p>
          <a:p>
            <a:r>
              <a:rPr lang="en-US" dirty="0" smtClean="0"/>
              <a:t>In 1925 A. Philip Randolph lead the formation of the ‘Brotherhood of Sleeping Car Porters’, a labor union intended to protect the interests of black workers for the Pullman Company.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489139"/>
            <a:ext cx="1949450" cy="30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25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956</Words>
  <Application>Microsoft Office PowerPoint</Application>
  <PresentationFormat>On-screen Show (4:3)</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5: Life in Post-Slavery America (1875 – 1928)</vt:lpstr>
      <vt:lpstr>Quick Review Ch. 14 - 16</vt:lpstr>
      <vt:lpstr>Ch 17: African Americans and the 1920s (1915 – 1928)</vt:lpstr>
      <vt:lpstr>Section 1: Fighting Racism</vt:lpstr>
      <vt:lpstr>Section 2: Black Organizations in the 1920s</vt:lpstr>
      <vt:lpstr>Section 2: Black Organizations in the 1920s</vt:lpstr>
      <vt:lpstr>Section 2: Black Organizations in the 1920s</vt:lpstr>
      <vt:lpstr>Quick Discussion</vt:lpstr>
      <vt:lpstr>Section 3: Uniting Black Workers</vt:lpstr>
      <vt:lpstr>Section 4: The Harlem Renaissance</vt:lpstr>
      <vt:lpstr>Section 4: The Harlem Renaissance Authors</vt:lpstr>
      <vt:lpstr>Section 4: The Harlem Renaissance Musicians</vt:lpstr>
      <vt:lpstr>Quick Discussion</vt:lpstr>
      <vt:lpstr>Section 5: Sports (Professional)</vt:lpstr>
      <vt:lpstr>Section 5: Sports (College)</vt:lpstr>
      <vt:lpstr>Quick Review Ch. 17: African Americans and the 1920s</vt:lpstr>
    </vt:vector>
  </TitlesOfParts>
  <Company>Bertie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Life in Post-Slavery America (1875 – 1928)</dc:title>
  <dc:creator>Gay, Jonathan</dc:creator>
  <cp:lastModifiedBy>Gay, Jonathan</cp:lastModifiedBy>
  <cp:revision>18</cp:revision>
  <dcterms:created xsi:type="dcterms:W3CDTF">2014-03-22T22:26:01Z</dcterms:created>
  <dcterms:modified xsi:type="dcterms:W3CDTF">2014-10-20T00:22:02Z</dcterms:modified>
</cp:coreProperties>
</file>