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71" r:id="rId7"/>
    <p:sldId id="260" r:id="rId8"/>
    <p:sldId id="264" r:id="rId9"/>
    <p:sldId id="272" r:id="rId10"/>
    <p:sldId id="261" r:id="rId11"/>
    <p:sldId id="273" r:id="rId12"/>
    <p:sldId id="262" r:id="rId13"/>
    <p:sldId id="263" r:id="rId14"/>
    <p:sldId id="265" r:id="rId15"/>
    <p:sldId id="266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B4D5-3D79-433D-A49A-D68AEA787D7A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98AA5-CAFE-4D20-9DF4-17C7C72C3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91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B4D5-3D79-433D-A49A-D68AEA787D7A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98AA5-CAFE-4D20-9DF4-17C7C72C3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17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B4D5-3D79-433D-A49A-D68AEA787D7A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98AA5-CAFE-4D20-9DF4-17C7C72C3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70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B4D5-3D79-433D-A49A-D68AEA787D7A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98AA5-CAFE-4D20-9DF4-17C7C72C3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9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B4D5-3D79-433D-A49A-D68AEA787D7A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98AA5-CAFE-4D20-9DF4-17C7C72C3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95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B4D5-3D79-433D-A49A-D68AEA787D7A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98AA5-CAFE-4D20-9DF4-17C7C72C3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18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B4D5-3D79-433D-A49A-D68AEA787D7A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98AA5-CAFE-4D20-9DF4-17C7C72C3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5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B4D5-3D79-433D-A49A-D68AEA787D7A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98AA5-CAFE-4D20-9DF4-17C7C72C3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02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B4D5-3D79-433D-A49A-D68AEA787D7A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98AA5-CAFE-4D20-9DF4-17C7C72C3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3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B4D5-3D79-433D-A49A-D68AEA787D7A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98AA5-CAFE-4D20-9DF4-17C7C72C3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41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B4D5-3D79-433D-A49A-D68AEA787D7A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98AA5-CAFE-4D20-9DF4-17C7C72C3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1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6B4D5-3D79-433D-A49A-D68AEA787D7A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98AA5-CAFE-4D20-9DF4-17C7C72C3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47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 5: Emergence of the Modern United States (1890 – 1920)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United States makes progressive changes in it’s government at home while beginning to become a global power abroad through imperialism and involvement in </a:t>
            </a:r>
            <a:r>
              <a:rPr lang="en-US" dirty="0" smtClean="0"/>
              <a:t>World War </a:t>
            </a:r>
            <a:r>
              <a:rPr lang="en-US" dirty="0" smtClean="0"/>
              <a:t>1.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62400"/>
            <a:ext cx="32861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86200"/>
            <a:ext cx="30956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43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Section 2: The Home 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56401"/>
            <a:ext cx="8458200" cy="4525963"/>
          </a:xfrm>
        </p:spPr>
        <p:txBody>
          <a:bodyPr/>
          <a:lstStyle/>
          <a:p>
            <a:r>
              <a:rPr lang="en-US" dirty="0" smtClean="0"/>
              <a:t>During World War I, the </a:t>
            </a:r>
            <a:r>
              <a:rPr lang="en-US" b="1" dirty="0" smtClean="0"/>
              <a:t>federal government </a:t>
            </a:r>
            <a:r>
              <a:rPr lang="en-US" dirty="0" smtClean="0"/>
              <a:t>became much more involved in the daily lives of Americans to </a:t>
            </a:r>
            <a:r>
              <a:rPr lang="en-US" b="1" dirty="0" smtClean="0"/>
              <a:t>promote the war effort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/>
              <a:t>Regulated</a:t>
            </a:r>
            <a:r>
              <a:rPr lang="en-US" dirty="0" smtClean="0"/>
              <a:t> Industrial and Agricultural </a:t>
            </a:r>
            <a:r>
              <a:rPr lang="en-US" b="1" dirty="0" smtClean="0"/>
              <a:t>production</a:t>
            </a:r>
          </a:p>
          <a:p>
            <a:pPr lvl="1"/>
            <a:r>
              <a:rPr lang="en-US" dirty="0" smtClean="0"/>
              <a:t>Worked to Gain </a:t>
            </a:r>
            <a:r>
              <a:rPr lang="en-US" b="1" dirty="0" smtClean="0"/>
              <a:t>Public Support </a:t>
            </a:r>
            <a:r>
              <a:rPr lang="en-US" dirty="0" smtClean="0"/>
              <a:t>for the War</a:t>
            </a:r>
          </a:p>
          <a:p>
            <a:pPr lvl="1"/>
            <a:r>
              <a:rPr lang="en-US" dirty="0" smtClean="0"/>
              <a:t>Established a New Military </a:t>
            </a:r>
            <a:r>
              <a:rPr lang="en-US" b="1" dirty="0" smtClean="0"/>
              <a:t>Draft</a:t>
            </a:r>
            <a:r>
              <a:rPr lang="en-US" dirty="0" smtClean="0"/>
              <a:t> System, requiring those men selected to serve. (Selective Service Act)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5898"/>
            <a:ext cx="1317075" cy="175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:\Users\jgay.BERTIE_K12_NC\AppData\Local\Microsoft\Windows\Temporary Internet Files\Content.IE5\AJKN4RXR\MC90038909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046275"/>
            <a:ext cx="1808683" cy="14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Program Files (x86)\Microsoft Office\MEDIA\CAGCAT10\j0285360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11573"/>
            <a:ext cx="1474013" cy="181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08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Quick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think the government had the right to regulate agriculture and industry during this time of war?  Why?</a:t>
            </a:r>
            <a:endParaRPr lang="en-US" dirty="0"/>
          </a:p>
        </p:txBody>
      </p:sp>
      <p:pic>
        <p:nvPicPr>
          <p:cNvPr id="8194" name="Picture 2" descr="C:\Users\jgay.BERTIE_K12_NC\AppData\Local\Microsoft\Windows\Temporary Internet Files\Content.IE5\HIRC2V3K\MC900282178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505200"/>
            <a:ext cx="1730880" cy="199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34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Impact of World War I on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Required sacrifice but also brought </a:t>
            </a:r>
            <a:r>
              <a:rPr lang="en-US" sz="2800" b="1" dirty="0" smtClean="0"/>
              <a:t>new economic opportunities.</a:t>
            </a:r>
          </a:p>
          <a:p>
            <a:r>
              <a:rPr lang="en-US" sz="2800" b="1" dirty="0" smtClean="0"/>
              <a:t>Women become more involved </a:t>
            </a:r>
            <a:r>
              <a:rPr lang="en-US" sz="2800" dirty="0" smtClean="0"/>
              <a:t>in the workplace and in supporting the war, helping them gain the right to vote.</a:t>
            </a:r>
          </a:p>
          <a:p>
            <a:r>
              <a:rPr lang="en-US" sz="2800" dirty="0" smtClean="0"/>
              <a:t>Economic opportunities in the industrial North encourage </a:t>
            </a:r>
            <a:r>
              <a:rPr lang="en-US" sz="2800" b="1" dirty="0" smtClean="0"/>
              <a:t>many African-Americans to migrate North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6146" name="Picture 2" descr="C:\Program Files (x86)\Microsoft Office\MEDIA\CAGCAT10\j028536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52350"/>
            <a:ext cx="1782953" cy="219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80164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64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3: Wilson, War, and Peace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28568"/>
            <a:ext cx="76962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When the </a:t>
            </a:r>
            <a:r>
              <a:rPr lang="en-US" b="1" dirty="0" smtClean="0"/>
              <a:t>US joins WW1 in 1917 </a:t>
            </a:r>
            <a:r>
              <a:rPr lang="en-US" dirty="0" smtClean="0"/>
              <a:t>(it started around 1914), the allied and central powers were locked in a deadly stalemate (tie).  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addition of fresh American forces </a:t>
            </a:r>
            <a:r>
              <a:rPr lang="en-US" dirty="0" smtClean="0"/>
              <a:t>to those of France, England, and Italy on the Western Front helped </a:t>
            </a:r>
            <a:r>
              <a:rPr lang="en-US" b="1" dirty="0" smtClean="0"/>
              <a:t>give the allies the military advantage</a:t>
            </a:r>
            <a:r>
              <a:rPr lang="en-US" dirty="0" smtClean="0"/>
              <a:t> they needed.</a:t>
            </a:r>
          </a:p>
          <a:p>
            <a:r>
              <a:rPr lang="en-US" dirty="0" smtClean="0"/>
              <a:t>In November of 1918, an </a:t>
            </a:r>
            <a:r>
              <a:rPr lang="en-US" b="1" dirty="0" smtClean="0"/>
              <a:t>exhausted Germany surrendered</a:t>
            </a:r>
            <a:r>
              <a:rPr lang="en-US" dirty="0" smtClean="0"/>
              <a:t>, ending the conflict.</a:t>
            </a:r>
            <a:endParaRPr lang="en-US" dirty="0"/>
          </a:p>
        </p:txBody>
      </p:sp>
      <p:pic>
        <p:nvPicPr>
          <p:cNvPr id="6146" name="Picture 2" descr="C:\Users\jgay.BERTIE_K12_NC\AppData\Local\Microsoft\Windows\Temporary Internet Files\Content.IE5\YTXEO819\MC90014943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438400"/>
            <a:ext cx="1108364" cy="265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28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Carnage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 President Woodrow Wilson </a:t>
            </a:r>
            <a:r>
              <a:rPr lang="en-US" b="1" dirty="0" smtClean="0"/>
              <a:t>hoped to establish a lasting world peace</a:t>
            </a:r>
            <a:r>
              <a:rPr lang="en-US" dirty="0" smtClean="0"/>
              <a:t> after the war.</a:t>
            </a:r>
          </a:p>
          <a:p>
            <a:r>
              <a:rPr lang="en-US" b="1" dirty="0" smtClean="0"/>
              <a:t>Many Allied leaders, however, blamed Germany for starting WWI</a:t>
            </a:r>
            <a:r>
              <a:rPr lang="en-US" dirty="0" smtClean="0"/>
              <a:t>, so they insisted Germany make payments for war damages and </a:t>
            </a:r>
            <a:r>
              <a:rPr lang="en-US" b="1" dirty="0" smtClean="0"/>
              <a:t>attempted to weaken Germany </a:t>
            </a:r>
            <a:r>
              <a:rPr lang="en-US" dirty="0" smtClean="0"/>
              <a:t>so that it couldn’t threaten Europe again.  </a:t>
            </a:r>
          </a:p>
        </p:txBody>
      </p:sp>
      <p:pic>
        <p:nvPicPr>
          <p:cNvPr id="7170" name="Picture 2" descr="C:\Users\jgay.BERTIE_K12_NC\AppData\Local\Microsoft\Windows\Temporary Internet Files\Content.IE5\2UEM5SZN\MC90015145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76800"/>
            <a:ext cx="1313993" cy="181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76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7" y="152400"/>
            <a:ext cx="8229600" cy="1143000"/>
          </a:xfrm>
        </p:spPr>
        <p:txBody>
          <a:bodyPr/>
          <a:lstStyle/>
          <a:p>
            <a:r>
              <a:rPr lang="en-US" dirty="0" smtClean="0"/>
              <a:t>Attempt to Maintain Peace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During peace talks following the war, the League of Nations is formed in an attempt to maintain peace among nations.</a:t>
            </a:r>
          </a:p>
          <a:p>
            <a:r>
              <a:rPr lang="en-US" sz="2800" dirty="0" smtClean="0"/>
              <a:t>However, </a:t>
            </a:r>
            <a:r>
              <a:rPr lang="en-US" sz="2800" b="1" dirty="0" smtClean="0"/>
              <a:t>US politicians are unable to agree on the US joining the League</a:t>
            </a:r>
            <a:r>
              <a:rPr lang="en-US" sz="2800" dirty="0" smtClean="0"/>
              <a:t>, and without full American support, the </a:t>
            </a:r>
            <a:r>
              <a:rPr lang="en-US" sz="2800" b="1" dirty="0" smtClean="0"/>
              <a:t>League of Nations proves to be unable to maintain peace </a:t>
            </a:r>
            <a:r>
              <a:rPr lang="en-US" sz="2800" dirty="0" smtClean="0"/>
              <a:t>for very long.  </a:t>
            </a:r>
            <a:endParaRPr lang="en-U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727" y="4191000"/>
            <a:ext cx="3114675" cy="240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648200"/>
            <a:ext cx="17716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26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Section 4: Effects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Uneasy Impact on the World</a:t>
            </a:r>
          </a:p>
          <a:p>
            <a:pPr lvl="1"/>
            <a:r>
              <a:rPr lang="en-US" sz="2400" dirty="0" smtClean="0"/>
              <a:t>Produced an </a:t>
            </a:r>
            <a:r>
              <a:rPr lang="en-US" sz="2400" b="1" dirty="0" smtClean="0"/>
              <a:t>unstable international order</a:t>
            </a:r>
          </a:p>
          <a:p>
            <a:pPr lvl="1"/>
            <a:r>
              <a:rPr lang="en-US" sz="2400" dirty="0" smtClean="0"/>
              <a:t>Germany’s loss of territory and harsh reparations imposed by Allies creates a </a:t>
            </a:r>
            <a:r>
              <a:rPr lang="en-US" sz="2400" b="1" dirty="0" smtClean="0"/>
              <a:t>desire for revenge (WW2 Coming Soon)</a:t>
            </a:r>
          </a:p>
          <a:p>
            <a:pPr lvl="1"/>
            <a:r>
              <a:rPr lang="en-US" sz="2400" dirty="0" smtClean="0"/>
              <a:t>A deadly form of the flu spreads</a:t>
            </a:r>
          </a:p>
          <a:p>
            <a:pPr lvl="1"/>
            <a:r>
              <a:rPr lang="en-US" sz="2400" dirty="0" smtClean="0"/>
              <a:t>Austro-Hungarian and Ottoman Empire cease to exist</a:t>
            </a:r>
          </a:p>
          <a:p>
            <a:pPr lvl="1"/>
            <a:r>
              <a:rPr lang="en-US" sz="2400" dirty="0" smtClean="0"/>
              <a:t>Britain and France victorious but economically and politically weakened </a:t>
            </a:r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20817"/>
            <a:ext cx="3086100" cy="224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90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the War on the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64825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African-Americans and women made advances </a:t>
            </a:r>
            <a:r>
              <a:rPr lang="en-US" sz="2800" dirty="0" smtClean="0"/>
              <a:t>but then lost their jobs to returning soldiers</a:t>
            </a:r>
          </a:p>
          <a:p>
            <a:r>
              <a:rPr lang="en-US" sz="2800" dirty="0" smtClean="0"/>
              <a:t>The emergence of the Soviet Union (Russia) leads </a:t>
            </a:r>
            <a:r>
              <a:rPr lang="en-US" sz="2800" b="1" dirty="0" smtClean="0"/>
              <a:t>Americans</a:t>
            </a:r>
            <a:r>
              <a:rPr lang="en-US" sz="2800" dirty="0" smtClean="0"/>
              <a:t> to a </a:t>
            </a:r>
            <a:r>
              <a:rPr lang="en-US" sz="2800" b="1" dirty="0" smtClean="0"/>
              <a:t>fear of Communism </a:t>
            </a:r>
            <a:r>
              <a:rPr lang="en-US" sz="2800" dirty="0" smtClean="0"/>
              <a:t>spreading to the US</a:t>
            </a:r>
          </a:p>
          <a:p>
            <a:pPr lvl="1"/>
            <a:r>
              <a:rPr lang="en-US" sz="2400" dirty="0" smtClean="0"/>
              <a:t>This fear was known as ‘The Red Scare’</a:t>
            </a:r>
          </a:p>
          <a:p>
            <a:r>
              <a:rPr lang="en-US" sz="2800" dirty="0" smtClean="0"/>
              <a:t>The US becomes a creditor nation (loaning money to others), making the </a:t>
            </a:r>
            <a:r>
              <a:rPr lang="en-US" sz="2800" b="1" dirty="0" smtClean="0"/>
              <a:t>US an economic power in the world</a:t>
            </a:r>
          </a:p>
          <a:p>
            <a:r>
              <a:rPr lang="en-US" sz="2800" dirty="0" smtClean="0"/>
              <a:t>US comes out </a:t>
            </a:r>
            <a:r>
              <a:rPr lang="en-US" sz="2800" b="1" dirty="0" smtClean="0"/>
              <a:t>strong, confident, and prosperous</a:t>
            </a:r>
            <a:endParaRPr lang="en-US" sz="2800" b="1" dirty="0"/>
          </a:p>
        </p:txBody>
      </p:sp>
      <p:pic>
        <p:nvPicPr>
          <p:cNvPr id="8194" name="Picture 2" descr="C:\Users\jgay.BERTIE_K12_NC\AppData\Local\Microsoft\Windows\Temporary Internet Files\Content.IE5\6LCZCQNV\MC9001981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953000"/>
            <a:ext cx="1645793" cy="17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jgay.BERTIE_K12_NC\AppData\Local\Microsoft\Windows\Temporary Internet Files\Content.IE5\HIRC2V3K\MC90036147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253" y="5108780"/>
            <a:ext cx="1513465" cy="159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35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What were some causes of World War I?</a:t>
            </a:r>
          </a:p>
          <a:p>
            <a:r>
              <a:rPr lang="en-US" dirty="0" smtClean="0"/>
              <a:t>Why did the US get involved in World War I?</a:t>
            </a:r>
          </a:p>
          <a:p>
            <a:r>
              <a:rPr lang="en-US" dirty="0" smtClean="0"/>
              <a:t>What were some of the effects of WW I on the world and on the US?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 descr="C:\Users\jgay.BERTIE_K12_NC\AppData\Local\Microsoft\Windows\Temporary Internet Files\Content.IE5\YTXEO819\MM900041015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733800"/>
            <a:ext cx="11811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94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 of Ch. 13 - 14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was the goal of Progressives and how did they go about trying to achieve it?</a:t>
            </a:r>
          </a:p>
          <a:p>
            <a:r>
              <a:rPr lang="en-US" dirty="0" smtClean="0"/>
              <a:t>What motivated the US to become more involved on a global stage?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jgay.BERTIE_K12_NC\AppData\Local\Microsoft\Windows\Temporary Internet Files\Content.IE5\6LCZCQNV\MP90042781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88106"/>
            <a:ext cx="3307976" cy="246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5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15: World War I and Beyond (1914 – 1920)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warfare breaks out in Europe, the </a:t>
            </a:r>
            <a:r>
              <a:rPr lang="en-US" b="1" dirty="0" smtClean="0"/>
              <a:t>United States hesitantly joins the fight</a:t>
            </a:r>
            <a:r>
              <a:rPr lang="en-US" dirty="0" smtClean="0"/>
              <a:t>.  This will have a </a:t>
            </a:r>
            <a:r>
              <a:rPr lang="en-US" b="1" dirty="0" smtClean="0"/>
              <a:t>major impact on the United States</a:t>
            </a:r>
            <a:r>
              <a:rPr lang="en-US" dirty="0" smtClean="0"/>
              <a:t>, as well as the rest of the world.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740959"/>
            <a:ext cx="2720460" cy="296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1: From Neutrality to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When war broke out among the nations of Europe, the </a:t>
            </a:r>
            <a:r>
              <a:rPr lang="en-US" b="1" dirty="0" smtClean="0"/>
              <a:t>US attempted to remain neutral </a:t>
            </a:r>
            <a:r>
              <a:rPr lang="en-US" dirty="0" smtClean="0"/>
              <a:t>at first but eventually decided to join the conflict.</a:t>
            </a:r>
            <a:endParaRPr lang="en-US" dirty="0"/>
          </a:p>
        </p:txBody>
      </p:sp>
      <p:pic>
        <p:nvPicPr>
          <p:cNvPr id="3074" name="Picture 2" descr="C:\Users\jgay.BERTIE_K12_NC\AppData\Local\Microsoft\Windows\Temporary Internet Files\Content.IE5\VAWNYYML\MC90014943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430" y="3276600"/>
            <a:ext cx="1293137" cy="265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78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caused World War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2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Nationalism and </a:t>
            </a:r>
            <a:r>
              <a:rPr lang="en-US" sz="2800" b="1" dirty="0" smtClean="0"/>
              <a:t>Competition</a:t>
            </a:r>
            <a:r>
              <a:rPr lang="en-US" sz="2800" dirty="0" smtClean="0"/>
              <a:t> Heighten Tension Among European Nations</a:t>
            </a:r>
          </a:p>
          <a:p>
            <a:r>
              <a:rPr lang="en-US" sz="2800" b="1" dirty="0" smtClean="0"/>
              <a:t>Militarism</a:t>
            </a:r>
            <a:r>
              <a:rPr lang="en-US" sz="2800" dirty="0" smtClean="0"/>
              <a:t> leads to a Buildup of Weapons in Europe</a:t>
            </a:r>
          </a:p>
          <a:p>
            <a:r>
              <a:rPr lang="en-US" sz="2800" b="1" dirty="0" smtClean="0"/>
              <a:t>Alliances</a:t>
            </a:r>
            <a:r>
              <a:rPr lang="en-US" sz="2800" dirty="0" smtClean="0"/>
              <a:t> Make European Nations Overconfident and Reckless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29000"/>
            <a:ext cx="4672013" cy="329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92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caused World War 1?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Finally, the </a:t>
            </a:r>
            <a:r>
              <a:rPr lang="en-US" b="1" dirty="0"/>
              <a:t>a</a:t>
            </a:r>
            <a:r>
              <a:rPr lang="en-US" b="1" dirty="0" smtClean="0"/>
              <a:t>ssassination</a:t>
            </a:r>
            <a:r>
              <a:rPr lang="en-US" dirty="0" smtClean="0"/>
              <a:t> </a:t>
            </a:r>
            <a:r>
              <a:rPr lang="en-US" dirty="0"/>
              <a:t>of Francis </a:t>
            </a:r>
            <a:r>
              <a:rPr lang="en-US" dirty="0" smtClean="0"/>
              <a:t>Ferdinand, </a:t>
            </a:r>
            <a:r>
              <a:rPr lang="en-US" dirty="0"/>
              <a:t>heir to the throne of Austria-Hungary</a:t>
            </a:r>
            <a:r>
              <a:rPr lang="en-US" dirty="0" smtClean="0"/>
              <a:t>, and his wife </a:t>
            </a:r>
            <a:r>
              <a:rPr lang="en-US" dirty="0"/>
              <a:t>by Serbian radicals </a:t>
            </a:r>
            <a:r>
              <a:rPr lang="en-US" b="1" dirty="0"/>
              <a:t>triggered </a:t>
            </a:r>
            <a:r>
              <a:rPr lang="en-US" b="1" dirty="0" smtClean="0"/>
              <a:t>alliances between nations</a:t>
            </a:r>
            <a:r>
              <a:rPr lang="en-US" dirty="0" smtClean="0"/>
              <a:t> </a:t>
            </a:r>
            <a:r>
              <a:rPr lang="en-US" dirty="0"/>
              <a:t>that led to the beginning of a major war.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71517"/>
            <a:ext cx="3267075" cy="288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299940">
            <a:off x="1219200" y="4491389"/>
            <a:ext cx="342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Ferdinand was visiting Bosnia, a province of Austria-Hungary.  The Serbian radicals believed Bosnia rightfully belonged to Serbia, so they attacked.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62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532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did the US get involved in WW1?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sz="2400" b="1" dirty="0" smtClean="0"/>
              <a:t>Friendship</a:t>
            </a:r>
            <a:r>
              <a:rPr lang="en-US" sz="2400" dirty="0" smtClean="0"/>
              <a:t> with England and France.</a:t>
            </a:r>
          </a:p>
          <a:p>
            <a:r>
              <a:rPr lang="en-US" sz="2400" b="1" dirty="0" smtClean="0"/>
              <a:t>Germany continued unrestricted submarine warfare </a:t>
            </a:r>
            <a:r>
              <a:rPr lang="en-US" sz="2400" dirty="0" smtClean="0"/>
              <a:t>despite promises to stop.</a:t>
            </a:r>
          </a:p>
          <a:p>
            <a:pPr lvl="1"/>
            <a:r>
              <a:rPr lang="en-US" sz="2000" dirty="0" smtClean="0"/>
              <a:t>German subs sank passenger ships containing British, French and American citizens.</a:t>
            </a:r>
          </a:p>
          <a:p>
            <a:r>
              <a:rPr lang="en-US" sz="2400" dirty="0" smtClean="0"/>
              <a:t>In the Zimmerman Note, </a:t>
            </a:r>
            <a:r>
              <a:rPr lang="en-US" sz="2400" b="1" dirty="0" smtClean="0"/>
              <a:t>Germany offered Mexico the chance to regain lost US territory</a:t>
            </a:r>
            <a:r>
              <a:rPr lang="en-US" sz="2400" dirty="0" smtClean="0"/>
              <a:t>. (This was the last straw for the US.)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2667000" cy="252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3999478"/>
            <a:ext cx="2503080" cy="269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09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 Key Nations Involved in WW1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9559"/>
            <a:ext cx="8229600" cy="4525963"/>
          </a:xfrm>
        </p:spPr>
        <p:txBody>
          <a:bodyPr/>
          <a:lstStyle/>
          <a:p>
            <a:r>
              <a:rPr lang="en-US" dirty="0" smtClean="0"/>
              <a:t>Allied Powers          </a:t>
            </a:r>
            <a:r>
              <a:rPr lang="en-US" dirty="0" err="1" smtClean="0"/>
              <a:t>vs</a:t>
            </a:r>
            <a:r>
              <a:rPr lang="en-US" dirty="0" smtClean="0"/>
              <a:t>            Central Powers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147" y="1828800"/>
            <a:ext cx="2971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smtClean="0"/>
              <a:t>France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England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Russia</a:t>
            </a:r>
          </a:p>
          <a:p>
            <a:pPr marL="285750" indent="-285750">
              <a:buFontTx/>
              <a:buChar char="-"/>
            </a:pPr>
            <a:r>
              <a:rPr lang="en-US" sz="2800" b="1" dirty="0" smtClean="0"/>
              <a:t>United States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30636" y="1981200"/>
            <a:ext cx="2971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smtClean="0"/>
              <a:t>Germany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Austria-Hungary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Ottoman Empire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Bulgaria</a:t>
            </a:r>
            <a:endParaRPr lang="en-US" sz="2800" dirty="0"/>
          </a:p>
        </p:txBody>
      </p:sp>
      <p:pic>
        <p:nvPicPr>
          <p:cNvPr id="5122" name="Picture 2" descr="C:\Users\jgay.BERTIE_K12_NC\AppData\Local\Microsoft\Windows\Temporary Internet Files\Content.IE5\YTXEO819\MC90014943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21" y="4212718"/>
            <a:ext cx="1219452" cy="250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gay.BERTIE_K12_NC\AppData\Local\Microsoft\Windows\Temporary Internet Files\Content.IE5\0MQXQA83\MC90014943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183745"/>
            <a:ext cx="991354" cy="25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530" y="2736741"/>
            <a:ext cx="3579106" cy="338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49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think the US made the right decision to get involved in the ‘Great War’ (WW1)?  Why?</a:t>
            </a:r>
            <a:endParaRPr lang="en-US" dirty="0"/>
          </a:p>
        </p:txBody>
      </p:sp>
      <p:pic>
        <p:nvPicPr>
          <p:cNvPr id="7170" name="Picture 2" descr="C:\Users\jgay.BERTIE_K12_NC\AppData\Local\Microsoft\Windows\Temporary Internet Files\Content.IE5\WEMQ71L8\MM900234752[2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8000"/>
            <a:ext cx="2543927" cy="284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89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873</Words>
  <Application>Microsoft Office PowerPoint</Application>
  <PresentationFormat>On-screen Show (4:3)</PresentationFormat>
  <Paragraphs>72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Unit 5: Emergence of the Modern United States (1890 – 1920)</vt:lpstr>
      <vt:lpstr>Quick Review of Ch. 13 - 14</vt:lpstr>
      <vt:lpstr>Chapter 15: World War I and Beyond (1914 – 1920)</vt:lpstr>
      <vt:lpstr>Section 1: From Neutrality to War</vt:lpstr>
      <vt:lpstr>What caused World War I?</vt:lpstr>
      <vt:lpstr>What caused World War 1?</vt:lpstr>
      <vt:lpstr>Why did the US get involved in WW1?</vt:lpstr>
      <vt:lpstr>Some Key Nations Involved in WW1</vt:lpstr>
      <vt:lpstr>Quick Discussion</vt:lpstr>
      <vt:lpstr>Section 2: The Home Front</vt:lpstr>
      <vt:lpstr>Quick Discussion</vt:lpstr>
      <vt:lpstr>Impact of World War I on Americans</vt:lpstr>
      <vt:lpstr>Section 3: Wilson, War, and Peace</vt:lpstr>
      <vt:lpstr>After the Carnage</vt:lpstr>
      <vt:lpstr>Attempt to Maintain Peace</vt:lpstr>
      <vt:lpstr>Section 4: Effects of the War</vt:lpstr>
      <vt:lpstr>Effects of the War on the US</vt:lpstr>
      <vt:lpstr>Quick Review</vt:lpstr>
    </vt:vector>
  </TitlesOfParts>
  <Company>Bertie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 Review of Ch. 13 - 14</dc:title>
  <dc:creator>Gay, Jonathan</dc:creator>
  <cp:lastModifiedBy>Gay, Jonathan</cp:lastModifiedBy>
  <cp:revision>24</cp:revision>
  <dcterms:created xsi:type="dcterms:W3CDTF">2013-04-08T20:48:09Z</dcterms:created>
  <dcterms:modified xsi:type="dcterms:W3CDTF">2016-01-31T21:17:20Z</dcterms:modified>
</cp:coreProperties>
</file>