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3" r:id="rId7"/>
    <p:sldId id="262" r:id="rId8"/>
    <p:sldId id="265" r:id="rId9"/>
    <p:sldId id="264"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826371-56D6-4FD8-9AE2-F17CEE7AEA9D}"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16456-4FD8-4BC6-B916-93EEEF0F88A9}" type="slidenum">
              <a:rPr lang="en-US" smtClean="0"/>
              <a:t>‹#›</a:t>
            </a:fld>
            <a:endParaRPr lang="en-US"/>
          </a:p>
        </p:txBody>
      </p:sp>
    </p:spTree>
    <p:extLst>
      <p:ext uri="{BB962C8B-B14F-4D97-AF65-F5344CB8AC3E}">
        <p14:creationId xmlns:p14="http://schemas.microsoft.com/office/powerpoint/2010/main" val="3236841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826371-56D6-4FD8-9AE2-F17CEE7AEA9D}"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16456-4FD8-4BC6-B916-93EEEF0F88A9}" type="slidenum">
              <a:rPr lang="en-US" smtClean="0"/>
              <a:t>‹#›</a:t>
            </a:fld>
            <a:endParaRPr lang="en-US"/>
          </a:p>
        </p:txBody>
      </p:sp>
    </p:spTree>
    <p:extLst>
      <p:ext uri="{BB962C8B-B14F-4D97-AF65-F5344CB8AC3E}">
        <p14:creationId xmlns:p14="http://schemas.microsoft.com/office/powerpoint/2010/main" val="1901773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826371-56D6-4FD8-9AE2-F17CEE7AEA9D}"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16456-4FD8-4BC6-B916-93EEEF0F88A9}" type="slidenum">
              <a:rPr lang="en-US" smtClean="0"/>
              <a:t>‹#›</a:t>
            </a:fld>
            <a:endParaRPr lang="en-US"/>
          </a:p>
        </p:txBody>
      </p:sp>
    </p:spTree>
    <p:extLst>
      <p:ext uri="{BB962C8B-B14F-4D97-AF65-F5344CB8AC3E}">
        <p14:creationId xmlns:p14="http://schemas.microsoft.com/office/powerpoint/2010/main" val="734405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826371-56D6-4FD8-9AE2-F17CEE7AEA9D}"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16456-4FD8-4BC6-B916-93EEEF0F88A9}" type="slidenum">
              <a:rPr lang="en-US" smtClean="0"/>
              <a:t>‹#›</a:t>
            </a:fld>
            <a:endParaRPr lang="en-US"/>
          </a:p>
        </p:txBody>
      </p:sp>
    </p:spTree>
    <p:extLst>
      <p:ext uri="{BB962C8B-B14F-4D97-AF65-F5344CB8AC3E}">
        <p14:creationId xmlns:p14="http://schemas.microsoft.com/office/powerpoint/2010/main" val="870878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26371-56D6-4FD8-9AE2-F17CEE7AEA9D}"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16456-4FD8-4BC6-B916-93EEEF0F88A9}" type="slidenum">
              <a:rPr lang="en-US" smtClean="0"/>
              <a:t>‹#›</a:t>
            </a:fld>
            <a:endParaRPr lang="en-US"/>
          </a:p>
        </p:txBody>
      </p:sp>
    </p:spTree>
    <p:extLst>
      <p:ext uri="{BB962C8B-B14F-4D97-AF65-F5344CB8AC3E}">
        <p14:creationId xmlns:p14="http://schemas.microsoft.com/office/powerpoint/2010/main" val="297016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826371-56D6-4FD8-9AE2-F17CEE7AEA9D}" type="datetimeFigureOut">
              <a:rPr lang="en-US" smtClean="0"/>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16456-4FD8-4BC6-B916-93EEEF0F88A9}" type="slidenum">
              <a:rPr lang="en-US" smtClean="0"/>
              <a:t>‹#›</a:t>
            </a:fld>
            <a:endParaRPr lang="en-US"/>
          </a:p>
        </p:txBody>
      </p:sp>
    </p:spTree>
    <p:extLst>
      <p:ext uri="{BB962C8B-B14F-4D97-AF65-F5344CB8AC3E}">
        <p14:creationId xmlns:p14="http://schemas.microsoft.com/office/powerpoint/2010/main" val="4010245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826371-56D6-4FD8-9AE2-F17CEE7AEA9D}" type="datetimeFigureOut">
              <a:rPr lang="en-US" smtClean="0"/>
              <a:t>10/14/2014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516456-4FD8-4BC6-B916-93EEEF0F88A9}" type="slidenum">
              <a:rPr lang="en-US" smtClean="0"/>
              <a:t>‹#›</a:t>
            </a:fld>
            <a:endParaRPr lang="en-US"/>
          </a:p>
        </p:txBody>
      </p:sp>
    </p:spTree>
    <p:extLst>
      <p:ext uri="{BB962C8B-B14F-4D97-AF65-F5344CB8AC3E}">
        <p14:creationId xmlns:p14="http://schemas.microsoft.com/office/powerpoint/2010/main" val="34810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826371-56D6-4FD8-9AE2-F17CEE7AEA9D}" type="datetimeFigureOut">
              <a:rPr lang="en-US" smtClean="0"/>
              <a:t>10/14/2014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516456-4FD8-4BC6-B916-93EEEF0F88A9}" type="slidenum">
              <a:rPr lang="en-US" smtClean="0"/>
              <a:t>‹#›</a:t>
            </a:fld>
            <a:endParaRPr lang="en-US"/>
          </a:p>
        </p:txBody>
      </p:sp>
    </p:spTree>
    <p:extLst>
      <p:ext uri="{BB962C8B-B14F-4D97-AF65-F5344CB8AC3E}">
        <p14:creationId xmlns:p14="http://schemas.microsoft.com/office/powerpoint/2010/main" val="438327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826371-56D6-4FD8-9AE2-F17CEE7AEA9D}" type="datetimeFigureOut">
              <a:rPr lang="en-US" smtClean="0"/>
              <a:t>10/14/2014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516456-4FD8-4BC6-B916-93EEEF0F88A9}" type="slidenum">
              <a:rPr lang="en-US" smtClean="0"/>
              <a:t>‹#›</a:t>
            </a:fld>
            <a:endParaRPr lang="en-US"/>
          </a:p>
        </p:txBody>
      </p:sp>
    </p:spTree>
    <p:extLst>
      <p:ext uri="{BB962C8B-B14F-4D97-AF65-F5344CB8AC3E}">
        <p14:creationId xmlns:p14="http://schemas.microsoft.com/office/powerpoint/2010/main" val="143281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826371-56D6-4FD8-9AE2-F17CEE7AEA9D}" type="datetimeFigureOut">
              <a:rPr lang="en-US" smtClean="0"/>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16456-4FD8-4BC6-B916-93EEEF0F88A9}" type="slidenum">
              <a:rPr lang="en-US" smtClean="0"/>
              <a:t>‹#›</a:t>
            </a:fld>
            <a:endParaRPr lang="en-US"/>
          </a:p>
        </p:txBody>
      </p:sp>
    </p:spTree>
    <p:extLst>
      <p:ext uri="{BB962C8B-B14F-4D97-AF65-F5344CB8AC3E}">
        <p14:creationId xmlns:p14="http://schemas.microsoft.com/office/powerpoint/2010/main" val="842052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826371-56D6-4FD8-9AE2-F17CEE7AEA9D}" type="datetimeFigureOut">
              <a:rPr lang="en-US" smtClean="0"/>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16456-4FD8-4BC6-B916-93EEEF0F88A9}" type="slidenum">
              <a:rPr lang="en-US" smtClean="0"/>
              <a:t>‹#›</a:t>
            </a:fld>
            <a:endParaRPr lang="en-US"/>
          </a:p>
        </p:txBody>
      </p:sp>
    </p:spTree>
    <p:extLst>
      <p:ext uri="{BB962C8B-B14F-4D97-AF65-F5344CB8AC3E}">
        <p14:creationId xmlns:p14="http://schemas.microsoft.com/office/powerpoint/2010/main" val="4160671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826371-56D6-4FD8-9AE2-F17CEE7AEA9D}" type="datetimeFigureOut">
              <a:rPr lang="en-US" smtClean="0"/>
              <a:t>10/14/2014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16456-4FD8-4BC6-B916-93EEEF0F88A9}" type="slidenum">
              <a:rPr lang="en-US" smtClean="0"/>
              <a:t>‹#›</a:t>
            </a:fld>
            <a:endParaRPr lang="en-US"/>
          </a:p>
        </p:txBody>
      </p:sp>
    </p:spTree>
    <p:extLst>
      <p:ext uri="{BB962C8B-B14F-4D97-AF65-F5344CB8AC3E}">
        <p14:creationId xmlns:p14="http://schemas.microsoft.com/office/powerpoint/2010/main" val="2733005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 5: Life in Post-Slavery America</a:t>
            </a:r>
            <a:br>
              <a:rPr lang="en-US" dirty="0" smtClean="0"/>
            </a:br>
            <a:r>
              <a:rPr lang="en-US" dirty="0" smtClean="0"/>
              <a:t>(1875 – 1928)</a:t>
            </a:r>
            <a:endParaRPr lang="en-US" dirty="0"/>
          </a:p>
        </p:txBody>
      </p:sp>
      <p:sp>
        <p:nvSpPr>
          <p:cNvPr id="3" name="Content Placeholder 2"/>
          <p:cNvSpPr>
            <a:spLocks noGrp="1"/>
          </p:cNvSpPr>
          <p:nvPr>
            <p:ph idx="1"/>
          </p:nvPr>
        </p:nvSpPr>
        <p:spPr/>
        <p:txBody>
          <a:bodyPr/>
          <a:lstStyle/>
          <a:p>
            <a:r>
              <a:rPr lang="en-US" dirty="0" smtClean="0"/>
              <a:t>During the late 1800s and early 1900s African-Americans struggled to find their place in the United States, while also seeking ways to express their voice and culture.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809999"/>
            <a:ext cx="1893823" cy="2729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21208238">
            <a:off x="5638800" y="4814501"/>
            <a:ext cx="3048000" cy="1754326"/>
          </a:xfrm>
          <a:prstGeom prst="rect">
            <a:avLst/>
          </a:prstGeom>
          <a:noFill/>
        </p:spPr>
        <p:txBody>
          <a:bodyPr wrap="square" rtlCol="0">
            <a:spAutoFit/>
          </a:bodyPr>
          <a:lstStyle/>
          <a:p>
            <a:r>
              <a:rPr lang="en-US" dirty="0" smtClean="0"/>
              <a:t>Booker T. Washington (1856 – 1915) serves as an example of blacks trying to earn their success and prove their worth in America during this time period.</a:t>
            </a:r>
            <a:endParaRPr lang="en-US" dirty="0"/>
          </a:p>
        </p:txBody>
      </p:sp>
    </p:spTree>
    <p:extLst>
      <p:ext uri="{BB962C8B-B14F-4D97-AF65-F5344CB8AC3E}">
        <p14:creationId xmlns:p14="http://schemas.microsoft.com/office/powerpoint/2010/main" val="530283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 Politics and Military</a:t>
            </a:r>
            <a:endParaRPr lang="en-US" dirty="0"/>
          </a:p>
        </p:txBody>
      </p:sp>
      <p:sp>
        <p:nvSpPr>
          <p:cNvPr id="3" name="Content Placeholder 2"/>
          <p:cNvSpPr>
            <a:spLocks noGrp="1"/>
          </p:cNvSpPr>
          <p:nvPr>
            <p:ph idx="1"/>
          </p:nvPr>
        </p:nvSpPr>
        <p:spPr>
          <a:xfrm>
            <a:off x="457200" y="1447800"/>
            <a:ext cx="8229600" cy="4525963"/>
          </a:xfrm>
        </p:spPr>
        <p:txBody>
          <a:bodyPr/>
          <a:lstStyle/>
          <a:p>
            <a:r>
              <a:rPr lang="en-US" sz="2800" dirty="0" smtClean="0"/>
              <a:t>When Woodrow Wilson, a progressive, was elected President in 1912, some black leaders hoped this would help improve the lives of African Americans.</a:t>
            </a:r>
          </a:p>
          <a:p>
            <a:pPr lvl="1"/>
            <a:r>
              <a:rPr lang="en-US" sz="2400" dirty="0" smtClean="0"/>
              <a:t>Unfortunately, once Wilson was in office, he supported segregationist policies.</a:t>
            </a:r>
            <a:endParaRPr lang="en-US" sz="2400" dirty="0"/>
          </a:p>
        </p:txBody>
      </p:sp>
      <p:pic>
        <p:nvPicPr>
          <p:cNvPr id="6146" name="Picture 2" descr="C:\Users\jgay.BERTIE_K12_NC\AppData\Local\Microsoft\Windows\Temporary Internet Files\Content.IE5\WSUQFQ3Z\MC90009768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276600"/>
            <a:ext cx="2654843"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353524">
            <a:off x="358157" y="4532944"/>
            <a:ext cx="3124200" cy="1200329"/>
          </a:xfrm>
          <a:prstGeom prst="rect">
            <a:avLst/>
          </a:prstGeom>
          <a:noFill/>
        </p:spPr>
        <p:txBody>
          <a:bodyPr wrap="square" rtlCol="0">
            <a:spAutoFit/>
          </a:bodyPr>
          <a:lstStyle/>
          <a:p>
            <a:r>
              <a:rPr lang="en-US" dirty="0" smtClean="0"/>
              <a:t>Progressive Movement</a:t>
            </a:r>
          </a:p>
          <a:p>
            <a:r>
              <a:rPr lang="en-US" dirty="0" smtClean="0"/>
              <a:t>- Reform movement dedicated to the creation of a new social awareness in America.</a:t>
            </a:r>
            <a:endParaRPr lang="en-US" dirty="0"/>
          </a:p>
        </p:txBody>
      </p:sp>
      <p:sp>
        <p:nvSpPr>
          <p:cNvPr id="5" name="TextBox 4"/>
          <p:cNvSpPr txBox="1"/>
          <p:nvPr/>
        </p:nvSpPr>
        <p:spPr>
          <a:xfrm rot="20993919">
            <a:off x="7467601" y="3472789"/>
            <a:ext cx="1219200" cy="369332"/>
          </a:xfrm>
          <a:prstGeom prst="rect">
            <a:avLst/>
          </a:prstGeom>
          <a:noFill/>
        </p:spPr>
        <p:txBody>
          <a:bodyPr wrap="square" rtlCol="0">
            <a:spAutoFit/>
          </a:bodyPr>
          <a:lstStyle/>
          <a:p>
            <a:r>
              <a:rPr lang="en-US" dirty="0" smtClean="0">
                <a:solidFill>
                  <a:srgbClr val="FF0000"/>
                </a:solidFill>
              </a:rPr>
              <a:t>Why?</a:t>
            </a:r>
            <a:endParaRPr lang="en-US" dirty="0">
              <a:solidFill>
                <a:srgbClr val="FF0000"/>
              </a:solidFill>
            </a:endParaRPr>
          </a:p>
        </p:txBody>
      </p:sp>
    </p:spTree>
    <p:extLst>
      <p:ext uri="{BB962C8B-B14F-4D97-AF65-F5344CB8AC3E}">
        <p14:creationId xmlns:p14="http://schemas.microsoft.com/office/powerpoint/2010/main" val="3616826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 Politics and Military</a:t>
            </a:r>
            <a:endParaRPr lang="en-US" dirty="0"/>
          </a:p>
        </p:txBody>
      </p:sp>
      <p:sp>
        <p:nvSpPr>
          <p:cNvPr id="3" name="Content Placeholder 2"/>
          <p:cNvSpPr>
            <a:spLocks noGrp="1"/>
          </p:cNvSpPr>
          <p:nvPr>
            <p:ph idx="1"/>
          </p:nvPr>
        </p:nvSpPr>
        <p:spPr/>
        <p:txBody>
          <a:bodyPr/>
          <a:lstStyle/>
          <a:p>
            <a:r>
              <a:rPr lang="en-US" dirty="0" smtClean="0"/>
              <a:t>When the US entered World War 1 in 1917, most blacks supported the war effort.</a:t>
            </a:r>
          </a:p>
          <a:p>
            <a:pPr lvl="1"/>
            <a:r>
              <a:rPr lang="en-US" dirty="0" smtClean="0"/>
              <a:t>Many demonstrated their loyalty and devotion to the US by volunteering for military service.</a:t>
            </a:r>
            <a:endParaRPr lang="en-US" dirty="0"/>
          </a:p>
        </p:txBody>
      </p:sp>
      <p:sp>
        <p:nvSpPr>
          <p:cNvPr id="4" name="TextBox 3"/>
          <p:cNvSpPr txBox="1"/>
          <p:nvPr/>
        </p:nvSpPr>
        <p:spPr>
          <a:xfrm rot="467985">
            <a:off x="938559" y="4280192"/>
            <a:ext cx="4038600" cy="1754326"/>
          </a:xfrm>
          <a:prstGeom prst="rect">
            <a:avLst/>
          </a:prstGeom>
          <a:noFill/>
        </p:spPr>
        <p:txBody>
          <a:bodyPr wrap="square" rtlCol="0">
            <a:spAutoFit/>
          </a:bodyPr>
          <a:lstStyle/>
          <a:p>
            <a:r>
              <a:rPr lang="en-US" dirty="0" smtClean="0"/>
              <a:t>Sadly, blacks continued to endure discrimination and mistreatment in the armed forces.  Also, their service in the military did not help to improve the white perception of blacks as many had hoped it would, including Du Bois.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6426" y="3810000"/>
            <a:ext cx="2667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2729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4: Racial Violence</a:t>
            </a:r>
            <a:endParaRPr lang="en-US" dirty="0"/>
          </a:p>
        </p:txBody>
      </p:sp>
      <p:sp>
        <p:nvSpPr>
          <p:cNvPr id="3" name="Content Placeholder 2"/>
          <p:cNvSpPr>
            <a:spLocks noGrp="1"/>
          </p:cNvSpPr>
          <p:nvPr>
            <p:ph idx="1"/>
          </p:nvPr>
        </p:nvSpPr>
        <p:spPr/>
        <p:txBody>
          <a:bodyPr/>
          <a:lstStyle/>
          <a:p>
            <a:r>
              <a:rPr lang="en-US" dirty="0"/>
              <a:t>M</a:t>
            </a:r>
            <a:r>
              <a:rPr lang="en-US" dirty="0" smtClean="0"/>
              <a:t>any black leaders hoped that the 20</a:t>
            </a:r>
            <a:r>
              <a:rPr lang="en-US" baseline="30000" dirty="0" smtClean="0"/>
              <a:t>th</a:t>
            </a:r>
            <a:r>
              <a:rPr lang="en-US" dirty="0" smtClean="0"/>
              <a:t> century would start a new era in American race relations.  They were soon disappointed. </a:t>
            </a:r>
            <a:endParaRPr lang="en-US" dirty="0"/>
          </a:p>
        </p:txBody>
      </p:sp>
      <p:sp>
        <p:nvSpPr>
          <p:cNvPr id="4" name="TextBox 3"/>
          <p:cNvSpPr txBox="1"/>
          <p:nvPr/>
        </p:nvSpPr>
        <p:spPr>
          <a:xfrm rot="351092">
            <a:off x="219468" y="3805295"/>
            <a:ext cx="3162980" cy="1477328"/>
          </a:xfrm>
          <a:prstGeom prst="rect">
            <a:avLst/>
          </a:prstGeom>
          <a:noFill/>
        </p:spPr>
        <p:txBody>
          <a:bodyPr wrap="square" rtlCol="0">
            <a:spAutoFit/>
          </a:bodyPr>
          <a:lstStyle/>
          <a:p>
            <a:r>
              <a:rPr lang="en-US" dirty="0" smtClean="0"/>
              <a:t>Instead, racial violence continued in the South and even spread to the North as more African Americans migrated to northern cities.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268309"/>
            <a:ext cx="57150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76600" y="5562600"/>
            <a:ext cx="5562600" cy="1200329"/>
          </a:xfrm>
          <a:prstGeom prst="rect">
            <a:avLst/>
          </a:prstGeom>
          <a:noFill/>
        </p:spPr>
        <p:txBody>
          <a:bodyPr wrap="square" rtlCol="0">
            <a:spAutoFit/>
          </a:bodyPr>
          <a:lstStyle/>
          <a:p>
            <a:r>
              <a:rPr lang="en-US" dirty="0" smtClean="0"/>
              <a:t>                        Chicago Race Riot of 1919</a:t>
            </a:r>
          </a:p>
          <a:p>
            <a:r>
              <a:rPr lang="en-US" dirty="0" smtClean="0"/>
              <a:t>- A week long riot in response to increasing tension between whites and the growing black population. Left 23 blacks and 15 whites dead.</a:t>
            </a:r>
            <a:endParaRPr lang="en-US" dirty="0"/>
          </a:p>
        </p:txBody>
      </p:sp>
    </p:spTree>
    <p:extLst>
      <p:ext uri="{BB962C8B-B14F-4D97-AF65-F5344CB8AC3E}">
        <p14:creationId xmlns:p14="http://schemas.microsoft.com/office/powerpoint/2010/main" val="1241215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Section 5: The Great Migration</a:t>
            </a:r>
            <a:endParaRPr lang="en-US" dirty="0"/>
          </a:p>
        </p:txBody>
      </p:sp>
      <p:sp>
        <p:nvSpPr>
          <p:cNvPr id="3" name="Content Placeholder 2"/>
          <p:cNvSpPr>
            <a:spLocks noGrp="1"/>
          </p:cNvSpPr>
          <p:nvPr>
            <p:ph idx="1"/>
          </p:nvPr>
        </p:nvSpPr>
        <p:spPr>
          <a:xfrm>
            <a:off x="533400" y="1219200"/>
            <a:ext cx="8229600" cy="4525963"/>
          </a:xfrm>
        </p:spPr>
        <p:txBody>
          <a:bodyPr/>
          <a:lstStyle/>
          <a:p>
            <a:r>
              <a:rPr lang="en-US" dirty="0" smtClean="0"/>
              <a:t>Between 1910 and 1940, almost 2 million blacks moved from the rural South to the urban North.</a:t>
            </a:r>
          </a:p>
          <a:p>
            <a:pPr lvl="1"/>
            <a:r>
              <a:rPr lang="en-US" dirty="0" smtClean="0"/>
              <a:t>They were pushed by poor conditions in the South and the hope of a better life in the North.</a:t>
            </a:r>
            <a:endParaRPr lang="en-US" dirty="0"/>
          </a:p>
        </p:txBody>
      </p:sp>
      <p:sp>
        <p:nvSpPr>
          <p:cNvPr id="4" name="TextBox 3"/>
          <p:cNvSpPr txBox="1"/>
          <p:nvPr/>
        </p:nvSpPr>
        <p:spPr>
          <a:xfrm>
            <a:off x="302835" y="4204900"/>
            <a:ext cx="2438400" cy="1754326"/>
          </a:xfrm>
          <a:prstGeom prst="rect">
            <a:avLst/>
          </a:prstGeom>
          <a:noFill/>
        </p:spPr>
        <p:txBody>
          <a:bodyPr wrap="square" rtlCol="0">
            <a:spAutoFit/>
          </a:bodyPr>
          <a:lstStyle/>
          <a:p>
            <a:r>
              <a:rPr lang="en-US" u="sng" dirty="0" smtClean="0"/>
              <a:t>Positive</a:t>
            </a:r>
          </a:p>
          <a:p>
            <a:r>
              <a:rPr lang="en-US" dirty="0" smtClean="0"/>
              <a:t>- This led to the development of vibrant black communities in New York City and Chicago.</a:t>
            </a:r>
            <a:endParaRPr lang="en-US" dirty="0"/>
          </a:p>
        </p:txBody>
      </p:sp>
      <p:sp>
        <p:nvSpPr>
          <p:cNvPr id="5" name="TextBox 4"/>
          <p:cNvSpPr txBox="1"/>
          <p:nvPr/>
        </p:nvSpPr>
        <p:spPr>
          <a:xfrm>
            <a:off x="6366164" y="4204900"/>
            <a:ext cx="2743200" cy="1477328"/>
          </a:xfrm>
          <a:prstGeom prst="rect">
            <a:avLst/>
          </a:prstGeom>
          <a:noFill/>
        </p:spPr>
        <p:txBody>
          <a:bodyPr wrap="square" rtlCol="0">
            <a:spAutoFit/>
          </a:bodyPr>
          <a:lstStyle/>
          <a:p>
            <a:r>
              <a:rPr lang="en-US" u="sng" dirty="0" smtClean="0"/>
              <a:t>Negative</a:t>
            </a:r>
          </a:p>
          <a:p>
            <a:r>
              <a:rPr lang="en-US" dirty="0" smtClean="0"/>
              <a:t>- Relocation placed heavy strains on black families as they were often partially separated.</a:t>
            </a:r>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8944" y="3910250"/>
            <a:ext cx="3444820" cy="2343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180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Quick Discussion</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Had you been an African-American living in the South during the early 1900s, do you think you would have migrated to the North or remained in the South? </a:t>
            </a:r>
            <a:r>
              <a:rPr lang="en-US" dirty="0" smtClean="0"/>
              <a:t>Why?</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470564"/>
            <a:ext cx="3805381" cy="2854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0580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In what ways did African-Americans seek to improve their lives and the lives of all blacks during the early 1900s?</a:t>
            </a:r>
            <a:endParaRPr lang="en-US" dirty="0"/>
          </a:p>
        </p:txBody>
      </p:sp>
      <p:pic>
        <p:nvPicPr>
          <p:cNvPr id="11266" name="Picture 2" descr="C:\Users\jgay.BERTIE_K12_NC\AppData\Local\Microsoft\Windows\Temporary Internet Files\Content.IE5\ZUPMRBM2\MM900041015[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28975" y="3657600"/>
            <a:ext cx="1158387"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021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 of Ch. 14 - 15</a:t>
            </a:r>
            <a:endParaRPr lang="en-US" dirty="0"/>
          </a:p>
        </p:txBody>
      </p:sp>
      <p:sp>
        <p:nvSpPr>
          <p:cNvPr id="3" name="Content Placeholder 2"/>
          <p:cNvSpPr>
            <a:spLocks noGrp="1"/>
          </p:cNvSpPr>
          <p:nvPr>
            <p:ph idx="1"/>
          </p:nvPr>
        </p:nvSpPr>
        <p:spPr/>
        <p:txBody>
          <a:bodyPr/>
          <a:lstStyle/>
          <a:p>
            <a:r>
              <a:rPr lang="en-US" dirty="0" smtClean="0"/>
              <a:t>What kind of difficulties and injustices did blacks face in the South during the late 19</a:t>
            </a:r>
            <a:r>
              <a:rPr lang="en-US" baseline="30000" dirty="0" smtClean="0"/>
              <a:t>th</a:t>
            </a:r>
            <a:r>
              <a:rPr lang="en-US" dirty="0" smtClean="0"/>
              <a:t> and early 20</a:t>
            </a:r>
            <a:r>
              <a:rPr lang="en-US" baseline="30000" dirty="0" smtClean="0"/>
              <a:t>th</a:t>
            </a:r>
            <a:r>
              <a:rPr lang="en-US" dirty="0" smtClean="0"/>
              <a:t> century?</a:t>
            </a:r>
          </a:p>
          <a:p>
            <a:r>
              <a:rPr lang="en-US" dirty="0" smtClean="0"/>
              <a:t>How did African-Americans attempt to overcome these hardships?</a:t>
            </a:r>
            <a:endParaRPr lang="en-US" dirty="0"/>
          </a:p>
        </p:txBody>
      </p:sp>
      <p:pic>
        <p:nvPicPr>
          <p:cNvPr id="1026" name="Picture 2" descr="C:\Users\jgay.BERTIE_K12_NC\AppData\Local\Microsoft\Windows\Temporary Internet Files\Content.IE5\WSUQFQ3Z\MM900041015[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419600"/>
            <a:ext cx="1044819"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166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 16: African Americans in the Early 20</a:t>
            </a:r>
            <a:r>
              <a:rPr lang="en-US" baseline="30000" dirty="0" smtClean="0"/>
              <a:t>th</a:t>
            </a:r>
            <a:r>
              <a:rPr lang="en-US" dirty="0" smtClean="0"/>
              <a:t> Century (1895 – 1928)</a:t>
            </a:r>
            <a:endParaRPr lang="en-US" dirty="0"/>
          </a:p>
        </p:txBody>
      </p:sp>
      <p:sp>
        <p:nvSpPr>
          <p:cNvPr id="3" name="Content Placeholder 2"/>
          <p:cNvSpPr>
            <a:spLocks noGrp="1"/>
          </p:cNvSpPr>
          <p:nvPr>
            <p:ph idx="1"/>
          </p:nvPr>
        </p:nvSpPr>
        <p:spPr/>
        <p:txBody>
          <a:bodyPr>
            <a:normAutofit/>
          </a:bodyPr>
          <a:lstStyle/>
          <a:p>
            <a:r>
              <a:rPr lang="en-US" sz="2800" dirty="0" smtClean="0"/>
              <a:t>Africans Americans continue to seek ways to better their lives, including the migration of many rural black southerners to the cities of the North in search of economic opportunity.</a:t>
            </a: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506915"/>
            <a:ext cx="3905250" cy="3132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040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1143000"/>
          </a:xfrm>
        </p:spPr>
        <p:txBody>
          <a:bodyPr/>
          <a:lstStyle/>
          <a:p>
            <a:r>
              <a:rPr lang="en-US" dirty="0" smtClean="0"/>
              <a:t>Section 1: Race and Social Change</a:t>
            </a:r>
            <a:endParaRPr lang="en-US" dirty="0"/>
          </a:p>
        </p:txBody>
      </p:sp>
      <p:sp>
        <p:nvSpPr>
          <p:cNvPr id="3" name="Content Placeholder 2"/>
          <p:cNvSpPr>
            <a:spLocks noGrp="1"/>
          </p:cNvSpPr>
          <p:nvPr>
            <p:ph idx="1"/>
          </p:nvPr>
        </p:nvSpPr>
        <p:spPr>
          <a:xfrm>
            <a:off x="457200" y="1219200"/>
            <a:ext cx="8229600" cy="4525963"/>
          </a:xfrm>
        </p:spPr>
        <p:txBody>
          <a:bodyPr>
            <a:normAutofit/>
          </a:bodyPr>
          <a:lstStyle/>
          <a:p>
            <a:r>
              <a:rPr lang="en-US" sz="2800" dirty="0" smtClean="0"/>
              <a:t>In the late 19</a:t>
            </a:r>
            <a:r>
              <a:rPr lang="en-US" sz="2800" baseline="30000" dirty="0" smtClean="0"/>
              <a:t>th</a:t>
            </a:r>
            <a:r>
              <a:rPr lang="en-US" sz="2800" dirty="0" smtClean="0"/>
              <a:t> century, white progressives were fighting to bring social and economic reforms that they believed would better the nation.</a:t>
            </a:r>
          </a:p>
          <a:p>
            <a:r>
              <a:rPr lang="en-US" sz="2800" dirty="0" smtClean="0"/>
              <a:t>At the same time, black leaders were seeking ways for African Americans to overcome the challenges they faced in American society.</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015714"/>
            <a:ext cx="3295650" cy="2499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21190850">
            <a:off x="6096000" y="4128701"/>
            <a:ext cx="2895600" cy="1200329"/>
          </a:xfrm>
          <a:prstGeom prst="rect">
            <a:avLst/>
          </a:prstGeom>
          <a:noFill/>
        </p:spPr>
        <p:txBody>
          <a:bodyPr wrap="square" rtlCol="0">
            <a:spAutoFit/>
          </a:bodyPr>
          <a:lstStyle/>
          <a:p>
            <a:r>
              <a:rPr lang="en-US" dirty="0" smtClean="0"/>
              <a:t>Progressive</a:t>
            </a:r>
          </a:p>
          <a:p>
            <a:r>
              <a:rPr lang="en-US" dirty="0" smtClean="0"/>
              <a:t>- Ready to try new methods in the name of progress for society</a:t>
            </a:r>
            <a:endParaRPr lang="en-US" dirty="0"/>
          </a:p>
        </p:txBody>
      </p:sp>
    </p:spTree>
    <p:extLst>
      <p:ext uri="{BB962C8B-B14F-4D97-AF65-F5344CB8AC3E}">
        <p14:creationId xmlns:p14="http://schemas.microsoft.com/office/powerpoint/2010/main" val="2326450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 Race and Social Change</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Blacks leaders had different opinions on the best way for blacks to succeed.</a:t>
            </a:r>
            <a:endParaRPr lang="en-US" dirty="0"/>
          </a:p>
        </p:txBody>
      </p:sp>
      <p:sp>
        <p:nvSpPr>
          <p:cNvPr id="4" name="TextBox 3"/>
          <p:cNvSpPr txBox="1"/>
          <p:nvPr/>
        </p:nvSpPr>
        <p:spPr>
          <a:xfrm>
            <a:off x="533400" y="4495800"/>
            <a:ext cx="3810000" cy="2031325"/>
          </a:xfrm>
          <a:prstGeom prst="rect">
            <a:avLst/>
          </a:prstGeom>
          <a:noFill/>
        </p:spPr>
        <p:txBody>
          <a:bodyPr wrap="square" rtlCol="0">
            <a:spAutoFit/>
          </a:bodyPr>
          <a:lstStyle/>
          <a:p>
            <a:r>
              <a:rPr lang="en-US" dirty="0" smtClean="0"/>
              <a:t>Booker T. Washington, an educator and author, urged blacks to focus on industrial and agricultural education.  He argued that if blacks could gain economic acceptance, then they would be in position to gain political and social acceptance.</a:t>
            </a:r>
            <a:endParaRPr lang="en-US" dirty="0"/>
          </a:p>
        </p:txBody>
      </p:sp>
      <p:sp>
        <p:nvSpPr>
          <p:cNvPr id="5" name="TextBox 4"/>
          <p:cNvSpPr txBox="1"/>
          <p:nvPr/>
        </p:nvSpPr>
        <p:spPr>
          <a:xfrm>
            <a:off x="5257800" y="4772798"/>
            <a:ext cx="3657600" cy="1477328"/>
          </a:xfrm>
          <a:prstGeom prst="rect">
            <a:avLst/>
          </a:prstGeom>
          <a:noFill/>
        </p:spPr>
        <p:txBody>
          <a:bodyPr wrap="square" rtlCol="0">
            <a:spAutoFit/>
          </a:bodyPr>
          <a:lstStyle/>
          <a:p>
            <a:r>
              <a:rPr lang="en-US" dirty="0" smtClean="0"/>
              <a:t>W.E.B. Du Bois, a historian and author, believed that blacks should not wait for civil rights.  They should stand up and demand political and legal equality.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534868"/>
            <a:ext cx="1419225" cy="1884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745" y="2638776"/>
            <a:ext cx="199072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590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Discussion</a:t>
            </a:r>
            <a:endParaRPr lang="en-US" dirty="0"/>
          </a:p>
        </p:txBody>
      </p:sp>
      <p:sp>
        <p:nvSpPr>
          <p:cNvPr id="3" name="Content Placeholder 2"/>
          <p:cNvSpPr>
            <a:spLocks noGrp="1"/>
          </p:cNvSpPr>
          <p:nvPr>
            <p:ph idx="1"/>
          </p:nvPr>
        </p:nvSpPr>
        <p:spPr>
          <a:xfrm>
            <a:off x="505691" y="1214251"/>
            <a:ext cx="8229600" cy="4525963"/>
          </a:xfrm>
        </p:spPr>
        <p:txBody>
          <a:bodyPr/>
          <a:lstStyle/>
          <a:p>
            <a:r>
              <a:rPr lang="en-US" dirty="0" smtClean="0"/>
              <a:t>Who do you think had the best plan, Booker T. or Du Bois? Why?</a:t>
            </a:r>
            <a:endParaRPr lang="en-US" dirty="0"/>
          </a:p>
        </p:txBody>
      </p:sp>
      <p:sp>
        <p:nvSpPr>
          <p:cNvPr id="4" name="TextBox 3"/>
          <p:cNvSpPr txBox="1"/>
          <p:nvPr/>
        </p:nvSpPr>
        <p:spPr>
          <a:xfrm>
            <a:off x="533400" y="4495800"/>
            <a:ext cx="3810000" cy="2031325"/>
          </a:xfrm>
          <a:prstGeom prst="rect">
            <a:avLst/>
          </a:prstGeom>
          <a:noFill/>
        </p:spPr>
        <p:txBody>
          <a:bodyPr wrap="square" rtlCol="0">
            <a:spAutoFit/>
          </a:bodyPr>
          <a:lstStyle/>
          <a:p>
            <a:r>
              <a:rPr lang="en-US" dirty="0" smtClean="0"/>
              <a:t>Booker T. Washington, an educator and author, urged blacks to focus on industrial and agricultural education.  He argued that if blacks could gain economic acceptance, then they would be in position to gain political and social acceptance.</a:t>
            </a:r>
            <a:endParaRPr lang="en-US" dirty="0"/>
          </a:p>
        </p:txBody>
      </p:sp>
      <p:sp>
        <p:nvSpPr>
          <p:cNvPr id="5" name="TextBox 4"/>
          <p:cNvSpPr txBox="1"/>
          <p:nvPr/>
        </p:nvSpPr>
        <p:spPr>
          <a:xfrm>
            <a:off x="5257800" y="4772798"/>
            <a:ext cx="3657600" cy="1477328"/>
          </a:xfrm>
          <a:prstGeom prst="rect">
            <a:avLst/>
          </a:prstGeom>
          <a:noFill/>
        </p:spPr>
        <p:txBody>
          <a:bodyPr wrap="square" rtlCol="0">
            <a:spAutoFit/>
          </a:bodyPr>
          <a:lstStyle/>
          <a:p>
            <a:r>
              <a:rPr lang="en-US" dirty="0" smtClean="0"/>
              <a:t>W.E.B. Du Bois, a historian and author, believed that blacks should not wait for civil rights.  They should stand up and demand political and legal equality.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534868"/>
            <a:ext cx="1419225" cy="1884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745" y="2638776"/>
            <a:ext cx="199072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8122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437" y="76200"/>
            <a:ext cx="8229600" cy="1143000"/>
          </a:xfrm>
        </p:spPr>
        <p:txBody>
          <a:bodyPr/>
          <a:lstStyle/>
          <a:p>
            <a:r>
              <a:rPr lang="en-US" dirty="0" smtClean="0"/>
              <a:t>Section 2 New Black Organizations</a:t>
            </a:r>
            <a:endParaRPr lang="en-US" dirty="0"/>
          </a:p>
        </p:txBody>
      </p:sp>
      <p:sp>
        <p:nvSpPr>
          <p:cNvPr id="3" name="Content Placeholder 2"/>
          <p:cNvSpPr>
            <a:spLocks noGrp="1"/>
          </p:cNvSpPr>
          <p:nvPr>
            <p:ph idx="1"/>
          </p:nvPr>
        </p:nvSpPr>
        <p:spPr>
          <a:xfrm>
            <a:off x="436510" y="1143000"/>
            <a:ext cx="8229600" cy="4525963"/>
          </a:xfrm>
        </p:spPr>
        <p:txBody>
          <a:bodyPr>
            <a:normAutofit/>
          </a:bodyPr>
          <a:lstStyle/>
          <a:p>
            <a:r>
              <a:rPr lang="en-US" sz="2800" dirty="0" smtClean="0"/>
              <a:t>In 1909, whites and blacks committed to protecting rights for African-Americans founded the National Association for the Advancement of Colored People (NAACP).</a:t>
            </a:r>
            <a:endParaRPr lang="en-US" sz="2800" dirty="0"/>
          </a:p>
        </p:txBody>
      </p:sp>
      <p:sp>
        <p:nvSpPr>
          <p:cNvPr id="4" name="TextBox 3"/>
          <p:cNvSpPr txBox="1"/>
          <p:nvPr/>
        </p:nvSpPr>
        <p:spPr>
          <a:xfrm rot="399901">
            <a:off x="470962" y="3702686"/>
            <a:ext cx="3505200" cy="1754326"/>
          </a:xfrm>
          <a:prstGeom prst="rect">
            <a:avLst/>
          </a:prstGeom>
          <a:noFill/>
        </p:spPr>
        <p:txBody>
          <a:bodyPr wrap="square" rtlCol="0">
            <a:spAutoFit/>
          </a:bodyPr>
          <a:lstStyle/>
          <a:p>
            <a:r>
              <a:rPr lang="en-US" dirty="0" smtClean="0"/>
              <a:t>The NAACP fought through the judicial and legislative system on behalf of their belief that blacks should fully enjoy the civil and political rights guaranteed to all citizens in the Constitution.</a:t>
            </a:r>
            <a:endParaRPr lang="en-US" dirty="0"/>
          </a:p>
        </p:txBody>
      </p:sp>
      <p:sp>
        <p:nvSpPr>
          <p:cNvPr id="5" name="TextBox 4"/>
          <p:cNvSpPr txBox="1"/>
          <p:nvPr/>
        </p:nvSpPr>
        <p:spPr>
          <a:xfrm rot="21113119">
            <a:off x="6102361" y="5237848"/>
            <a:ext cx="2971800" cy="1200329"/>
          </a:xfrm>
          <a:prstGeom prst="rect">
            <a:avLst/>
          </a:prstGeom>
          <a:noFill/>
        </p:spPr>
        <p:txBody>
          <a:bodyPr wrap="square" rtlCol="0">
            <a:spAutoFit/>
          </a:bodyPr>
          <a:lstStyle/>
          <a:p>
            <a:r>
              <a:rPr lang="en-US" dirty="0" smtClean="0"/>
              <a:t>Booker T. Washington was actually against the NAACP, but the organization continued to grow anyway.</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125" y="2814646"/>
            <a:ext cx="3569202" cy="2198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8716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Discussion</a:t>
            </a:r>
            <a:endParaRPr lang="en-US" dirty="0"/>
          </a:p>
        </p:txBody>
      </p:sp>
      <p:sp>
        <p:nvSpPr>
          <p:cNvPr id="3" name="Content Placeholder 2"/>
          <p:cNvSpPr>
            <a:spLocks noGrp="1"/>
          </p:cNvSpPr>
          <p:nvPr>
            <p:ph idx="1"/>
          </p:nvPr>
        </p:nvSpPr>
        <p:spPr/>
        <p:txBody>
          <a:bodyPr/>
          <a:lstStyle/>
          <a:p>
            <a:r>
              <a:rPr lang="en-US" dirty="0" smtClean="0"/>
              <a:t>The NAACP still exists and is active today.  Any ideas what it does nowadays?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895600"/>
            <a:ext cx="3810000" cy="3201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7867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 New Black Organizations</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During this time black women formed clubs that focused on community issues.</a:t>
            </a:r>
          </a:p>
          <a:p>
            <a:pPr lvl="1"/>
            <a:r>
              <a:rPr lang="en-US" dirty="0" smtClean="0"/>
              <a:t>Fighting Poverty</a:t>
            </a:r>
          </a:p>
          <a:p>
            <a:pPr lvl="1"/>
            <a:r>
              <a:rPr lang="en-US" dirty="0" smtClean="0"/>
              <a:t>Ending Racial Discrimination</a:t>
            </a:r>
          </a:p>
          <a:p>
            <a:pPr lvl="1"/>
            <a:r>
              <a:rPr lang="en-US" dirty="0" smtClean="0"/>
              <a:t>Promoting Education</a:t>
            </a:r>
          </a:p>
          <a:p>
            <a:pPr lvl="1"/>
            <a:r>
              <a:rPr lang="en-US" dirty="0" smtClean="0"/>
              <a:t>Caring for Older People</a:t>
            </a:r>
          </a:p>
          <a:p>
            <a:pPr lvl="1"/>
            <a:r>
              <a:rPr lang="en-US" dirty="0" smtClean="0"/>
              <a:t>Helping Orphans</a:t>
            </a:r>
            <a:endParaRPr lang="en-US" dirty="0"/>
          </a:p>
        </p:txBody>
      </p:sp>
      <p:sp>
        <p:nvSpPr>
          <p:cNvPr id="4" name="TextBox 3"/>
          <p:cNvSpPr txBox="1"/>
          <p:nvPr/>
        </p:nvSpPr>
        <p:spPr>
          <a:xfrm rot="635560">
            <a:off x="498675" y="5422947"/>
            <a:ext cx="3799274" cy="923330"/>
          </a:xfrm>
          <a:prstGeom prst="rect">
            <a:avLst/>
          </a:prstGeom>
          <a:noFill/>
        </p:spPr>
        <p:txBody>
          <a:bodyPr wrap="square" rtlCol="0">
            <a:spAutoFit/>
          </a:bodyPr>
          <a:lstStyle/>
          <a:p>
            <a:r>
              <a:rPr lang="en-US" dirty="0" smtClean="0"/>
              <a:t>Black women were also active in the women’s suffrage </a:t>
            </a:r>
            <a:r>
              <a:rPr lang="en-US" dirty="0" smtClean="0"/>
              <a:t>movement (seeking the right to vote for women).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199" y="3581399"/>
            <a:ext cx="3719091" cy="2970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9840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922</Words>
  <Application>Microsoft Office PowerPoint</Application>
  <PresentationFormat>On-screen Show (4:3)</PresentationFormat>
  <Paragraphs>61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Unit 5: Life in Post-Slavery America (1875 – 1928)</vt:lpstr>
      <vt:lpstr>Quick Review of Ch. 14 - 15</vt:lpstr>
      <vt:lpstr>Ch. 16: African Americans in the Early 20th Century (1895 – 1928)</vt:lpstr>
      <vt:lpstr>Section 1: Race and Social Change</vt:lpstr>
      <vt:lpstr>Section 1: Race and Social Change</vt:lpstr>
      <vt:lpstr>Quick Discussion</vt:lpstr>
      <vt:lpstr>Section 2 New Black Organizations</vt:lpstr>
      <vt:lpstr>Quick Discussion</vt:lpstr>
      <vt:lpstr>Section 2: New Black Organizations</vt:lpstr>
      <vt:lpstr>Section 3: Politics and Military</vt:lpstr>
      <vt:lpstr>Section 3: Politics and Military</vt:lpstr>
      <vt:lpstr>Section 4: Racial Violence</vt:lpstr>
      <vt:lpstr>Section 5: The Great Migration</vt:lpstr>
      <vt:lpstr>Quick Discussion</vt:lpstr>
      <vt:lpstr>Quick Review</vt:lpstr>
    </vt:vector>
  </TitlesOfParts>
  <Company>Bertie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Life in Post-Slavery America (1875 – 1928)</dc:title>
  <dc:creator>Gay, Jonathan</dc:creator>
  <cp:lastModifiedBy>Gay, Jonathan</cp:lastModifiedBy>
  <cp:revision>14</cp:revision>
  <dcterms:created xsi:type="dcterms:W3CDTF">2014-03-19T19:15:35Z</dcterms:created>
  <dcterms:modified xsi:type="dcterms:W3CDTF">2014-10-15T01:22:40Z</dcterms:modified>
</cp:coreProperties>
</file>