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73" r:id="rId3"/>
    <p:sldId id="256" r:id="rId4"/>
    <p:sldId id="258" r:id="rId5"/>
    <p:sldId id="272" r:id="rId6"/>
    <p:sldId id="257" r:id="rId7"/>
    <p:sldId id="259" r:id="rId8"/>
    <p:sldId id="260" r:id="rId9"/>
    <p:sldId id="274" r:id="rId10"/>
    <p:sldId id="261" r:id="rId11"/>
    <p:sldId id="262" r:id="rId12"/>
    <p:sldId id="263" r:id="rId13"/>
    <p:sldId id="264" r:id="rId14"/>
    <p:sldId id="275" r:id="rId15"/>
    <p:sldId id="265" r:id="rId16"/>
    <p:sldId id="266" r:id="rId17"/>
    <p:sldId id="267" r:id="rId18"/>
    <p:sldId id="268" r:id="rId19"/>
    <p:sldId id="276" r:id="rId20"/>
    <p:sldId id="26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ADAA1-6ED5-49DD-B3D4-1EC8023CA8A2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6B602-C101-4F6C-AA4B-5499A503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7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B602-C101-4F6C-AA4B-5499A50356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2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2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591EE-8C64-42AA-BC70-2ED910B1FCE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2BDAC-934A-47CB-8001-4E28746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1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5: Emergence of the Modern United States (1890 – 1920)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United States makes progressive changes in it’s government at home while beginning to become a global power abroad through imperialism and involvement in </a:t>
            </a:r>
            <a:r>
              <a:rPr lang="en-US" dirty="0" smtClean="0"/>
              <a:t>World War </a:t>
            </a:r>
            <a:r>
              <a:rPr lang="en-US" dirty="0" smtClean="0"/>
              <a:t>1.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3286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095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4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The Spanish-American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1898, the </a:t>
            </a:r>
            <a:r>
              <a:rPr lang="en-US" b="1" dirty="0" smtClean="0"/>
              <a:t>US went to war with Spain</a:t>
            </a:r>
            <a:r>
              <a:rPr lang="en-US" dirty="0" smtClean="0"/>
              <a:t>.  The result… the US </a:t>
            </a:r>
            <a:r>
              <a:rPr lang="en-US" b="1" dirty="0" smtClean="0"/>
              <a:t>acquires new colonies and becomes a world power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22180"/>
            <a:ext cx="4991100" cy="33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the Spanish-American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b="1" dirty="0" smtClean="0"/>
              <a:t>US supports Cuba as a colony in rebellion against Spain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American ship</a:t>
            </a:r>
            <a:r>
              <a:rPr lang="en-US" dirty="0" smtClean="0"/>
              <a:t>, the </a:t>
            </a:r>
            <a:r>
              <a:rPr lang="en-US" i="1" dirty="0" smtClean="0"/>
              <a:t>Maine</a:t>
            </a:r>
            <a:r>
              <a:rPr lang="en-US" dirty="0" smtClean="0"/>
              <a:t>, </a:t>
            </a:r>
            <a:r>
              <a:rPr lang="en-US" b="1" dirty="0" smtClean="0"/>
              <a:t>explodes in Cuba</a:t>
            </a:r>
            <a:r>
              <a:rPr lang="en-US" dirty="0" smtClean="0"/>
              <a:t>, killing hundreds.  Most Americans blame Spain.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US Navy blockades Cuban ports</a:t>
            </a:r>
            <a:r>
              <a:rPr lang="en-US" dirty="0" smtClean="0"/>
              <a:t>, causing Spain to declare war. 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2DHBV0BA\MC9001893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96184"/>
            <a:ext cx="2743200" cy="17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6248400"/>
            <a:ext cx="106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Troops Battle the Spanish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6" y="1394619"/>
            <a:ext cx="8229600" cy="4525963"/>
          </a:xfrm>
        </p:spPr>
        <p:txBody>
          <a:bodyPr/>
          <a:lstStyle/>
          <a:p>
            <a:r>
              <a:rPr lang="en-US" dirty="0" smtClean="0"/>
              <a:t>US Forces attack and </a:t>
            </a:r>
            <a:r>
              <a:rPr lang="en-US" b="1" dirty="0" smtClean="0"/>
              <a:t>defeat Spanish forces in the Philippines, Cuba, and Puerto Rico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97" y="2629855"/>
            <a:ext cx="276432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jgay.BERTIE_K12_NC\AppData\Local\Microsoft\Windows\Temporary Internet Files\Content.IE5\AJKN4RXR\phils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546">
            <a:off x="79934" y="4376147"/>
            <a:ext cx="2847469" cy="21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659462">
            <a:off x="2236403" y="527757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Philippines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552">
            <a:off x="5862719" y="4766721"/>
            <a:ext cx="3197097" cy="170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578" y="4994340"/>
            <a:ext cx="2336782" cy="1464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962150">
            <a:off x="4550945" y="6056159"/>
            <a:ext cx="80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What to do with Spain’s former possessions?</a:t>
            </a:r>
          </a:p>
          <a:p>
            <a:r>
              <a:rPr lang="en-US" dirty="0" smtClean="0"/>
              <a:t>Answer:  The </a:t>
            </a:r>
            <a:r>
              <a:rPr lang="en-US" b="1" dirty="0" smtClean="0"/>
              <a:t>US gains Cuba, Puerto Rico and Guam.  Spain sells the Philippines to the 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*The Result of the Spanish-American War = the US gains </a:t>
            </a:r>
            <a:r>
              <a:rPr lang="en-US" b="1" dirty="0" smtClean="0"/>
              <a:t>new territory and stature in world affairs.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76800"/>
            <a:ext cx="2762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8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might be the benefits / challenges of the US acquiring new territory such as Cuba, Puerto Rico, Guam and the Philippines?</a:t>
            </a:r>
            <a:endParaRPr lang="en-US" dirty="0"/>
          </a:p>
        </p:txBody>
      </p:sp>
      <p:pic>
        <p:nvPicPr>
          <p:cNvPr id="2050" name="Picture 2" descr="C:\Users\jgay.BERTIE_K12_NC\AppData\Local\Microsoft\Windows\Temporary Internet Files\Content.IE5\HIRC2V3K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170447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The United States and 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*Imperialism in East Asia brought </a:t>
            </a:r>
            <a:r>
              <a:rPr lang="en-US" b="1" dirty="0" smtClean="0"/>
              <a:t>greater power and wealth to America, but</a:t>
            </a:r>
            <a:r>
              <a:rPr lang="en-US" dirty="0" smtClean="0"/>
              <a:t> it also </a:t>
            </a:r>
            <a:r>
              <a:rPr lang="en-US" b="1" dirty="0" smtClean="0"/>
              <a:t>increased</a:t>
            </a:r>
            <a:r>
              <a:rPr lang="en-US" dirty="0" smtClean="0"/>
              <a:t> </a:t>
            </a:r>
            <a:r>
              <a:rPr lang="en-US" b="1" dirty="0" smtClean="0"/>
              <a:t>international tensions </a:t>
            </a:r>
            <a:r>
              <a:rPr lang="en-US" dirty="0" smtClean="0"/>
              <a:t>in Asia.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2DHBV0BA\MC90043806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The US and 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Filipinos Rebel Against US Rule</a:t>
            </a:r>
          </a:p>
          <a:p>
            <a:pPr lvl="1"/>
            <a:r>
              <a:rPr lang="en-US" sz="2000" dirty="0" smtClean="0"/>
              <a:t>Guerrilla Warfare breaks out (US forces win)</a:t>
            </a:r>
          </a:p>
          <a:p>
            <a:pPr lvl="1"/>
            <a:r>
              <a:rPr lang="en-US" sz="2000" dirty="0" smtClean="0"/>
              <a:t>US promises future independence to the Philippines</a:t>
            </a:r>
          </a:p>
          <a:p>
            <a:r>
              <a:rPr lang="en-US" sz="2400" dirty="0" smtClean="0"/>
              <a:t>The US Pursues Interests in China</a:t>
            </a:r>
          </a:p>
          <a:p>
            <a:pPr lvl="1"/>
            <a:r>
              <a:rPr lang="en-US" sz="2000" dirty="0" smtClean="0"/>
              <a:t>Open Door Policy: Seeking Free Trade with China</a:t>
            </a:r>
          </a:p>
          <a:p>
            <a:r>
              <a:rPr lang="en-US" sz="2400" dirty="0" smtClean="0"/>
              <a:t>Tensions Rise between America and Japan</a:t>
            </a:r>
          </a:p>
          <a:p>
            <a:pPr lvl="1"/>
            <a:r>
              <a:rPr lang="en-US" sz="2000" dirty="0" smtClean="0"/>
              <a:t>US prepares its military as Japan forcefully </a:t>
            </a:r>
          </a:p>
          <a:p>
            <a:pPr marL="457200" lvl="1" indent="0">
              <a:buNone/>
            </a:pPr>
            <a:r>
              <a:rPr lang="en-US" sz="2000" dirty="0" smtClean="0"/>
              <a:t>expands into China, Korea, and Russia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13" y="3200400"/>
            <a:ext cx="292849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The US and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059"/>
            <a:ext cx="8229600" cy="4525963"/>
          </a:xfrm>
        </p:spPr>
        <p:txBody>
          <a:bodyPr/>
          <a:lstStyle/>
          <a:p>
            <a:r>
              <a:rPr lang="en-US" dirty="0" smtClean="0"/>
              <a:t>US influence in Latin America brought </a:t>
            </a:r>
            <a:r>
              <a:rPr lang="en-US" b="1" dirty="0" smtClean="0"/>
              <a:t>benefits to entrepreneurs (businessmen) and government leaders</a:t>
            </a:r>
            <a:r>
              <a:rPr lang="en-US" dirty="0" smtClean="0"/>
              <a:t>, </a:t>
            </a:r>
            <a:r>
              <a:rPr lang="en-US" b="1" dirty="0" smtClean="0"/>
              <a:t>but</a:t>
            </a:r>
            <a:r>
              <a:rPr lang="en-US" dirty="0" smtClean="0"/>
              <a:t> it also contributed to </a:t>
            </a:r>
            <a:r>
              <a:rPr lang="en-US" b="1" dirty="0" smtClean="0"/>
              <a:t>anti-American hostility </a:t>
            </a:r>
            <a:r>
              <a:rPr lang="en-US" dirty="0" smtClean="0"/>
              <a:t>and instability in the region.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87041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5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Different Methods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President Theodore Roosevelt (1901 – 1909) pursues ‘Big Stick’ Diplomacy</a:t>
            </a:r>
          </a:p>
          <a:p>
            <a:pPr lvl="1"/>
            <a:r>
              <a:rPr lang="en-US" dirty="0" smtClean="0"/>
              <a:t>US needed to use its power to </a:t>
            </a:r>
            <a:r>
              <a:rPr lang="en-US" b="1" dirty="0" smtClean="0"/>
              <a:t>forcefully  uplift weaker nations</a:t>
            </a:r>
          </a:p>
          <a:p>
            <a:pPr lvl="1"/>
            <a:r>
              <a:rPr lang="en-US" dirty="0" smtClean="0"/>
              <a:t>Accomplishment: US Builds the Panama Canal</a:t>
            </a:r>
          </a:p>
          <a:p>
            <a:r>
              <a:rPr lang="en-US" dirty="0" smtClean="0"/>
              <a:t>President Wilson (1913 – 1921) Pursues Moral Diplomacy</a:t>
            </a:r>
          </a:p>
          <a:p>
            <a:pPr lvl="1"/>
            <a:r>
              <a:rPr lang="en-US" dirty="0" smtClean="0"/>
              <a:t>US should </a:t>
            </a:r>
            <a:r>
              <a:rPr lang="en-US" b="1" dirty="0" smtClean="0"/>
              <a:t>avoid imperialism </a:t>
            </a:r>
            <a:r>
              <a:rPr lang="en-US" dirty="0" smtClean="0"/>
              <a:t>and work to promote ‘human rights, national integrity, and opportunity.’ </a:t>
            </a:r>
          </a:p>
        </p:txBody>
      </p:sp>
      <p:pic>
        <p:nvPicPr>
          <p:cNvPr id="10242" name="Picture 2" descr="C:\Users\jgay.BERTIE_K12_NC\AppData\Local\Microsoft\Windows\Temporary Internet Files\Content.IE5\2DHBV0BA\MC9000976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68" y="1828800"/>
            <a:ext cx="1468471" cy="15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gay.BERTIE_K12_NC\AppData\Local\Microsoft\Windows\Temporary Internet Files\Content.IE5\WJI2BDKQ\MC9000976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96" y="4114801"/>
            <a:ext cx="162240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ever a time that the US should use force to influence another nation? Why?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M63QATZ4\MC9002821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01291"/>
            <a:ext cx="1863049" cy="21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</a:t>
            </a:r>
            <a:r>
              <a:rPr lang="en-US" dirty="0" err="1" smtClean="0"/>
              <a:t>Ch</a:t>
            </a:r>
            <a:r>
              <a:rPr lang="en-US" dirty="0" smtClean="0"/>
              <a:t> 13</a:t>
            </a:r>
            <a:br>
              <a:rPr lang="en-US" dirty="0" smtClean="0"/>
            </a:br>
            <a:r>
              <a:rPr lang="en-US" dirty="0" smtClean="0"/>
              <a:t>The Progressive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4218"/>
            <a:ext cx="8229600" cy="4525963"/>
          </a:xfrm>
        </p:spPr>
        <p:txBody>
          <a:bodyPr/>
          <a:lstStyle/>
          <a:p>
            <a:r>
              <a:rPr lang="en-US" dirty="0" smtClean="0"/>
              <a:t>What was the goal of Progressives and how did they go about trying to achieve it?</a:t>
            </a:r>
          </a:p>
          <a:p>
            <a:r>
              <a:rPr lang="en-US" dirty="0" smtClean="0"/>
              <a:t>What impact have Progressives left on US government?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C:\Users\jgay.BERTIE_K12_NC\AppData\Local\Microsoft\Windows\Temporary Internet Files\Content.IE5\2DHBV0BA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9085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149" y="1447800"/>
            <a:ext cx="8229600" cy="4525963"/>
          </a:xfrm>
        </p:spPr>
        <p:txBody>
          <a:bodyPr/>
          <a:lstStyle/>
          <a:p>
            <a:r>
              <a:rPr lang="en-US" b="1" dirty="0" smtClean="0"/>
              <a:t>US victory over Spain and US influence in Asia and Latin America </a:t>
            </a:r>
            <a:r>
              <a:rPr lang="en-US" dirty="0" smtClean="0"/>
              <a:t>showed that America was </a:t>
            </a:r>
            <a:r>
              <a:rPr lang="en-US" b="1" dirty="0" smtClean="0"/>
              <a:t>emerging as a world power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11266" name="Picture 2" descr="C:\Users\jgay.BERTIE_K12_NC\AppData\Local\Microsoft\Windows\Temporary Internet Files\Content.IE5\0MQXQA83\MC9102163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7" y="3259725"/>
            <a:ext cx="6185065" cy="347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imperialism and is it a good policy?  Why?</a:t>
            </a:r>
          </a:p>
          <a:p>
            <a:r>
              <a:rPr lang="en-US" dirty="0" smtClean="0"/>
              <a:t>What are some examples of American imperialism during the late 1800s – early 1900s?</a:t>
            </a:r>
          </a:p>
          <a:p>
            <a:r>
              <a:rPr lang="en-US" dirty="0" smtClean="0"/>
              <a:t>The practice of imperialism is practically condemned or looked down upon throughout most of the world today.  Why do you think that is?</a:t>
            </a:r>
          </a:p>
          <a:p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AQMYT86G\raised-hand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6044"/>
            <a:ext cx="2171700" cy="15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14: An Emerging World Power</a:t>
            </a:r>
            <a:br>
              <a:rPr lang="en-US" dirty="0" smtClean="0"/>
            </a:br>
            <a:r>
              <a:rPr lang="en-US" dirty="0" smtClean="0"/>
              <a:t>(1890 – 1917)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uses political, economic and military tactics to </a:t>
            </a:r>
            <a:r>
              <a:rPr lang="en-US" b="1" dirty="0" smtClean="0"/>
              <a:t>expand it’s influence and territory in the world </a:t>
            </a:r>
            <a:r>
              <a:rPr lang="en-US" dirty="0" smtClean="0"/>
              <a:t>during this period.</a:t>
            </a:r>
            <a:endParaRPr lang="en-US" dirty="0"/>
          </a:p>
        </p:txBody>
      </p:sp>
      <p:pic>
        <p:nvPicPr>
          <p:cNvPr id="1026" name="Picture 2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Imperialism?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gay.BERTIE_K12_NC\AppData\Local\Microsoft\Windows\Temporary Internet Files\Content.IE5\3SBBS4ZD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6543" y="525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explain without looking at the answer on the next slide?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strong nations extend their </a:t>
            </a:r>
            <a:r>
              <a:rPr lang="en-US" b="1" dirty="0" smtClean="0"/>
              <a:t>political, military, and economic control</a:t>
            </a:r>
            <a:r>
              <a:rPr lang="en-US" dirty="0" smtClean="0"/>
              <a:t> over weaker territories.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3412548" cy="36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17074">
            <a:off x="1177116" y="4841871"/>
            <a:ext cx="253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it cool to practice imperialism?  Why?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The Roots of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late 1800s, the </a:t>
            </a:r>
            <a:r>
              <a:rPr lang="en-US" b="1" dirty="0" smtClean="0"/>
              <a:t>US begins abandoning isolationism</a:t>
            </a:r>
            <a:r>
              <a:rPr lang="en-US" dirty="0" smtClean="0"/>
              <a:t> and seeks to become a global power by gaining influence and territory outside it’s continental borders.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VAWNYYML\MC9000158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125419" cy="25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679" y="1371600"/>
            <a:ext cx="8229600" cy="4525963"/>
          </a:xfrm>
        </p:spPr>
        <p:txBody>
          <a:bodyPr/>
          <a:lstStyle/>
          <a:p>
            <a:r>
              <a:rPr lang="en-US" b="1" dirty="0" smtClean="0"/>
              <a:t>Economic Benefits</a:t>
            </a:r>
          </a:p>
          <a:p>
            <a:pPr lvl="1"/>
            <a:r>
              <a:rPr lang="en-US" dirty="0" smtClean="0"/>
              <a:t>US was seeking new markets to sell goods to</a:t>
            </a:r>
          </a:p>
          <a:p>
            <a:r>
              <a:rPr lang="en-US" b="1" dirty="0" smtClean="0"/>
              <a:t>Military Strength</a:t>
            </a:r>
          </a:p>
          <a:p>
            <a:pPr lvl="1"/>
            <a:r>
              <a:rPr lang="en-US" dirty="0" smtClean="0"/>
              <a:t>Need for foreign bases for the US’s growing navy</a:t>
            </a:r>
          </a:p>
          <a:p>
            <a:r>
              <a:rPr lang="en-US" b="1" dirty="0" smtClean="0"/>
              <a:t>National Superiority</a:t>
            </a:r>
          </a:p>
          <a:p>
            <a:pPr lvl="1"/>
            <a:r>
              <a:rPr lang="en-US" dirty="0" smtClean="0"/>
              <a:t>America wanted to compete with European imperial powers</a:t>
            </a:r>
            <a:endParaRPr lang="en-US" dirty="0"/>
          </a:p>
        </p:txBody>
      </p:sp>
      <p:pic>
        <p:nvPicPr>
          <p:cNvPr id="2050" name="Picture 2" descr="C:\Users\jgay.BERTIE_K12_NC\AppData\Local\Microsoft\Windows\Temporary Internet Files\Content.IE5\PBKL6FC8\MP9003996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12094"/>
            <a:ext cx="1514061" cy="189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America’s 1</a:t>
            </a:r>
            <a:r>
              <a:rPr lang="en-US" baseline="30000" dirty="0" smtClean="0"/>
              <a:t>st</a:t>
            </a:r>
            <a:r>
              <a:rPr lang="en-US" dirty="0" smtClean="0"/>
              <a:t> Steps Toward World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US opens </a:t>
            </a:r>
            <a:r>
              <a:rPr lang="en-US" b="1" dirty="0" smtClean="0"/>
              <a:t>trade with Japan </a:t>
            </a:r>
            <a:r>
              <a:rPr lang="en-US" dirty="0" smtClean="0"/>
              <a:t>(1853)</a:t>
            </a:r>
          </a:p>
          <a:p>
            <a:r>
              <a:rPr lang="en-US" dirty="0" smtClean="0"/>
              <a:t>US </a:t>
            </a:r>
            <a:r>
              <a:rPr lang="en-US" b="1" dirty="0" smtClean="0"/>
              <a:t>buys Alaska from Russia</a:t>
            </a:r>
            <a:r>
              <a:rPr lang="en-US" dirty="0" smtClean="0"/>
              <a:t>, gaining access to many resources and expanding its reach in the Pacific Ocean (1867)</a:t>
            </a:r>
          </a:p>
          <a:p>
            <a:r>
              <a:rPr lang="en-US" dirty="0" smtClean="0"/>
              <a:t>US </a:t>
            </a:r>
            <a:r>
              <a:rPr lang="en-US" b="1" dirty="0" smtClean="0"/>
              <a:t>acquires</a:t>
            </a:r>
            <a:r>
              <a:rPr lang="en-US" dirty="0" smtClean="0"/>
              <a:t> the islands of </a:t>
            </a:r>
            <a:r>
              <a:rPr lang="en-US" b="1" dirty="0" smtClean="0"/>
              <a:t>Hawaii</a:t>
            </a:r>
            <a:r>
              <a:rPr lang="en-US" dirty="0" smtClean="0"/>
              <a:t> (1898)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WJI2BDKQ\MC9002311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67159"/>
            <a:ext cx="1265620" cy="7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6540"/>
            <a:ext cx="2095500" cy="259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99002"/>
            <a:ext cx="3276600" cy="23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5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might one argue imperialism is acceptable / unacceptable?</a:t>
            </a:r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V2SBT10D\MC9003117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96" y="2965398"/>
            <a:ext cx="1792813" cy="26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751</Words>
  <Application>Microsoft Office PowerPoint</Application>
  <PresentationFormat>On-screen Show (4:3)</PresentationFormat>
  <Paragraphs>72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Unit 5: Emergence of the Modern United States (1890 – 1920)</vt:lpstr>
      <vt:lpstr>Quick Review of Ch 13 The Progressive Era</vt:lpstr>
      <vt:lpstr>Chapter 14: An Emerging World Power (1890 – 1917)</vt:lpstr>
      <vt:lpstr>What is Imperialism?</vt:lpstr>
      <vt:lpstr>Imperialism is…</vt:lpstr>
      <vt:lpstr>Section 1: The Roots of Imperialism</vt:lpstr>
      <vt:lpstr>Causes of Imperialism</vt:lpstr>
      <vt:lpstr>America’s 1st Steps Toward World Power</vt:lpstr>
      <vt:lpstr>Quick Discussion</vt:lpstr>
      <vt:lpstr>Section 2: The Spanish-American War</vt:lpstr>
      <vt:lpstr>Causes of the Spanish-American War</vt:lpstr>
      <vt:lpstr>American Troops Battle the Spanish</vt:lpstr>
      <vt:lpstr>Effects of the War</vt:lpstr>
      <vt:lpstr>Quick Discussion</vt:lpstr>
      <vt:lpstr>Section 3: The United States and East Asia</vt:lpstr>
      <vt:lpstr>The US and East Asia</vt:lpstr>
      <vt:lpstr>Section 4: The US and Latin America</vt:lpstr>
      <vt:lpstr>Different Methods in Latin America</vt:lpstr>
      <vt:lpstr>Quick Discussion</vt:lpstr>
      <vt:lpstr>Concluding Thought</vt:lpstr>
      <vt:lpstr>Summarizing Discussion Questions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An Emerging World Power (1890 – 1917)</dc:title>
  <dc:creator>Gay, Jonathan</dc:creator>
  <cp:lastModifiedBy>Gay, Jonathan</cp:lastModifiedBy>
  <cp:revision>24</cp:revision>
  <dcterms:created xsi:type="dcterms:W3CDTF">2013-04-08T00:44:23Z</dcterms:created>
  <dcterms:modified xsi:type="dcterms:W3CDTF">2016-01-28T01:49:54Z</dcterms:modified>
</cp:coreProperties>
</file>