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8" r:id="rId6"/>
    <p:sldId id="259" r:id="rId7"/>
    <p:sldId id="260" r:id="rId8"/>
    <p:sldId id="261" r:id="rId9"/>
    <p:sldId id="269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520E-BD83-4C6F-89C6-278D8B863F9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1482-4ED7-4EF4-928A-D485B93DF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520E-BD83-4C6F-89C6-278D8B863F9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1482-4ED7-4EF4-928A-D485B93DF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3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520E-BD83-4C6F-89C6-278D8B863F9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1482-4ED7-4EF4-928A-D485B93DF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9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520E-BD83-4C6F-89C6-278D8B863F9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1482-4ED7-4EF4-928A-D485B93DF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520E-BD83-4C6F-89C6-278D8B863F9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1482-4ED7-4EF4-928A-D485B93DF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4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520E-BD83-4C6F-89C6-278D8B863F9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1482-4ED7-4EF4-928A-D485B93DF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7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520E-BD83-4C6F-89C6-278D8B863F9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1482-4ED7-4EF4-928A-D485B93DF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1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520E-BD83-4C6F-89C6-278D8B863F9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1482-4ED7-4EF4-928A-D485B93DF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7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520E-BD83-4C6F-89C6-278D8B863F9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1482-4ED7-4EF4-928A-D485B93DF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7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520E-BD83-4C6F-89C6-278D8B863F9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1482-4ED7-4EF4-928A-D485B93DF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2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520E-BD83-4C6F-89C6-278D8B863F9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1482-4ED7-4EF4-928A-D485B93DF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C520E-BD83-4C6F-89C6-278D8B863F9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61482-4ED7-4EF4-928A-D485B93DF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3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5: Emergence of the Modern United States (1890 – 1920)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United States makes progressive changes in it’s government at home while beginning to become a global power abroad through imperialism and involvement in </a:t>
            </a:r>
            <a:r>
              <a:rPr lang="en-US" dirty="0" smtClean="0"/>
              <a:t>World War </a:t>
            </a:r>
            <a:r>
              <a:rPr lang="en-US" dirty="0" smtClean="0"/>
              <a:t>1.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32861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0956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4: Roosevelt’s Square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In 1901, </a:t>
            </a:r>
            <a:r>
              <a:rPr lang="en-US" b="1" dirty="0" smtClean="0"/>
              <a:t>Theodore Roosevelt </a:t>
            </a:r>
            <a:r>
              <a:rPr lang="en-US" dirty="0" smtClean="0"/>
              <a:t>is elected president.</a:t>
            </a:r>
          </a:p>
          <a:p>
            <a:r>
              <a:rPr lang="en-US" dirty="0" smtClean="0"/>
              <a:t>After many weak presidents, he emerges as a strong and </a:t>
            </a:r>
            <a:r>
              <a:rPr lang="en-US" b="1" dirty="0" smtClean="0"/>
              <a:t>charismatic leader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</a:t>
            </a:r>
            <a:r>
              <a:rPr lang="en-US" b="1" dirty="0" smtClean="0"/>
              <a:t>pushes </a:t>
            </a:r>
            <a:r>
              <a:rPr lang="en-US" b="1" dirty="0"/>
              <a:t>P</a:t>
            </a:r>
            <a:r>
              <a:rPr lang="en-US" b="1" dirty="0" smtClean="0"/>
              <a:t>rogressive reforms and expands the powers of the presidency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 descr="C:\Users\jgay.BERTIE_K12_NC\AppData\Local\Microsoft\Windows\Temporary Internet Files\Content.IE5\6LCZCQNV\MC9000976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24400"/>
            <a:ext cx="1759306" cy="18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2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Roosevelt’s Square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Square Deal = ‘Fair Deal’</a:t>
            </a:r>
          </a:p>
          <a:p>
            <a:r>
              <a:rPr lang="en-US" dirty="0" smtClean="0"/>
              <a:t>His goals were to </a:t>
            </a:r>
            <a:r>
              <a:rPr lang="en-US" b="1" dirty="0" smtClean="0"/>
              <a:t>keep the wealthy and powerful from taking advantage </a:t>
            </a:r>
            <a:r>
              <a:rPr lang="en-US" dirty="0" smtClean="0"/>
              <a:t>of small business owners and the poor.</a:t>
            </a:r>
          </a:p>
          <a:p>
            <a:pPr lvl="1"/>
            <a:r>
              <a:rPr lang="en-US" dirty="0" smtClean="0"/>
              <a:t>Set limits on the cost of railroad shipping</a:t>
            </a:r>
          </a:p>
          <a:p>
            <a:pPr lvl="1"/>
            <a:r>
              <a:rPr lang="en-US" dirty="0" smtClean="0"/>
              <a:t>Broke up large corporations if they were cheating consumers</a:t>
            </a:r>
          </a:p>
          <a:p>
            <a:pPr lvl="1"/>
            <a:r>
              <a:rPr lang="en-US" dirty="0" smtClean="0"/>
              <a:t>Regulated the food and drug industries</a:t>
            </a:r>
          </a:p>
        </p:txBody>
      </p:sp>
      <p:pic>
        <p:nvPicPr>
          <p:cNvPr id="7170" name="Picture 2" descr="C:\Users\jgay.BERTIE_K12_NC\AppData\Local\Microsoft\Windows\Temporary Internet Files\Content.IE5\3SBBS4ZD\MC9000364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59393"/>
            <a:ext cx="1434694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7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5: Wilson’s New Freedom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Democratic </a:t>
            </a:r>
            <a:r>
              <a:rPr lang="en-US" b="1" dirty="0" smtClean="0"/>
              <a:t>President Woodrow Wilson </a:t>
            </a:r>
            <a:r>
              <a:rPr lang="en-US" dirty="0" smtClean="0"/>
              <a:t>uses his time in office to </a:t>
            </a:r>
            <a:r>
              <a:rPr lang="en-US" b="1" dirty="0" smtClean="0"/>
              <a:t>continue progressive reform efforts.</a:t>
            </a:r>
          </a:p>
          <a:p>
            <a:r>
              <a:rPr lang="en-US" dirty="0" smtClean="0"/>
              <a:t>He seeks to give the </a:t>
            </a:r>
            <a:r>
              <a:rPr lang="en-US" b="1" dirty="0" smtClean="0"/>
              <a:t>government more control of the economy</a:t>
            </a:r>
            <a:r>
              <a:rPr lang="en-US" dirty="0" smtClean="0"/>
              <a:t> by attacking what he saw as ‘the triple wall of privilege’</a:t>
            </a:r>
          </a:p>
          <a:p>
            <a:pPr lvl="1"/>
            <a:r>
              <a:rPr lang="en-US" dirty="0" smtClean="0"/>
              <a:t>Tariffs (taxes on imports)</a:t>
            </a:r>
          </a:p>
          <a:p>
            <a:pPr lvl="1"/>
            <a:r>
              <a:rPr lang="en-US" dirty="0" smtClean="0"/>
              <a:t>Banks</a:t>
            </a:r>
          </a:p>
          <a:p>
            <a:pPr lvl="1"/>
            <a:r>
              <a:rPr lang="en-US" dirty="0" smtClean="0"/>
              <a:t>Trusts (Large Companies				 Working Together)</a:t>
            </a:r>
            <a:endParaRPr lang="en-US" dirty="0"/>
          </a:p>
        </p:txBody>
      </p:sp>
      <p:pic>
        <p:nvPicPr>
          <p:cNvPr id="8194" name="Picture 2" descr="C:\Users\jgay.BERTIE_K12_NC\AppData\Local\Microsoft\Windows\Temporary Internet Files\Content.IE5\7NCX423V\MC9000976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9008"/>
            <a:ext cx="2942462" cy="304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441800">
            <a:off x="762000" y="5733779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Wilson believed tariffs, banks and trusts were blocking businesses from being free.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Progressivism Leaves a Lasting 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949"/>
            <a:ext cx="8229600" cy="4525963"/>
          </a:xfrm>
        </p:spPr>
        <p:txBody>
          <a:bodyPr/>
          <a:lstStyle/>
          <a:p>
            <a:r>
              <a:rPr lang="en-US" sz="2800" dirty="0"/>
              <a:t>I</a:t>
            </a:r>
            <a:r>
              <a:rPr lang="en-US" sz="2800" dirty="0" smtClean="0"/>
              <a:t>ncreased the influence of voters</a:t>
            </a:r>
          </a:p>
          <a:p>
            <a:r>
              <a:rPr lang="en-US" sz="2800" dirty="0" smtClean="0"/>
              <a:t>Government becomes more involved in individuals lives</a:t>
            </a:r>
          </a:p>
          <a:p>
            <a:r>
              <a:rPr lang="en-US" sz="2800" dirty="0" smtClean="0"/>
              <a:t>Government increases its regulation of business and of natural resources</a:t>
            </a:r>
          </a:p>
          <a:p>
            <a:r>
              <a:rPr lang="en-US" sz="2800" dirty="0" smtClean="0"/>
              <a:t>*Passed on the </a:t>
            </a:r>
            <a:r>
              <a:rPr lang="en-US" sz="2800" b="1" dirty="0" smtClean="0"/>
              <a:t>idea that government can take action to help people fix social problems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24399"/>
            <a:ext cx="2745165" cy="194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goal of Progressives and how did they go about trying to achieve it?</a:t>
            </a:r>
          </a:p>
          <a:p>
            <a:r>
              <a:rPr lang="en-US" dirty="0" smtClean="0"/>
              <a:t>Why do you think it took until 1920 for all women to have the right to vote?</a:t>
            </a:r>
          </a:p>
          <a:p>
            <a:r>
              <a:rPr lang="en-US" dirty="0" smtClean="0"/>
              <a:t>How would you describe Theodore Roosevelt and his presidency?</a:t>
            </a:r>
          </a:p>
          <a:p>
            <a:r>
              <a:rPr lang="en-US" dirty="0" smtClean="0"/>
              <a:t>What impact have Progressives left on US government?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C:\Users\jgay.BERTIE_K12_NC\AppData\Local\Microsoft\Windows\Temporary Internet Files\Content.IE5\2DHBV0BA\MM9000410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29200"/>
            <a:ext cx="90853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4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13: The Progressive Era</a:t>
            </a:r>
            <a:br>
              <a:rPr lang="en-US" dirty="0" smtClean="0"/>
            </a:br>
            <a:r>
              <a:rPr lang="en-US" dirty="0" smtClean="0"/>
              <a:t>1890 - 1920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Progressives</a:t>
            </a:r>
            <a:r>
              <a:rPr lang="en-US" dirty="0" smtClean="0"/>
              <a:t> believed that industrialization and urbanization had created social and political problems.  They </a:t>
            </a:r>
            <a:r>
              <a:rPr lang="en-US" b="1" dirty="0" smtClean="0"/>
              <a:t>wanted to bring changes that would correct these problems and injustices.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23855"/>
            <a:ext cx="387870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898515">
            <a:off x="436545" y="4689847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Theodore Roosevelt served as President from 1901 – 1909.  He supported the Progressive Movement.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1: The Drive for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Progressives believed that new ideas and honest, efficient government could help</a:t>
            </a:r>
            <a:r>
              <a:rPr lang="en-US" dirty="0" smtClean="0"/>
              <a:t> meet the challenges of social problems.</a:t>
            </a:r>
          </a:p>
          <a:p>
            <a:r>
              <a:rPr lang="en-US" dirty="0" smtClean="0"/>
              <a:t>Problems Progressives Targeted</a:t>
            </a:r>
          </a:p>
          <a:p>
            <a:pPr lvl="1"/>
            <a:r>
              <a:rPr lang="en-US" dirty="0" smtClean="0"/>
              <a:t>Women’s Suffrage</a:t>
            </a:r>
          </a:p>
          <a:p>
            <a:pPr lvl="1"/>
            <a:r>
              <a:rPr lang="en-US" dirty="0" smtClean="0"/>
              <a:t>Dishonest Government</a:t>
            </a:r>
          </a:p>
          <a:p>
            <a:pPr lvl="1"/>
            <a:r>
              <a:rPr lang="en-US" dirty="0" smtClean="0"/>
              <a:t>Poor Housing in Crowded Cities</a:t>
            </a:r>
          </a:p>
          <a:p>
            <a:pPr lvl="1"/>
            <a:r>
              <a:rPr lang="en-US" dirty="0" smtClean="0"/>
              <a:t>Fear of Unfair Big Business</a:t>
            </a:r>
          </a:p>
          <a:p>
            <a:pPr lvl="1"/>
            <a:r>
              <a:rPr lang="en-US" dirty="0" smtClean="0"/>
              <a:t>Helping the Poor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54" y="4038601"/>
            <a:ext cx="300789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8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Progressives Reform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295400"/>
            <a:ext cx="8229600" cy="4525963"/>
          </a:xfrm>
        </p:spPr>
        <p:txBody>
          <a:bodyPr/>
          <a:lstStyle/>
          <a:p>
            <a:r>
              <a:rPr lang="en-US" dirty="0" smtClean="0"/>
              <a:t>Promoted laws to </a:t>
            </a:r>
            <a:r>
              <a:rPr lang="en-US" b="1" dirty="0" smtClean="0"/>
              <a:t>improve living conditions </a:t>
            </a:r>
            <a:r>
              <a:rPr lang="en-US" dirty="0" smtClean="0"/>
              <a:t>for the poor</a:t>
            </a:r>
          </a:p>
          <a:p>
            <a:r>
              <a:rPr lang="en-US" dirty="0" smtClean="0"/>
              <a:t>Helped children by </a:t>
            </a:r>
            <a:r>
              <a:rPr lang="en-US" b="1" dirty="0" smtClean="0"/>
              <a:t>fighting to ban child labor </a:t>
            </a:r>
            <a:r>
              <a:rPr lang="en-US" dirty="0" smtClean="0"/>
              <a:t>and require states to provide education</a:t>
            </a:r>
          </a:p>
          <a:p>
            <a:r>
              <a:rPr lang="en-US" dirty="0" smtClean="0"/>
              <a:t>Fought to </a:t>
            </a:r>
            <a:r>
              <a:rPr lang="en-US" b="1" dirty="0" smtClean="0"/>
              <a:t>improve safety for workers </a:t>
            </a:r>
            <a:r>
              <a:rPr lang="en-US" dirty="0" smtClean="0"/>
              <a:t>and provide $ for those hurt on the job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33900"/>
            <a:ext cx="3086100" cy="216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2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Progressives sought to find solutions to social problems of their day.  What social problems do you think need attention in modern times?</a:t>
            </a:r>
            <a:endParaRPr lang="en-US" dirty="0"/>
          </a:p>
        </p:txBody>
      </p:sp>
      <p:pic>
        <p:nvPicPr>
          <p:cNvPr id="3074" name="Picture 2" descr="C:\Users\jgay.BERTIE_K12_NC\AppData\Local\Microsoft\Windows\Temporary Internet Files\Content.IE5\6KHZGVDS\MM900234752[2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1589422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6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2: Women Make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In the early 1900s, </a:t>
            </a:r>
            <a:r>
              <a:rPr lang="en-US" b="1" dirty="0" smtClean="0"/>
              <a:t>women activists get involved in the Progressive movement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More women begin working outside the home in factories.</a:t>
            </a:r>
          </a:p>
          <a:p>
            <a:pPr lvl="1"/>
            <a:r>
              <a:rPr lang="en-US" dirty="0" smtClean="0"/>
              <a:t>They promoted safe, fair, and healthy working conditions</a:t>
            </a:r>
          </a:p>
          <a:p>
            <a:pPr lvl="1"/>
            <a:r>
              <a:rPr lang="en-US" dirty="0" smtClean="0"/>
              <a:t>They pushed for laws to help mothers keep their families healthy and safe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15358"/>
            <a:ext cx="2743200" cy="184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6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Women Fight for the Right to 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Women gave speeches, lobbied Congress, and even protested outside the White House.  However, it was their support of the US war effort during </a:t>
            </a:r>
            <a:r>
              <a:rPr lang="en-US" dirty="0" smtClean="0"/>
              <a:t>World War </a:t>
            </a:r>
            <a:r>
              <a:rPr lang="en-US" dirty="0" smtClean="0"/>
              <a:t>1 that finally convinced legislators to support the right to vote for women.</a:t>
            </a:r>
          </a:p>
          <a:p>
            <a:r>
              <a:rPr lang="en-US" dirty="0" smtClean="0"/>
              <a:t>1920 – the </a:t>
            </a:r>
            <a:r>
              <a:rPr lang="en-US" b="1" dirty="0" smtClean="0"/>
              <a:t>19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 stated that one could not be denied the right </a:t>
            </a:r>
            <a:r>
              <a:rPr lang="en-US" b="1" dirty="0" smtClean="0"/>
              <a:t>to vote </a:t>
            </a:r>
            <a:r>
              <a:rPr lang="en-US" b="1" dirty="0" smtClean="0"/>
              <a:t>based on their sex</a:t>
            </a:r>
            <a:endParaRPr lang="en-US" b="1" dirty="0"/>
          </a:p>
        </p:txBody>
      </p:sp>
      <p:pic>
        <p:nvPicPr>
          <p:cNvPr id="5122" name="Picture 2" descr="C:\Users\jgay.BERTIE_K12_NC\AppData\Local\Microsoft\Windows\Temporary Internet Files\Content.IE5\6LCZCQNV\MC9001286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2030994" cy="185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3: The Struggle Against 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94618"/>
            <a:ext cx="8229600" cy="4525963"/>
          </a:xfrm>
        </p:spPr>
        <p:txBody>
          <a:bodyPr/>
          <a:lstStyle/>
          <a:p>
            <a:r>
              <a:rPr lang="en-US" dirty="0" smtClean="0"/>
              <a:t>Despite the Progressive Movement, </a:t>
            </a:r>
            <a:r>
              <a:rPr lang="en-US" b="1" dirty="0" smtClean="0"/>
              <a:t>prejudice and discrimination continued.</a:t>
            </a:r>
          </a:p>
          <a:p>
            <a:pPr lvl="1"/>
            <a:r>
              <a:rPr lang="en-US" sz="2000" b="1" dirty="0" smtClean="0"/>
              <a:t>Minorities</a:t>
            </a:r>
            <a:r>
              <a:rPr lang="en-US" sz="2000" dirty="0" smtClean="0"/>
              <a:t> such as African-Americans, Latinos, Catholics, Jews and new immigrants attempted to stand up for their rights.</a:t>
            </a:r>
          </a:p>
          <a:p>
            <a:pPr lvl="1"/>
            <a:r>
              <a:rPr lang="en-US" sz="2000" dirty="0" smtClean="0"/>
              <a:t>Their efforts would </a:t>
            </a:r>
            <a:r>
              <a:rPr lang="en-US" sz="2000" b="1" dirty="0" smtClean="0"/>
              <a:t>pave the way for the civil rights movement later </a:t>
            </a:r>
            <a:r>
              <a:rPr lang="en-US" sz="2000" dirty="0" smtClean="0"/>
              <a:t>during the 1960s.  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26383"/>
            <a:ext cx="3924300" cy="289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6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think there always seems to be some form of discrimination against people as we study US History? </a:t>
            </a:r>
            <a:endParaRPr lang="en-US" dirty="0"/>
          </a:p>
        </p:txBody>
      </p:sp>
      <p:pic>
        <p:nvPicPr>
          <p:cNvPr id="5122" name="Picture 2" descr="C:\Users\jgay.BERTIE_K12_NC\AppData\Local\Microsoft\Windows\Temporary Internet Files\Content.IE5\V2SBT10D\MC9003117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332907" cy="198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9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667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Unit 5: Emergence of the Modern United States (1890 – 1920)</vt:lpstr>
      <vt:lpstr>Chapter 13: The Progressive Era 1890 - 1920</vt:lpstr>
      <vt:lpstr>Section 1: The Drive for Reform</vt:lpstr>
      <vt:lpstr>Progressives Reform Society</vt:lpstr>
      <vt:lpstr>Discussion Question</vt:lpstr>
      <vt:lpstr>Section 2: Women Make Progress</vt:lpstr>
      <vt:lpstr>Women Fight for the Right to Vote</vt:lpstr>
      <vt:lpstr>Section 3: The Struggle Against Discrimination</vt:lpstr>
      <vt:lpstr>Quick Discussion</vt:lpstr>
      <vt:lpstr>Section 4: Roosevelt’s Square Deal</vt:lpstr>
      <vt:lpstr>Roosevelt’s Square Deal</vt:lpstr>
      <vt:lpstr>Section 5: Wilson’s New Freedom</vt:lpstr>
      <vt:lpstr>Progressivism Leaves a Lasting Legacy</vt:lpstr>
      <vt:lpstr>Quick Review</vt:lpstr>
    </vt:vector>
  </TitlesOfParts>
  <Company>Bertie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13: The Progressive Era 1890 - 1920</dc:title>
  <dc:creator>Gay, Jonathan</dc:creator>
  <cp:lastModifiedBy>Gay, Jonathan</cp:lastModifiedBy>
  <cp:revision>18</cp:revision>
  <dcterms:created xsi:type="dcterms:W3CDTF">2013-03-28T00:09:24Z</dcterms:created>
  <dcterms:modified xsi:type="dcterms:W3CDTF">2016-01-26T01:34:57Z</dcterms:modified>
</cp:coreProperties>
</file>