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9C5399-058B-4B93-8332-71D357FEBAF3}"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A018A-FAAE-4D6A-B7A8-A46E7227BC4D}" type="slidenum">
              <a:rPr lang="en-US" smtClean="0"/>
              <a:t>‹#›</a:t>
            </a:fld>
            <a:endParaRPr lang="en-US"/>
          </a:p>
        </p:txBody>
      </p:sp>
    </p:spTree>
    <p:extLst>
      <p:ext uri="{BB962C8B-B14F-4D97-AF65-F5344CB8AC3E}">
        <p14:creationId xmlns:p14="http://schemas.microsoft.com/office/powerpoint/2010/main" val="2575830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9C5399-058B-4B93-8332-71D357FEBAF3}"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A018A-FAAE-4D6A-B7A8-A46E7227BC4D}" type="slidenum">
              <a:rPr lang="en-US" smtClean="0"/>
              <a:t>‹#›</a:t>
            </a:fld>
            <a:endParaRPr lang="en-US"/>
          </a:p>
        </p:txBody>
      </p:sp>
    </p:spTree>
    <p:extLst>
      <p:ext uri="{BB962C8B-B14F-4D97-AF65-F5344CB8AC3E}">
        <p14:creationId xmlns:p14="http://schemas.microsoft.com/office/powerpoint/2010/main" val="2484870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9C5399-058B-4B93-8332-71D357FEBAF3}"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A018A-FAAE-4D6A-B7A8-A46E7227BC4D}" type="slidenum">
              <a:rPr lang="en-US" smtClean="0"/>
              <a:t>‹#›</a:t>
            </a:fld>
            <a:endParaRPr lang="en-US"/>
          </a:p>
        </p:txBody>
      </p:sp>
    </p:spTree>
    <p:extLst>
      <p:ext uri="{BB962C8B-B14F-4D97-AF65-F5344CB8AC3E}">
        <p14:creationId xmlns:p14="http://schemas.microsoft.com/office/powerpoint/2010/main" val="1691856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9C5399-058B-4B93-8332-71D357FEBAF3}"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A018A-FAAE-4D6A-B7A8-A46E7227BC4D}" type="slidenum">
              <a:rPr lang="en-US" smtClean="0"/>
              <a:t>‹#›</a:t>
            </a:fld>
            <a:endParaRPr lang="en-US"/>
          </a:p>
        </p:txBody>
      </p:sp>
    </p:spTree>
    <p:extLst>
      <p:ext uri="{BB962C8B-B14F-4D97-AF65-F5344CB8AC3E}">
        <p14:creationId xmlns:p14="http://schemas.microsoft.com/office/powerpoint/2010/main" val="275959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9C5399-058B-4B93-8332-71D357FEBAF3}" type="datetimeFigureOut">
              <a:rPr lang="en-US" smtClean="0"/>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A018A-FAAE-4D6A-B7A8-A46E7227BC4D}" type="slidenum">
              <a:rPr lang="en-US" smtClean="0"/>
              <a:t>‹#›</a:t>
            </a:fld>
            <a:endParaRPr lang="en-US"/>
          </a:p>
        </p:txBody>
      </p:sp>
    </p:spTree>
    <p:extLst>
      <p:ext uri="{BB962C8B-B14F-4D97-AF65-F5344CB8AC3E}">
        <p14:creationId xmlns:p14="http://schemas.microsoft.com/office/powerpoint/2010/main" val="2618116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9C5399-058B-4B93-8332-71D357FEBAF3}" type="datetimeFigureOut">
              <a:rPr lang="en-US" smtClean="0"/>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8A018A-FAAE-4D6A-B7A8-A46E7227BC4D}" type="slidenum">
              <a:rPr lang="en-US" smtClean="0"/>
              <a:t>‹#›</a:t>
            </a:fld>
            <a:endParaRPr lang="en-US"/>
          </a:p>
        </p:txBody>
      </p:sp>
    </p:spTree>
    <p:extLst>
      <p:ext uri="{BB962C8B-B14F-4D97-AF65-F5344CB8AC3E}">
        <p14:creationId xmlns:p14="http://schemas.microsoft.com/office/powerpoint/2010/main" val="2711085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9C5399-058B-4B93-8332-71D357FEBAF3}" type="datetimeFigureOut">
              <a:rPr lang="en-US" smtClean="0"/>
              <a:t>9/25/2013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8A018A-FAAE-4D6A-B7A8-A46E7227BC4D}" type="slidenum">
              <a:rPr lang="en-US" smtClean="0"/>
              <a:t>‹#›</a:t>
            </a:fld>
            <a:endParaRPr lang="en-US"/>
          </a:p>
        </p:txBody>
      </p:sp>
    </p:spTree>
    <p:extLst>
      <p:ext uri="{BB962C8B-B14F-4D97-AF65-F5344CB8AC3E}">
        <p14:creationId xmlns:p14="http://schemas.microsoft.com/office/powerpoint/2010/main" val="111293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9C5399-058B-4B93-8332-71D357FEBAF3}" type="datetimeFigureOut">
              <a:rPr lang="en-US" smtClean="0"/>
              <a:t>9/25/2013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8A018A-FAAE-4D6A-B7A8-A46E7227BC4D}" type="slidenum">
              <a:rPr lang="en-US" smtClean="0"/>
              <a:t>‹#›</a:t>
            </a:fld>
            <a:endParaRPr lang="en-US"/>
          </a:p>
        </p:txBody>
      </p:sp>
    </p:spTree>
    <p:extLst>
      <p:ext uri="{BB962C8B-B14F-4D97-AF65-F5344CB8AC3E}">
        <p14:creationId xmlns:p14="http://schemas.microsoft.com/office/powerpoint/2010/main" val="1442470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5399-058B-4B93-8332-71D357FEBAF3}" type="datetimeFigureOut">
              <a:rPr lang="en-US" smtClean="0"/>
              <a:t>9/25/2013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8A018A-FAAE-4D6A-B7A8-A46E7227BC4D}" type="slidenum">
              <a:rPr lang="en-US" smtClean="0"/>
              <a:t>‹#›</a:t>
            </a:fld>
            <a:endParaRPr lang="en-US"/>
          </a:p>
        </p:txBody>
      </p:sp>
    </p:spTree>
    <p:extLst>
      <p:ext uri="{BB962C8B-B14F-4D97-AF65-F5344CB8AC3E}">
        <p14:creationId xmlns:p14="http://schemas.microsoft.com/office/powerpoint/2010/main" val="1920840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9C5399-058B-4B93-8332-71D357FEBAF3}" type="datetimeFigureOut">
              <a:rPr lang="en-US" smtClean="0"/>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8A018A-FAAE-4D6A-B7A8-A46E7227BC4D}" type="slidenum">
              <a:rPr lang="en-US" smtClean="0"/>
              <a:t>‹#›</a:t>
            </a:fld>
            <a:endParaRPr lang="en-US"/>
          </a:p>
        </p:txBody>
      </p:sp>
    </p:spTree>
    <p:extLst>
      <p:ext uri="{BB962C8B-B14F-4D97-AF65-F5344CB8AC3E}">
        <p14:creationId xmlns:p14="http://schemas.microsoft.com/office/powerpoint/2010/main" val="1356733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9C5399-058B-4B93-8332-71D357FEBAF3}" type="datetimeFigureOut">
              <a:rPr lang="en-US" smtClean="0"/>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8A018A-FAAE-4D6A-B7A8-A46E7227BC4D}" type="slidenum">
              <a:rPr lang="en-US" smtClean="0"/>
              <a:t>‹#›</a:t>
            </a:fld>
            <a:endParaRPr lang="en-US"/>
          </a:p>
        </p:txBody>
      </p:sp>
    </p:spTree>
    <p:extLst>
      <p:ext uri="{BB962C8B-B14F-4D97-AF65-F5344CB8AC3E}">
        <p14:creationId xmlns:p14="http://schemas.microsoft.com/office/powerpoint/2010/main" val="1891265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C5399-058B-4B93-8332-71D357FEBAF3}" type="datetimeFigureOut">
              <a:rPr lang="en-US" smtClean="0"/>
              <a:t>9/25/2013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A018A-FAAE-4D6A-B7A8-A46E7227BC4D}" type="slidenum">
              <a:rPr lang="en-US" smtClean="0"/>
              <a:t>‹#›</a:t>
            </a:fld>
            <a:endParaRPr lang="en-US"/>
          </a:p>
        </p:txBody>
      </p:sp>
    </p:spTree>
    <p:extLst>
      <p:ext uri="{BB962C8B-B14F-4D97-AF65-F5344CB8AC3E}">
        <p14:creationId xmlns:p14="http://schemas.microsoft.com/office/powerpoint/2010/main" val="4003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13 Review Questions</a:t>
            </a:r>
            <a:br>
              <a:rPr lang="en-US" dirty="0" smtClean="0"/>
            </a:br>
            <a:r>
              <a:rPr lang="en-US" dirty="0" smtClean="0"/>
              <a:t>What Is an Economy?</a:t>
            </a:r>
            <a:endParaRPr lang="en-US" dirty="0"/>
          </a:p>
        </p:txBody>
      </p:sp>
      <p:sp>
        <p:nvSpPr>
          <p:cNvPr id="3" name="Content Placeholder 2"/>
          <p:cNvSpPr>
            <a:spLocks noGrp="1"/>
          </p:cNvSpPr>
          <p:nvPr>
            <p:ph idx="1"/>
          </p:nvPr>
        </p:nvSpPr>
        <p:spPr/>
        <p:txBody>
          <a:bodyPr/>
          <a:lstStyle/>
          <a:p>
            <a:r>
              <a:rPr lang="en-US" dirty="0" smtClean="0"/>
              <a:t>Why do societies have economies?</a:t>
            </a:r>
          </a:p>
          <a:p>
            <a:r>
              <a:rPr lang="en-US" dirty="0" smtClean="0"/>
              <a:t>Explain how a person goes from having an </a:t>
            </a:r>
            <a:r>
              <a:rPr lang="en-US" dirty="0" smtClean="0"/>
              <a:t>economic want </a:t>
            </a:r>
            <a:r>
              <a:rPr lang="en-US" dirty="0" smtClean="0"/>
              <a:t>to actually getting what they want?</a:t>
            </a:r>
          </a:p>
          <a:p>
            <a:r>
              <a:rPr lang="en-US" dirty="0" smtClean="0"/>
              <a:t>What are some basic economic questions you should ask before starting a business?</a:t>
            </a:r>
          </a:p>
          <a:p>
            <a:r>
              <a:rPr lang="en-US" dirty="0" smtClean="0"/>
              <a:t>How is a Command Economy different than a Market Economy?</a:t>
            </a:r>
          </a:p>
          <a:p>
            <a:endParaRPr lang="en-US" dirty="0" smtClean="0"/>
          </a:p>
          <a:p>
            <a:endParaRPr lang="en-US" dirty="0" smtClean="0"/>
          </a:p>
          <a:p>
            <a:endParaRPr lang="en-US" dirty="0" smtClean="0"/>
          </a:p>
          <a:p>
            <a:endParaRPr lang="en-US" dirty="0"/>
          </a:p>
        </p:txBody>
      </p:sp>
      <p:pic>
        <p:nvPicPr>
          <p:cNvPr id="9218" name="Picture 2" descr="C:\Users\jgay.BERTIE_K12_NC\AppData\Local\Microsoft\Windows\Temporary Internet Files\Content.IE5\Z1R4XNZV\MP90040936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5371933"/>
            <a:ext cx="915516" cy="1372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114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Review of Ch. 14</a:t>
            </a:r>
            <a:endParaRPr lang="en-US" dirty="0"/>
          </a:p>
        </p:txBody>
      </p:sp>
      <p:sp>
        <p:nvSpPr>
          <p:cNvPr id="3" name="Content Placeholder 2"/>
          <p:cNvSpPr>
            <a:spLocks noGrp="1"/>
          </p:cNvSpPr>
          <p:nvPr>
            <p:ph idx="1"/>
          </p:nvPr>
        </p:nvSpPr>
        <p:spPr/>
        <p:txBody>
          <a:bodyPr/>
          <a:lstStyle/>
          <a:p>
            <a:r>
              <a:rPr lang="en-US" dirty="0" smtClean="0"/>
              <a:t>Explain how supply and demand impacts our economy?</a:t>
            </a:r>
          </a:p>
          <a:p>
            <a:r>
              <a:rPr lang="en-US" dirty="0" smtClean="0"/>
              <a:t>What’s the difference between a partnership and a corporation?</a:t>
            </a:r>
          </a:p>
          <a:p>
            <a:r>
              <a:rPr lang="en-US" dirty="0" smtClean="0"/>
              <a:t>What is the purpose of labor unions?</a:t>
            </a:r>
          </a:p>
          <a:p>
            <a:endParaRPr lang="en-US" dirty="0" smtClean="0"/>
          </a:p>
          <a:p>
            <a:endParaRPr lang="en-US" dirty="0"/>
          </a:p>
        </p:txBody>
      </p:sp>
      <p:pic>
        <p:nvPicPr>
          <p:cNvPr id="9218" name="Picture 2" descr="C:\Users\jgay.BERTIE_K12_NC\AppData\Local\Microsoft\Windows\Temporary Internet Files\Content.IE5\3SBBS4ZD\MC90004816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215" y="4495800"/>
            <a:ext cx="1585570" cy="1759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965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 14 Assessment</a:t>
            </a:r>
            <a:br>
              <a:rPr lang="en-US" dirty="0" smtClean="0"/>
            </a:br>
            <a:r>
              <a:rPr lang="en-US" dirty="0" smtClean="0"/>
              <a:t>Page 398</a:t>
            </a:r>
            <a:endParaRPr lang="en-US" dirty="0"/>
          </a:p>
        </p:txBody>
      </p:sp>
      <p:sp>
        <p:nvSpPr>
          <p:cNvPr id="3" name="Content Placeholder 2"/>
          <p:cNvSpPr>
            <a:spLocks noGrp="1"/>
          </p:cNvSpPr>
          <p:nvPr>
            <p:ph idx="1"/>
          </p:nvPr>
        </p:nvSpPr>
        <p:spPr/>
        <p:txBody>
          <a:bodyPr/>
          <a:lstStyle/>
          <a:p>
            <a:r>
              <a:rPr lang="en-US" dirty="0" smtClean="0"/>
              <a:t>Complete # 1 – 12</a:t>
            </a:r>
          </a:p>
          <a:p>
            <a:pPr lvl="1"/>
            <a:r>
              <a:rPr lang="en-US" dirty="0" smtClean="0"/>
              <a:t>Reviewing Key Terms</a:t>
            </a:r>
          </a:p>
          <a:p>
            <a:pPr lvl="2"/>
            <a:r>
              <a:rPr lang="en-US" dirty="0" smtClean="0"/>
              <a:t>Write out the sentence with correct term underlined.</a:t>
            </a:r>
          </a:p>
          <a:p>
            <a:pPr lvl="1"/>
            <a:r>
              <a:rPr lang="en-US" dirty="0"/>
              <a:t>Comprehension and Critical Thinking</a:t>
            </a:r>
          </a:p>
          <a:p>
            <a:pPr lvl="2"/>
            <a:r>
              <a:rPr lang="en-US" dirty="0"/>
              <a:t>Write out the question and your response.</a:t>
            </a:r>
          </a:p>
          <a:p>
            <a:pPr marL="914400" lvl="2" indent="0">
              <a:buNone/>
            </a:pPr>
            <a:endParaRPr lang="en-US" dirty="0" smtClean="0"/>
          </a:p>
          <a:p>
            <a:pPr marL="914400" lvl="2" indent="0">
              <a:buNone/>
            </a:pPr>
            <a:r>
              <a:rPr lang="en-US" dirty="0" smtClean="0"/>
              <a:t>* </a:t>
            </a:r>
            <a:r>
              <a:rPr lang="en-US" dirty="0" smtClean="0"/>
              <a:t>Turn in for a grade </a:t>
            </a:r>
            <a:r>
              <a:rPr lang="en-US" smtClean="0"/>
              <a:t>when completed</a:t>
            </a:r>
            <a:r>
              <a:rPr lang="en-US" smtClean="0"/>
              <a:t>.</a:t>
            </a:r>
            <a:endParaRPr lang="en-US" dirty="0" smtClean="0"/>
          </a:p>
        </p:txBody>
      </p:sp>
      <p:pic>
        <p:nvPicPr>
          <p:cNvPr id="1026" name="Picture 2" descr="C:\Users\jgay\AppData\Local\Microsoft\Windows\Temporary Internet Files\Content.IE5\A3100KBO\MP90044217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1400" y="4953000"/>
            <a:ext cx="1693078" cy="172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8713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14</a:t>
            </a:r>
            <a:br>
              <a:rPr lang="en-US" dirty="0" smtClean="0"/>
            </a:br>
            <a:r>
              <a:rPr lang="en-US" dirty="0" smtClean="0"/>
              <a:t>Basics of Our Economic System</a:t>
            </a:r>
            <a:endParaRPr lang="en-US" dirty="0"/>
          </a:p>
        </p:txBody>
      </p:sp>
      <p:pic>
        <p:nvPicPr>
          <p:cNvPr id="1026" name="Picture 2" descr="C:\Users\jgay.BERTIE_K12_NC\AppData\Local\Microsoft\Windows\Temporary Internet Files\Content.IE5\0MQXQA83\MC900250083[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943885" y="2411609"/>
            <a:ext cx="3256230" cy="2903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6145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1</a:t>
            </a:r>
            <a:br>
              <a:rPr lang="en-US" dirty="0" smtClean="0"/>
            </a:br>
            <a:r>
              <a:rPr lang="en-US" dirty="0" smtClean="0"/>
              <a:t>The Principles of Our Market Economy</a:t>
            </a:r>
            <a:endParaRPr lang="en-US" dirty="0"/>
          </a:p>
        </p:txBody>
      </p:sp>
      <p:sp>
        <p:nvSpPr>
          <p:cNvPr id="3" name="Content Placeholder 2"/>
          <p:cNvSpPr>
            <a:spLocks noGrp="1"/>
          </p:cNvSpPr>
          <p:nvPr>
            <p:ph idx="1"/>
          </p:nvPr>
        </p:nvSpPr>
        <p:spPr/>
        <p:txBody>
          <a:bodyPr/>
          <a:lstStyle/>
          <a:p>
            <a:r>
              <a:rPr lang="en-US" dirty="0" smtClean="0"/>
              <a:t>*Key Idea*</a:t>
            </a:r>
          </a:p>
          <a:p>
            <a:pPr lvl="1"/>
            <a:r>
              <a:rPr lang="en-US" dirty="0" smtClean="0"/>
              <a:t>A market economy is based on an exchange of labor, wages, capital, goods, and services – all regulated by laws of supply and demand.</a:t>
            </a:r>
            <a:endParaRPr lang="en-US" dirty="0"/>
          </a:p>
        </p:txBody>
      </p:sp>
      <p:pic>
        <p:nvPicPr>
          <p:cNvPr id="2051" name="Picture 3" descr="C:\Users\jgay.BERTIE_K12_NC\AppData\Local\Microsoft\Windows\Temporary Internet Files\Content.IE5\Z1R4XNZV\MC9002504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3810000"/>
            <a:ext cx="2670772" cy="2599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022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and Demand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Demand</a:t>
            </a:r>
          </a:p>
          <a:p>
            <a:pPr lvl="1"/>
            <a:r>
              <a:rPr lang="en-US" dirty="0" smtClean="0"/>
              <a:t>The amount of a product / service that buyers are willing and able to buy at different prices</a:t>
            </a:r>
          </a:p>
          <a:p>
            <a:pPr lvl="1"/>
            <a:r>
              <a:rPr lang="en-US" dirty="0" smtClean="0"/>
              <a:t>Ex: </a:t>
            </a:r>
            <a:r>
              <a:rPr lang="en-US" dirty="0" err="1" smtClean="0"/>
              <a:t>Ipad</a:t>
            </a:r>
            <a:r>
              <a:rPr lang="en-US" dirty="0" smtClean="0"/>
              <a:t> mini for $100 = high demand</a:t>
            </a:r>
          </a:p>
          <a:p>
            <a:r>
              <a:rPr lang="en-US" dirty="0" smtClean="0"/>
              <a:t>Supply</a:t>
            </a:r>
          </a:p>
          <a:p>
            <a:pPr lvl="1"/>
            <a:r>
              <a:rPr lang="en-US" dirty="0" smtClean="0"/>
              <a:t>The amount of a product that produces are willing and able to offer at different prices</a:t>
            </a:r>
          </a:p>
          <a:p>
            <a:pPr lvl="1"/>
            <a:r>
              <a:rPr lang="en-US" dirty="0" smtClean="0"/>
              <a:t>Ex: </a:t>
            </a:r>
            <a:r>
              <a:rPr lang="en-US" dirty="0" err="1" smtClean="0"/>
              <a:t>Ipad</a:t>
            </a:r>
            <a:r>
              <a:rPr lang="en-US" dirty="0" smtClean="0"/>
              <a:t> mini for $100 = low supply</a:t>
            </a:r>
          </a:p>
          <a:p>
            <a:r>
              <a:rPr lang="en-US" dirty="0" smtClean="0"/>
              <a:t>Market Price</a:t>
            </a:r>
          </a:p>
          <a:p>
            <a:pPr lvl="1"/>
            <a:r>
              <a:rPr lang="en-US" dirty="0" smtClean="0"/>
              <a:t>Price at which buyers and sellers agree to trade</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228600"/>
            <a:ext cx="1588017" cy="194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5585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2: The Role of Business in the American Economy</a:t>
            </a:r>
            <a:endParaRPr lang="en-US" dirty="0"/>
          </a:p>
        </p:txBody>
      </p:sp>
      <p:sp>
        <p:nvSpPr>
          <p:cNvPr id="3" name="Content Placeholder 2"/>
          <p:cNvSpPr>
            <a:spLocks noGrp="1"/>
          </p:cNvSpPr>
          <p:nvPr>
            <p:ph idx="1"/>
          </p:nvPr>
        </p:nvSpPr>
        <p:spPr/>
        <p:txBody>
          <a:bodyPr/>
          <a:lstStyle/>
          <a:p>
            <a:r>
              <a:rPr lang="en-US" dirty="0" smtClean="0"/>
              <a:t>*Key Idea*</a:t>
            </a:r>
          </a:p>
          <a:p>
            <a:pPr lvl="1"/>
            <a:r>
              <a:rPr lang="en-US" dirty="0" smtClean="0"/>
              <a:t>In a market economy, goods and services are produced by privately owned businesses.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429000"/>
            <a:ext cx="3893279"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4273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Forms of Private Businesses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Sole Proprietorship</a:t>
            </a:r>
          </a:p>
          <a:p>
            <a:pPr lvl="1"/>
            <a:r>
              <a:rPr lang="en-US" dirty="0" smtClean="0"/>
              <a:t>Business is owned by an individual</a:t>
            </a:r>
          </a:p>
          <a:p>
            <a:pPr lvl="1"/>
            <a:r>
              <a:rPr lang="en-US" dirty="0" smtClean="0"/>
              <a:t>Most Common (about 70%)</a:t>
            </a:r>
          </a:p>
          <a:p>
            <a:pPr lvl="1"/>
            <a:r>
              <a:rPr lang="en-US" dirty="0" smtClean="0"/>
              <a:t>Ex:  Bill’s Hot Dogs</a:t>
            </a:r>
          </a:p>
          <a:p>
            <a:r>
              <a:rPr lang="en-US" dirty="0" smtClean="0"/>
              <a:t>Partnership</a:t>
            </a:r>
          </a:p>
          <a:p>
            <a:pPr lvl="1"/>
            <a:r>
              <a:rPr lang="en-US" dirty="0" smtClean="0"/>
              <a:t>2 or more people share business ownership.</a:t>
            </a:r>
          </a:p>
          <a:p>
            <a:pPr lvl="1"/>
            <a:r>
              <a:rPr lang="en-US" dirty="0" smtClean="0"/>
              <a:t>Ex:  Bill and Jane’s Hot Dogs</a:t>
            </a:r>
          </a:p>
          <a:p>
            <a:r>
              <a:rPr lang="en-US" dirty="0" smtClean="0"/>
              <a:t>Corporation</a:t>
            </a:r>
          </a:p>
          <a:p>
            <a:pPr lvl="1"/>
            <a:r>
              <a:rPr lang="en-US" dirty="0" smtClean="0"/>
              <a:t>Legally acts as a single person but is owned by many stockholders</a:t>
            </a:r>
          </a:p>
          <a:p>
            <a:pPr lvl="1"/>
            <a:r>
              <a:rPr lang="en-US" dirty="0" smtClean="0"/>
              <a:t>Ex:  Bill and Jane’s Hot Dogs Incorporated</a:t>
            </a:r>
            <a:endParaRPr lang="en-US" dirty="0"/>
          </a:p>
        </p:txBody>
      </p:sp>
      <p:pic>
        <p:nvPicPr>
          <p:cNvPr id="5122" name="Picture 2" descr="C:\Users\jgay.BERTIE_K12_NC\AppData\Local\Microsoft\Windows\Temporary Internet Files\Content.IE5\3SBBS4ZD\MC90041189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1371600"/>
            <a:ext cx="2313160" cy="2566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9143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3  </a:t>
            </a:r>
            <a:br>
              <a:rPr lang="en-US" dirty="0" smtClean="0"/>
            </a:br>
            <a:r>
              <a:rPr lang="en-US" dirty="0" smtClean="0"/>
              <a:t>Labor in the American Economy</a:t>
            </a:r>
            <a:endParaRPr lang="en-US" dirty="0"/>
          </a:p>
        </p:txBody>
      </p:sp>
      <p:sp>
        <p:nvSpPr>
          <p:cNvPr id="3" name="Content Placeholder 2"/>
          <p:cNvSpPr>
            <a:spLocks noGrp="1"/>
          </p:cNvSpPr>
          <p:nvPr>
            <p:ph idx="1"/>
          </p:nvPr>
        </p:nvSpPr>
        <p:spPr/>
        <p:txBody>
          <a:bodyPr/>
          <a:lstStyle/>
          <a:p>
            <a:r>
              <a:rPr lang="en-US" dirty="0" smtClean="0"/>
              <a:t>*Key Idea*</a:t>
            </a:r>
          </a:p>
          <a:p>
            <a:pPr lvl="1"/>
            <a:r>
              <a:rPr lang="en-US" dirty="0" smtClean="0"/>
              <a:t>Because industrialization changed the way Americans worked, many workers have tried to form labor unions to improve their working conditions and earn better pay, although business owners have often opposed them.</a:t>
            </a:r>
            <a:endParaRPr lang="en-US" dirty="0"/>
          </a:p>
        </p:txBody>
      </p:sp>
      <p:pic>
        <p:nvPicPr>
          <p:cNvPr id="6146" name="Picture 2" descr="C:\Users\jgay.BERTIE_K12_NC\AppData\Local\Microsoft\Windows\Temporary Internet Files\Content.IE5\0MQXQA83\MC90005637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0470" y="4572000"/>
            <a:ext cx="1792224" cy="1632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621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Unions vs. Management</a:t>
            </a:r>
            <a:endParaRPr lang="en-US" dirty="0"/>
          </a:p>
        </p:txBody>
      </p:sp>
      <p:sp>
        <p:nvSpPr>
          <p:cNvPr id="3" name="Content Placeholder 2"/>
          <p:cNvSpPr>
            <a:spLocks noGrp="1"/>
          </p:cNvSpPr>
          <p:nvPr>
            <p:ph idx="1"/>
          </p:nvPr>
        </p:nvSpPr>
        <p:spPr/>
        <p:txBody>
          <a:bodyPr/>
          <a:lstStyle/>
          <a:p>
            <a:r>
              <a:rPr lang="en-US" dirty="0" smtClean="0"/>
              <a:t>Weapons of Labor</a:t>
            </a:r>
          </a:p>
          <a:p>
            <a:pPr lvl="1"/>
            <a:r>
              <a:rPr lang="en-US" dirty="0" smtClean="0"/>
              <a:t>Ask people to boycott the companies goods</a:t>
            </a:r>
          </a:p>
          <a:p>
            <a:pPr lvl="1"/>
            <a:r>
              <a:rPr lang="en-US" dirty="0" smtClean="0"/>
              <a:t>Go on strike</a:t>
            </a:r>
          </a:p>
          <a:p>
            <a:r>
              <a:rPr lang="en-US" dirty="0" smtClean="0"/>
              <a:t>Weapons of Business</a:t>
            </a:r>
          </a:p>
          <a:p>
            <a:pPr lvl="1"/>
            <a:r>
              <a:rPr lang="en-US" dirty="0" smtClean="0"/>
              <a:t>Hire new employees</a:t>
            </a:r>
          </a:p>
          <a:p>
            <a:pPr lvl="1"/>
            <a:r>
              <a:rPr lang="en-US" dirty="0" smtClean="0"/>
              <a:t>Force employees to agree not to join unions</a:t>
            </a:r>
          </a:p>
          <a:p>
            <a:endParaRPr lang="en-US" dirty="0"/>
          </a:p>
        </p:txBody>
      </p:sp>
      <p:pic>
        <p:nvPicPr>
          <p:cNvPr id="7170" name="Picture 2" descr="C:\Users\jgay.BERTIE_K12_NC\AppData\Local\Microsoft\Windows\Temporary Internet Files\Content.IE5\Z1R4XNZV\MC90005683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4876800"/>
            <a:ext cx="1738274" cy="1773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8503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Our Labor Force</a:t>
            </a:r>
            <a:endParaRPr lang="en-US" dirty="0"/>
          </a:p>
        </p:txBody>
      </p:sp>
      <p:sp>
        <p:nvSpPr>
          <p:cNvPr id="3" name="Content Placeholder 2"/>
          <p:cNvSpPr>
            <a:spLocks noGrp="1"/>
          </p:cNvSpPr>
          <p:nvPr>
            <p:ph idx="1"/>
          </p:nvPr>
        </p:nvSpPr>
        <p:spPr/>
        <p:txBody>
          <a:bodyPr/>
          <a:lstStyle/>
          <a:p>
            <a:r>
              <a:rPr lang="en-US" dirty="0" smtClean="0"/>
              <a:t>Farmers now only 3% of labor force</a:t>
            </a:r>
          </a:p>
          <a:p>
            <a:r>
              <a:rPr lang="en-US" dirty="0" smtClean="0"/>
              <a:t>Increasing number of women in work force</a:t>
            </a:r>
          </a:p>
          <a:p>
            <a:r>
              <a:rPr lang="en-US" dirty="0" smtClean="0"/>
              <a:t>Decline of manufacturing (Steel Making)</a:t>
            </a:r>
          </a:p>
          <a:p>
            <a:r>
              <a:rPr lang="en-US" dirty="0" smtClean="0"/>
              <a:t>Increase in service providers (banks)</a:t>
            </a:r>
            <a:endParaRPr lang="en-US" dirty="0"/>
          </a:p>
        </p:txBody>
      </p:sp>
      <p:pic>
        <p:nvPicPr>
          <p:cNvPr id="8194" name="Picture 2" descr="C:\Users\jgay.BERTIE_K12_NC\AppData\Local\Microsoft\Windows\Temporary Internet Files\Content.IE5\3SBBS4ZD\MP91022102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063" y="4038600"/>
            <a:ext cx="1962337" cy="2696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598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431</Words>
  <Application>Microsoft Office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Chapter 13 Review Questions What Is an Economy?</vt:lpstr>
      <vt:lpstr>Chapter 14 Basics of Our Economic System</vt:lpstr>
      <vt:lpstr>Section 1 The Principles of Our Market Economy</vt:lpstr>
      <vt:lpstr>Supply and Demand</vt:lpstr>
      <vt:lpstr>Section 2: The Role of Business in the American Economy</vt:lpstr>
      <vt:lpstr>Basic Forms of Private Businesses</vt:lpstr>
      <vt:lpstr>Section 3   Labor in the American Economy</vt:lpstr>
      <vt:lpstr>Labor Unions vs. Management</vt:lpstr>
      <vt:lpstr>Changes in Our Labor Force</vt:lpstr>
      <vt:lpstr>Quick Review of Ch. 14</vt:lpstr>
      <vt:lpstr>Ch. 14 Assessment Page 398</vt:lpstr>
    </vt:vector>
  </TitlesOfParts>
  <Company>Bertie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Review Questions What Is an Economy?</dc:title>
  <dc:creator>Gay, Jonathan</dc:creator>
  <cp:lastModifiedBy>Gay, Jonathan</cp:lastModifiedBy>
  <cp:revision>7</cp:revision>
  <dcterms:created xsi:type="dcterms:W3CDTF">2012-11-26T21:30:20Z</dcterms:created>
  <dcterms:modified xsi:type="dcterms:W3CDTF">2013-09-25T21:29:31Z</dcterms:modified>
</cp:coreProperties>
</file>