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F9CBE1-8EEB-4D12-9172-57C5E45ED1CB}"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ED129-5464-42DC-A3A8-4F5E3781A8D8}" type="slidenum">
              <a:rPr lang="en-US" smtClean="0"/>
              <a:t>‹#›</a:t>
            </a:fld>
            <a:endParaRPr lang="en-US"/>
          </a:p>
        </p:txBody>
      </p:sp>
    </p:spTree>
    <p:extLst>
      <p:ext uri="{BB962C8B-B14F-4D97-AF65-F5344CB8AC3E}">
        <p14:creationId xmlns:p14="http://schemas.microsoft.com/office/powerpoint/2010/main" val="178341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9CBE1-8EEB-4D12-9172-57C5E45ED1CB}"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ED129-5464-42DC-A3A8-4F5E3781A8D8}" type="slidenum">
              <a:rPr lang="en-US" smtClean="0"/>
              <a:t>‹#›</a:t>
            </a:fld>
            <a:endParaRPr lang="en-US"/>
          </a:p>
        </p:txBody>
      </p:sp>
    </p:spTree>
    <p:extLst>
      <p:ext uri="{BB962C8B-B14F-4D97-AF65-F5344CB8AC3E}">
        <p14:creationId xmlns:p14="http://schemas.microsoft.com/office/powerpoint/2010/main" val="408360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9CBE1-8EEB-4D12-9172-57C5E45ED1CB}"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ED129-5464-42DC-A3A8-4F5E3781A8D8}" type="slidenum">
              <a:rPr lang="en-US" smtClean="0"/>
              <a:t>‹#›</a:t>
            </a:fld>
            <a:endParaRPr lang="en-US"/>
          </a:p>
        </p:txBody>
      </p:sp>
    </p:spTree>
    <p:extLst>
      <p:ext uri="{BB962C8B-B14F-4D97-AF65-F5344CB8AC3E}">
        <p14:creationId xmlns:p14="http://schemas.microsoft.com/office/powerpoint/2010/main" val="411955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9CBE1-8EEB-4D12-9172-57C5E45ED1CB}"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ED129-5464-42DC-A3A8-4F5E3781A8D8}" type="slidenum">
              <a:rPr lang="en-US" smtClean="0"/>
              <a:t>‹#›</a:t>
            </a:fld>
            <a:endParaRPr lang="en-US"/>
          </a:p>
        </p:txBody>
      </p:sp>
    </p:spTree>
    <p:extLst>
      <p:ext uri="{BB962C8B-B14F-4D97-AF65-F5344CB8AC3E}">
        <p14:creationId xmlns:p14="http://schemas.microsoft.com/office/powerpoint/2010/main" val="420420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9CBE1-8EEB-4D12-9172-57C5E45ED1CB}"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ED129-5464-42DC-A3A8-4F5E3781A8D8}" type="slidenum">
              <a:rPr lang="en-US" smtClean="0"/>
              <a:t>‹#›</a:t>
            </a:fld>
            <a:endParaRPr lang="en-US"/>
          </a:p>
        </p:txBody>
      </p:sp>
    </p:spTree>
    <p:extLst>
      <p:ext uri="{BB962C8B-B14F-4D97-AF65-F5344CB8AC3E}">
        <p14:creationId xmlns:p14="http://schemas.microsoft.com/office/powerpoint/2010/main" val="208436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9CBE1-8EEB-4D12-9172-57C5E45ED1CB}" type="datetimeFigureOut">
              <a:rPr lang="en-US" smtClean="0"/>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ED129-5464-42DC-A3A8-4F5E3781A8D8}" type="slidenum">
              <a:rPr lang="en-US" smtClean="0"/>
              <a:t>‹#›</a:t>
            </a:fld>
            <a:endParaRPr lang="en-US"/>
          </a:p>
        </p:txBody>
      </p:sp>
    </p:spTree>
    <p:extLst>
      <p:ext uri="{BB962C8B-B14F-4D97-AF65-F5344CB8AC3E}">
        <p14:creationId xmlns:p14="http://schemas.microsoft.com/office/powerpoint/2010/main" val="214607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F9CBE1-8EEB-4D12-9172-57C5E45ED1CB}" type="datetimeFigureOut">
              <a:rPr lang="en-US" smtClean="0"/>
              <a:t>9/21/2014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ED129-5464-42DC-A3A8-4F5E3781A8D8}" type="slidenum">
              <a:rPr lang="en-US" smtClean="0"/>
              <a:t>‹#›</a:t>
            </a:fld>
            <a:endParaRPr lang="en-US"/>
          </a:p>
        </p:txBody>
      </p:sp>
    </p:spTree>
    <p:extLst>
      <p:ext uri="{BB962C8B-B14F-4D97-AF65-F5344CB8AC3E}">
        <p14:creationId xmlns:p14="http://schemas.microsoft.com/office/powerpoint/2010/main" val="146331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F9CBE1-8EEB-4D12-9172-57C5E45ED1CB}" type="datetimeFigureOut">
              <a:rPr lang="en-US" smtClean="0"/>
              <a:t>9/21/2014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ED129-5464-42DC-A3A8-4F5E3781A8D8}" type="slidenum">
              <a:rPr lang="en-US" smtClean="0"/>
              <a:t>‹#›</a:t>
            </a:fld>
            <a:endParaRPr lang="en-US"/>
          </a:p>
        </p:txBody>
      </p:sp>
    </p:spTree>
    <p:extLst>
      <p:ext uri="{BB962C8B-B14F-4D97-AF65-F5344CB8AC3E}">
        <p14:creationId xmlns:p14="http://schemas.microsoft.com/office/powerpoint/2010/main" val="271641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9CBE1-8EEB-4D12-9172-57C5E45ED1CB}" type="datetimeFigureOut">
              <a:rPr lang="en-US" smtClean="0"/>
              <a:t>9/21/2014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ED129-5464-42DC-A3A8-4F5E3781A8D8}" type="slidenum">
              <a:rPr lang="en-US" smtClean="0"/>
              <a:t>‹#›</a:t>
            </a:fld>
            <a:endParaRPr lang="en-US"/>
          </a:p>
        </p:txBody>
      </p:sp>
    </p:spTree>
    <p:extLst>
      <p:ext uri="{BB962C8B-B14F-4D97-AF65-F5344CB8AC3E}">
        <p14:creationId xmlns:p14="http://schemas.microsoft.com/office/powerpoint/2010/main" val="246204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9CBE1-8EEB-4D12-9172-57C5E45ED1CB}" type="datetimeFigureOut">
              <a:rPr lang="en-US" smtClean="0"/>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ED129-5464-42DC-A3A8-4F5E3781A8D8}" type="slidenum">
              <a:rPr lang="en-US" smtClean="0"/>
              <a:t>‹#›</a:t>
            </a:fld>
            <a:endParaRPr lang="en-US"/>
          </a:p>
        </p:txBody>
      </p:sp>
    </p:spTree>
    <p:extLst>
      <p:ext uri="{BB962C8B-B14F-4D97-AF65-F5344CB8AC3E}">
        <p14:creationId xmlns:p14="http://schemas.microsoft.com/office/powerpoint/2010/main" val="380305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9CBE1-8EEB-4D12-9172-57C5E45ED1CB}" type="datetimeFigureOut">
              <a:rPr lang="en-US" smtClean="0"/>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ED129-5464-42DC-A3A8-4F5E3781A8D8}" type="slidenum">
              <a:rPr lang="en-US" smtClean="0"/>
              <a:t>‹#›</a:t>
            </a:fld>
            <a:endParaRPr lang="en-US"/>
          </a:p>
        </p:txBody>
      </p:sp>
    </p:spTree>
    <p:extLst>
      <p:ext uri="{BB962C8B-B14F-4D97-AF65-F5344CB8AC3E}">
        <p14:creationId xmlns:p14="http://schemas.microsoft.com/office/powerpoint/2010/main" val="410945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9CBE1-8EEB-4D12-9172-57C5E45ED1CB}" type="datetimeFigureOut">
              <a:rPr lang="en-US" smtClean="0"/>
              <a:t>9/21/2014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ED129-5464-42DC-A3A8-4F5E3781A8D8}" type="slidenum">
              <a:rPr lang="en-US" smtClean="0"/>
              <a:t>‹#›</a:t>
            </a:fld>
            <a:endParaRPr lang="en-US"/>
          </a:p>
        </p:txBody>
      </p:sp>
    </p:spTree>
    <p:extLst>
      <p:ext uri="{BB962C8B-B14F-4D97-AF65-F5344CB8AC3E}">
        <p14:creationId xmlns:p14="http://schemas.microsoft.com/office/powerpoint/2010/main" val="2751077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610600" cy="1143000"/>
          </a:xfrm>
        </p:spPr>
        <p:txBody>
          <a:bodyPr>
            <a:normAutofit fontScale="90000"/>
          </a:bodyPr>
          <a:lstStyle/>
          <a:p>
            <a:r>
              <a:rPr lang="en-US" dirty="0" smtClean="0"/>
              <a:t>Unit </a:t>
            </a:r>
            <a:r>
              <a:rPr lang="en-US" dirty="0"/>
              <a:t>4</a:t>
            </a:r>
            <a:r>
              <a:rPr lang="en-US" dirty="0" smtClean="0"/>
              <a:t/>
            </a:r>
            <a:br>
              <a:rPr lang="en-US" dirty="0" smtClean="0"/>
            </a:br>
            <a:r>
              <a:rPr lang="en-US" dirty="0"/>
              <a:t>African-Americans During the Civil War and Reconstruction Era</a:t>
            </a:r>
          </a:p>
        </p:txBody>
      </p:sp>
      <p:sp>
        <p:nvSpPr>
          <p:cNvPr id="5" name="Content Placeholder 4"/>
          <p:cNvSpPr>
            <a:spLocks noGrp="1"/>
          </p:cNvSpPr>
          <p:nvPr>
            <p:ph idx="1"/>
          </p:nvPr>
        </p:nvSpPr>
        <p:spPr>
          <a:xfrm>
            <a:off x="457200" y="1828800"/>
            <a:ext cx="8229600" cy="4525963"/>
          </a:xfrm>
        </p:spPr>
        <p:txBody>
          <a:bodyPr/>
          <a:lstStyle/>
          <a:p>
            <a:r>
              <a:rPr lang="en-US" dirty="0" smtClean="0"/>
              <a:t>The question of slavery is finally settled during the Civil War.  In the following years African-Americans will pursue greater equality as free American citizens.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941618"/>
            <a:ext cx="411306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630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Protecting Civil Rights</a:t>
            </a:r>
            <a:endParaRPr lang="en-US" dirty="0"/>
          </a:p>
        </p:txBody>
      </p:sp>
      <p:sp>
        <p:nvSpPr>
          <p:cNvPr id="3" name="Content Placeholder 2"/>
          <p:cNvSpPr>
            <a:spLocks noGrp="1"/>
          </p:cNvSpPr>
          <p:nvPr>
            <p:ph idx="1"/>
          </p:nvPr>
        </p:nvSpPr>
        <p:spPr>
          <a:xfrm>
            <a:off x="152400" y="1371600"/>
            <a:ext cx="8534400" cy="4525963"/>
          </a:xfrm>
        </p:spPr>
        <p:txBody>
          <a:bodyPr/>
          <a:lstStyle/>
          <a:p>
            <a:r>
              <a:rPr lang="en-US" dirty="0" smtClean="0"/>
              <a:t>The Federal Government made a final attempt to protect the rights of black people with the Civil Rights Act of 1875.</a:t>
            </a:r>
          </a:p>
          <a:p>
            <a:pPr lvl="1"/>
            <a:r>
              <a:rPr lang="en-US" dirty="0" smtClean="0"/>
              <a:t>Intended to open public accommodations (schools, hotels, trains) to people of all races. </a:t>
            </a:r>
          </a:p>
          <a:p>
            <a:pPr lvl="1"/>
            <a:r>
              <a:rPr lang="en-US" dirty="0" smtClean="0"/>
              <a:t>However, its provisions were never enforced and it was declared unconstitutional in 1883.</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4873" y="4876800"/>
            <a:ext cx="321468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30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a:xfrm>
            <a:off x="152400" y="1600200"/>
            <a:ext cx="8763000" cy="4525963"/>
          </a:xfrm>
        </p:spPr>
        <p:txBody>
          <a:bodyPr/>
          <a:lstStyle/>
          <a:p>
            <a:r>
              <a:rPr lang="en-US" dirty="0" smtClean="0"/>
              <a:t>Can you think of some ways that 20</a:t>
            </a:r>
            <a:r>
              <a:rPr lang="en-US" baseline="30000" dirty="0" smtClean="0"/>
              <a:t>th</a:t>
            </a:r>
            <a:r>
              <a:rPr lang="en-US" dirty="0" smtClean="0"/>
              <a:t> century American history might have been different if African-Americans had gained </a:t>
            </a:r>
            <a:r>
              <a:rPr lang="en-US" dirty="0" smtClean="0"/>
              <a:t>full legal equality </a:t>
            </a:r>
            <a:r>
              <a:rPr lang="en-US" dirty="0" smtClean="0"/>
              <a:t>and civil rights during the Reconstruction Era?</a:t>
            </a:r>
            <a:endParaRPr lang="en-US" dirty="0"/>
          </a:p>
        </p:txBody>
      </p:sp>
      <p:pic>
        <p:nvPicPr>
          <p:cNvPr id="10243" name="Picture 3" descr="C:\Users\jgay.BERTIE_K12_NC\AppData\Local\Microsoft\Windows\Temporary Internet Files\Content.IE5\ULYH51DY\MC9003117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114800"/>
            <a:ext cx="1332907" cy="198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586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4: The End of Reconstruction</a:t>
            </a:r>
            <a:endParaRPr lang="en-US" dirty="0"/>
          </a:p>
        </p:txBody>
      </p:sp>
      <p:sp>
        <p:nvSpPr>
          <p:cNvPr id="3" name="Content Placeholder 2"/>
          <p:cNvSpPr>
            <a:spLocks noGrp="1"/>
          </p:cNvSpPr>
          <p:nvPr>
            <p:ph idx="1"/>
          </p:nvPr>
        </p:nvSpPr>
        <p:spPr>
          <a:xfrm>
            <a:off x="228600" y="1600200"/>
            <a:ext cx="8458200" cy="4525963"/>
          </a:xfrm>
        </p:spPr>
        <p:txBody>
          <a:bodyPr/>
          <a:lstStyle/>
          <a:p>
            <a:r>
              <a:rPr lang="en-US" dirty="0" smtClean="0"/>
              <a:t>Democrats were determined to ‘redeem’ the South, meaning they wanted to return southern states to conservative white political control.</a:t>
            </a:r>
          </a:p>
        </p:txBody>
      </p:sp>
      <p:sp>
        <p:nvSpPr>
          <p:cNvPr id="4" name="TextBox 3"/>
          <p:cNvSpPr txBox="1"/>
          <p:nvPr/>
        </p:nvSpPr>
        <p:spPr>
          <a:xfrm rot="281929">
            <a:off x="762000" y="3962400"/>
            <a:ext cx="4191000" cy="1477328"/>
          </a:xfrm>
          <a:prstGeom prst="rect">
            <a:avLst/>
          </a:prstGeom>
          <a:noFill/>
        </p:spPr>
        <p:txBody>
          <a:bodyPr wrap="square" rtlCol="0">
            <a:spAutoFit/>
          </a:bodyPr>
          <a:lstStyle/>
          <a:p>
            <a:r>
              <a:rPr lang="en-US" dirty="0" smtClean="0"/>
              <a:t>In the state of Mississippi this determination resulted in the ‘Shotgun Policy’, meaning that whites used extreme measures of violence against blacks and Republicans to regain political control.</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221182"/>
            <a:ext cx="2350495" cy="340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816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40" y="152400"/>
            <a:ext cx="8229600" cy="1143000"/>
          </a:xfrm>
        </p:spPr>
        <p:txBody>
          <a:bodyPr>
            <a:normAutofit fontScale="90000"/>
          </a:bodyPr>
          <a:lstStyle/>
          <a:p>
            <a:r>
              <a:rPr lang="en-US" dirty="0" smtClean="0"/>
              <a:t>Section 4: The End of Reconstruction</a:t>
            </a:r>
            <a:endParaRPr lang="en-US" dirty="0"/>
          </a:p>
        </p:txBody>
      </p:sp>
      <p:sp>
        <p:nvSpPr>
          <p:cNvPr id="3" name="Content Placeholder 2"/>
          <p:cNvSpPr>
            <a:spLocks noGrp="1"/>
          </p:cNvSpPr>
          <p:nvPr>
            <p:ph idx="1"/>
          </p:nvPr>
        </p:nvSpPr>
        <p:spPr>
          <a:xfrm>
            <a:off x="478895" y="1219200"/>
            <a:ext cx="8229600" cy="4525963"/>
          </a:xfrm>
        </p:spPr>
        <p:txBody>
          <a:bodyPr/>
          <a:lstStyle/>
          <a:p>
            <a:r>
              <a:rPr lang="en-US" dirty="0" smtClean="0"/>
              <a:t>The Compromise of 1877 marked the end of Reconstruction</a:t>
            </a:r>
          </a:p>
          <a:p>
            <a:pPr lvl="1"/>
            <a:r>
              <a:rPr lang="en-US" dirty="0" smtClean="0"/>
              <a:t>A Republican President was elected</a:t>
            </a:r>
          </a:p>
          <a:p>
            <a:pPr lvl="1"/>
            <a:r>
              <a:rPr lang="en-US" dirty="0" smtClean="0"/>
              <a:t>Southern states were now being led by white Democrats</a:t>
            </a:r>
          </a:p>
          <a:p>
            <a:pPr lvl="1"/>
            <a:r>
              <a:rPr lang="en-US" dirty="0" smtClean="0"/>
              <a:t>Federal troops withdrew from the South</a:t>
            </a:r>
            <a:endParaRPr lang="en-US" dirty="0"/>
          </a:p>
        </p:txBody>
      </p:sp>
      <p:sp>
        <p:nvSpPr>
          <p:cNvPr id="4" name="TextBox 3"/>
          <p:cNvSpPr txBox="1"/>
          <p:nvPr/>
        </p:nvSpPr>
        <p:spPr>
          <a:xfrm rot="280526">
            <a:off x="533400" y="4861693"/>
            <a:ext cx="3429000" cy="1477328"/>
          </a:xfrm>
          <a:prstGeom prst="rect">
            <a:avLst/>
          </a:prstGeom>
          <a:noFill/>
        </p:spPr>
        <p:txBody>
          <a:bodyPr wrap="square" rtlCol="0">
            <a:spAutoFit/>
          </a:bodyPr>
          <a:lstStyle/>
          <a:p>
            <a:r>
              <a:rPr lang="en-US" dirty="0" smtClean="0"/>
              <a:t>Henry Adams, a black leader from Louisiana, stated, “Every state in the South had got into the hands of the very men that held us as slaves.”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34340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925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Review of Ch. 13</a:t>
            </a:r>
            <a:br>
              <a:rPr lang="en-US" dirty="0" smtClean="0"/>
            </a:br>
            <a:r>
              <a:rPr lang="en-US" dirty="0" smtClean="0"/>
              <a:t>The Failure of Reconstruction</a:t>
            </a:r>
            <a:endParaRPr lang="en-US" dirty="0"/>
          </a:p>
        </p:txBody>
      </p:sp>
      <p:sp>
        <p:nvSpPr>
          <p:cNvPr id="3" name="Content Placeholder 2"/>
          <p:cNvSpPr>
            <a:spLocks noGrp="1"/>
          </p:cNvSpPr>
          <p:nvPr>
            <p:ph idx="1"/>
          </p:nvPr>
        </p:nvSpPr>
        <p:spPr/>
        <p:txBody>
          <a:bodyPr/>
          <a:lstStyle/>
          <a:p>
            <a:r>
              <a:rPr lang="en-US" dirty="0" smtClean="0"/>
              <a:t>What were the top priorities of newly appointed black leaders in the South?</a:t>
            </a:r>
          </a:p>
          <a:p>
            <a:r>
              <a:rPr lang="en-US" dirty="0" smtClean="0"/>
              <a:t>What are the reasons why the federal government failed to establish equality and civil rights for blacks in the South during the period of Reconstruction?</a:t>
            </a:r>
          </a:p>
          <a:p>
            <a:r>
              <a:rPr lang="en-US" dirty="0" smtClean="0"/>
              <a:t>How would you describe the situation in the South by the end </a:t>
            </a:r>
            <a:r>
              <a:rPr lang="en-US" smtClean="0"/>
              <a:t>of Reconstruction?</a:t>
            </a:r>
            <a:endParaRPr lang="en-US" dirty="0" smtClean="0"/>
          </a:p>
          <a:p>
            <a:endParaRPr lang="en-US" dirty="0"/>
          </a:p>
        </p:txBody>
      </p:sp>
      <p:pic>
        <p:nvPicPr>
          <p:cNvPr id="13314" name="Picture 2" descr="C:\Users\jgay.BERTIE_K12_NC\AppData\Local\Microsoft\Windows\Temporary Internet Files\Content.IE5\6KHZGVDS\MM90023475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334000"/>
            <a:ext cx="113347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110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a:t>
            </a:r>
            <a:r>
              <a:rPr lang="en-US" dirty="0" err="1" smtClean="0"/>
              <a:t>Ch</a:t>
            </a:r>
            <a:r>
              <a:rPr lang="en-US" dirty="0" smtClean="0"/>
              <a:t> 11 and </a:t>
            </a:r>
            <a:r>
              <a:rPr lang="en-US" dirty="0" err="1" smtClean="0"/>
              <a:t>Ch</a:t>
            </a:r>
            <a:r>
              <a:rPr lang="en-US" dirty="0" smtClean="0"/>
              <a:t> 12</a:t>
            </a:r>
            <a:endParaRPr lang="en-US" dirty="0"/>
          </a:p>
        </p:txBody>
      </p:sp>
      <p:sp>
        <p:nvSpPr>
          <p:cNvPr id="3" name="Content Placeholder 2"/>
          <p:cNvSpPr>
            <a:spLocks noGrp="1"/>
          </p:cNvSpPr>
          <p:nvPr>
            <p:ph idx="1"/>
          </p:nvPr>
        </p:nvSpPr>
        <p:spPr/>
        <p:txBody>
          <a:bodyPr>
            <a:normAutofit lnSpcReduction="10000"/>
          </a:bodyPr>
          <a:lstStyle/>
          <a:p>
            <a:r>
              <a:rPr lang="en-US" dirty="0" smtClean="0"/>
              <a:t>How did the Emancipation Proclamation change the war?</a:t>
            </a:r>
          </a:p>
          <a:p>
            <a:r>
              <a:rPr lang="en-US" dirty="0" smtClean="0"/>
              <a:t>How were African Americans involved in the Civil War?</a:t>
            </a:r>
          </a:p>
          <a:p>
            <a:r>
              <a:rPr lang="en-US" dirty="0" smtClean="0"/>
              <a:t>How would you describe life for newly freed slaves in the years after the Civil War?</a:t>
            </a:r>
          </a:p>
          <a:p>
            <a:r>
              <a:rPr lang="en-US" dirty="0" smtClean="0"/>
              <a:t>Can you compare President Johnson’s approach to Reconstruction with the Radical Republican’s approach?</a:t>
            </a:r>
          </a:p>
          <a:p>
            <a:endParaRPr lang="en-US" dirty="0"/>
          </a:p>
        </p:txBody>
      </p:sp>
      <p:pic>
        <p:nvPicPr>
          <p:cNvPr id="1026" name="Picture 2" descr="C:\Users\jgay.BERTIE_K12_NC\AppData\Local\Microsoft\Windows\Temporary Internet Files\Content.IE5\ULYH51DY\MM900041015[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40465" y="5181600"/>
            <a:ext cx="81768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072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 13: The Failure of Reconstruction</a:t>
            </a:r>
            <a:br>
              <a:rPr lang="en-US" dirty="0" smtClean="0"/>
            </a:br>
            <a:r>
              <a:rPr lang="en-US" dirty="0" smtClean="0"/>
              <a:t>(1868 – 1877)</a:t>
            </a:r>
            <a:endParaRPr lang="en-US" dirty="0"/>
          </a:p>
        </p:txBody>
      </p:sp>
      <p:sp>
        <p:nvSpPr>
          <p:cNvPr id="3" name="Content Placeholder 2"/>
          <p:cNvSpPr>
            <a:spLocks noGrp="1"/>
          </p:cNvSpPr>
          <p:nvPr>
            <p:ph idx="1"/>
          </p:nvPr>
        </p:nvSpPr>
        <p:spPr/>
        <p:txBody>
          <a:bodyPr/>
          <a:lstStyle/>
          <a:p>
            <a:r>
              <a:rPr lang="en-US" dirty="0" smtClean="0"/>
              <a:t>While southern blacks gained some political influence during the Reconstruction Era, they were unable to truly gain equality and civil rights.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3276600"/>
            <a:ext cx="528118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654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1: Constitutional Conventions</a:t>
            </a:r>
            <a:endParaRPr lang="en-US" dirty="0"/>
          </a:p>
        </p:txBody>
      </p:sp>
      <p:sp>
        <p:nvSpPr>
          <p:cNvPr id="3" name="Content Placeholder 2"/>
          <p:cNvSpPr>
            <a:spLocks noGrp="1"/>
          </p:cNvSpPr>
          <p:nvPr>
            <p:ph idx="1"/>
          </p:nvPr>
        </p:nvSpPr>
        <p:spPr/>
        <p:txBody>
          <a:bodyPr/>
          <a:lstStyle/>
          <a:p>
            <a:r>
              <a:rPr lang="en-US" dirty="0" smtClean="0"/>
              <a:t>In 1867 and 1868 constitutional conventions met in the former Confederate </a:t>
            </a:r>
            <a:r>
              <a:rPr lang="en-US" dirty="0" smtClean="0"/>
              <a:t>states to make necessary adjustments to state constitutions.</a:t>
            </a:r>
            <a:endParaRPr lang="en-US" dirty="0" smtClean="0"/>
          </a:p>
          <a:p>
            <a:pPr lvl="1"/>
            <a:r>
              <a:rPr lang="en-US" dirty="0" smtClean="0"/>
              <a:t>About 25% of the conventions delegates were black.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794084"/>
            <a:ext cx="3800475" cy="286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072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1: Constitutional Conventions</a:t>
            </a:r>
            <a:endParaRPr lang="en-US" dirty="0"/>
          </a:p>
        </p:txBody>
      </p:sp>
      <p:sp>
        <p:nvSpPr>
          <p:cNvPr id="3" name="Content Placeholder 2"/>
          <p:cNvSpPr>
            <a:spLocks noGrp="1"/>
          </p:cNvSpPr>
          <p:nvPr>
            <p:ph idx="1"/>
          </p:nvPr>
        </p:nvSpPr>
        <p:spPr/>
        <p:txBody>
          <a:bodyPr/>
          <a:lstStyle/>
          <a:p>
            <a:r>
              <a:rPr lang="en-US" dirty="0" smtClean="0"/>
              <a:t>Black leaders served in a variety of political offices.</a:t>
            </a:r>
          </a:p>
          <a:p>
            <a:r>
              <a:rPr lang="en-US" dirty="0" smtClean="0"/>
              <a:t>Their priorities were…</a:t>
            </a:r>
          </a:p>
          <a:p>
            <a:pPr lvl="1"/>
            <a:r>
              <a:rPr lang="en-US" dirty="0" smtClean="0"/>
              <a:t>Education</a:t>
            </a:r>
          </a:p>
          <a:p>
            <a:pPr lvl="1"/>
            <a:r>
              <a:rPr lang="en-US" dirty="0" smtClean="0"/>
              <a:t>Civil Rights</a:t>
            </a:r>
          </a:p>
          <a:p>
            <a:pPr lvl="1"/>
            <a:r>
              <a:rPr lang="en-US" dirty="0" smtClean="0"/>
              <a:t>Economic Opportunity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516" y="2362200"/>
            <a:ext cx="3867319"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800" y="4343400"/>
            <a:ext cx="3505200" cy="646331"/>
          </a:xfrm>
          <a:prstGeom prst="rect">
            <a:avLst/>
          </a:prstGeom>
          <a:noFill/>
        </p:spPr>
        <p:txBody>
          <a:bodyPr wrap="square" rtlCol="0">
            <a:spAutoFit/>
          </a:bodyPr>
          <a:lstStyle/>
          <a:p>
            <a:r>
              <a:rPr lang="en-US" dirty="0" smtClean="0"/>
              <a:t>3 of 10 Black Delegates for the Constitutional Convention in Texas.</a:t>
            </a:r>
            <a:endParaRPr lang="en-US" dirty="0"/>
          </a:p>
        </p:txBody>
      </p:sp>
      <p:sp>
        <p:nvSpPr>
          <p:cNvPr id="5" name="TextBox 4"/>
          <p:cNvSpPr txBox="1"/>
          <p:nvPr/>
        </p:nvSpPr>
        <p:spPr>
          <a:xfrm rot="396524">
            <a:off x="2323184" y="5334001"/>
            <a:ext cx="4800600" cy="923330"/>
          </a:xfrm>
          <a:prstGeom prst="rect">
            <a:avLst/>
          </a:prstGeom>
          <a:noFill/>
        </p:spPr>
        <p:txBody>
          <a:bodyPr wrap="square" rtlCol="0">
            <a:spAutoFit/>
          </a:bodyPr>
          <a:lstStyle/>
          <a:p>
            <a:r>
              <a:rPr lang="en-US" dirty="0" smtClean="0">
                <a:solidFill>
                  <a:srgbClr val="FF0000"/>
                </a:solidFill>
              </a:rPr>
              <a:t>Why was it important to include blacks as delegates for these constitutional conventions in the South following the end of the Civil War?</a:t>
            </a:r>
            <a:endParaRPr lang="en-US" dirty="0">
              <a:solidFill>
                <a:srgbClr val="FF0000"/>
              </a:solidFill>
            </a:endParaRPr>
          </a:p>
        </p:txBody>
      </p:sp>
    </p:spTree>
    <p:extLst>
      <p:ext uri="{BB962C8B-B14F-4D97-AF65-F5344CB8AC3E}">
        <p14:creationId xmlns:p14="http://schemas.microsoft.com/office/powerpoint/2010/main" val="3366476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Section 2: Black Politicians Struggle</a:t>
            </a:r>
            <a:endParaRPr lang="en-US" dirty="0"/>
          </a:p>
        </p:txBody>
      </p:sp>
      <p:sp>
        <p:nvSpPr>
          <p:cNvPr id="3" name="Content Placeholder 2"/>
          <p:cNvSpPr>
            <a:spLocks noGrp="1"/>
          </p:cNvSpPr>
          <p:nvPr>
            <p:ph idx="1"/>
          </p:nvPr>
        </p:nvSpPr>
        <p:spPr>
          <a:xfrm>
            <a:off x="457200" y="1143000"/>
            <a:ext cx="8229600" cy="4525963"/>
          </a:xfrm>
        </p:spPr>
        <p:txBody>
          <a:bodyPr/>
          <a:lstStyle/>
          <a:p>
            <a:r>
              <a:rPr lang="en-US" sz="2800" dirty="0" smtClean="0"/>
              <a:t>The Republican Party (Lincoln’s Party) struggled during Reconstruction</a:t>
            </a:r>
          </a:p>
          <a:p>
            <a:pPr lvl="1"/>
            <a:r>
              <a:rPr lang="en-US" sz="2400" dirty="0" smtClean="0"/>
              <a:t>Disagreements among black leaders and Republican factionalism (they couldn’t remain united)</a:t>
            </a:r>
          </a:p>
          <a:p>
            <a:pPr lvl="1"/>
            <a:r>
              <a:rPr lang="en-US" sz="2400" dirty="0" smtClean="0"/>
              <a:t>Strong opposition from white southerners in the Democratic Party</a:t>
            </a:r>
          </a:p>
          <a:p>
            <a:pPr lvl="2"/>
            <a:r>
              <a:rPr lang="en-US" sz="2000" dirty="0" smtClean="0"/>
              <a:t>Sadly, this opposition so desperately wanted to restore white political power that they were willing to resort to violence and terror through groups like the Ku Klux Klan (KKK).</a:t>
            </a:r>
            <a:endParaRPr lang="en-US"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521" y="4724400"/>
            <a:ext cx="1975842" cy="202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507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400" dirty="0" smtClean="0"/>
              <a:t>The Ku Klux Klan used threats, beatings, rapes and even murder in an effort to force black people back into subordination and restore conservative white Democratic rule.  In modern times we see the KKK as a terrible thing.  </a:t>
            </a:r>
            <a:r>
              <a:rPr lang="en-US" sz="2400" b="1" dirty="0" smtClean="0"/>
              <a:t>How do you think it was possible that people actually supported this during the late 1800s?</a:t>
            </a:r>
            <a:endParaRPr lang="en-US" sz="2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712" y="3962400"/>
            <a:ext cx="209775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505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Section 3: Protecting Civil Rights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Congress passed the Enforcement Acts in 1870 and 1871 in an effort to stop the rising violence in the South against blacks and Republican officials.</a:t>
            </a:r>
          </a:p>
          <a:p>
            <a:pPr lvl="1"/>
            <a:r>
              <a:rPr lang="en-US" dirty="0" smtClean="0"/>
              <a:t>The Acts had limited success.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021880"/>
            <a:ext cx="3910013" cy="257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3161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Protecting Civil Rights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By the early 1870s, many in the North were losing interest in the Reconstruction process taking place in the South.</a:t>
            </a:r>
          </a:p>
          <a:p>
            <a:pPr lvl="1"/>
            <a:r>
              <a:rPr lang="en-US" dirty="0" smtClean="0"/>
              <a:t>Rather they became focused on elections and economic concerns in the North.</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916934"/>
            <a:ext cx="4114800" cy="2800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38800" y="4191000"/>
            <a:ext cx="3200400" cy="2031325"/>
          </a:xfrm>
          <a:prstGeom prst="rect">
            <a:avLst/>
          </a:prstGeom>
          <a:noFill/>
        </p:spPr>
        <p:txBody>
          <a:bodyPr wrap="square" rtlCol="0">
            <a:spAutoFit/>
          </a:bodyPr>
          <a:lstStyle/>
          <a:p>
            <a:r>
              <a:rPr lang="en-US" dirty="0" smtClean="0"/>
              <a:t>The Panic of 1873 was a financial crisis that sent the US economy into a slump.  It encouraged the North to turn its eyes away from Reconstruction and focus more on economic matters.</a:t>
            </a:r>
            <a:endParaRPr lang="en-US" dirty="0"/>
          </a:p>
        </p:txBody>
      </p:sp>
    </p:spTree>
    <p:extLst>
      <p:ext uri="{BB962C8B-B14F-4D97-AF65-F5344CB8AC3E}">
        <p14:creationId xmlns:p14="http://schemas.microsoft.com/office/powerpoint/2010/main" val="4111341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740</Words>
  <Application>Microsoft Office PowerPoint</Application>
  <PresentationFormat>On-screen Show (4:3)</PresentationFormat>
  <Paragraphs>53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Unit 4 African-Americans During the Civil War and Reconstruction Era</vt:lpstr>
      <vt:lpstr>Quick Review of Ch 11 and Ch 12</vt:lpstr>
      <vt:lpstr>Ch. 13: The Failure of Reconstruction (1868 – 1877)</vt:lpstr>
      <vt:lpstr>Section 1: Constitutional Conventions</vt:lpstr>
      <vt:lpstr>Section 1: Constitutional Conventions</vt:lpstr>
      <vt:lpstr>Section 2: Black Politicians Struggle</vt:lpstr>
      <vt:lpstr>Quick Discussion</vt:lpstr>
      <vt:lpstr>Section 3: Protecting Civil Rights</vt:lpstr>
      <vt:lpstr>Section 3: Protecting Civil Rights</vt:lpstr>
      <vt:lpstr>Section 3: Protecting Civil Rights</vt:lpstr>
      <vt:lpstr>Quick Discussion</vt:lpstr>
      <vt:lpstr>Section 4: The End of Reconstruction</vt:lpstr>
      <vt:lpstr>Section 4: The End of Reconstruction</vt:lpstr>
      <vt:lpstr>Quick Review of Ch. 13 The Failure of Reconstruction</vt:lpstr>
    </vt:vector>
  </TitlesOfParts>
  <Company>Bertie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Part 2 Resistance to Slavery Divides the Nation</dc:title>
  <dc:creator>Gay, Jonathan</dc:creator>
  <cp:lastModifiedBy>Gay, Jonathan</cp:lastModifiedBy>
  <cp:revision>18</cp:revision>
  <dcterms:created xsi:type="dcterms:W3CDTF">2014-03-03T01:24:05Z</dcterms:created>
  <dcterms:modified xsi:type="dcterms:W3CDTF">2014-09-21T20:34:18Z</dcterms:modified>
</cp:coreProperties>
</file>