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1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7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2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58F3-13AD-419D-BEC0-D6D7A37BB9A6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96EB-4070-47EB-9D8B-3632935D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 smtClean="0"/>
              <a:t>Unit 4: Industrialization of the United States (1865 – 1914)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the US continues to build industry while it also continues its expansion westward.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276600"/>
            <a:ext cx="4740471" cy="31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098697">
            <a:off x="7086600" y="5105400"/>
            <a:ext cx="182880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The building of the Brooklyn Bridge. (Completed in 1883)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 smtClean="0"/>
              <a:t>Economic Issues Challenge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 numCol="1">
            <a:normAutofit/>
          </a:bodyPr>
          <a:lstStyle/>
          <a:p>
            <a:r>
              <a:rPr sz="3200" dirty="0">
                <a:solidFill>
                  <a:srgbClr val="000000"/>
                </a:solidFill>
              </a:rPr>
              <a:t>Americans </a:t>
            </a:r>
            <a:r>
              <a:rPr sz="3200" b="1" dirty="0">
                <a:solidFill>
                  <a:srgbClr val="000000"/>
                </a:solidFill>
              </a:rPr>
              <a:t>Debate the Tariff</a:t>
            </a:r>
            <a:r>
              <a:rPr lang="en-US" dirty="0" smtClean="0"/>
              <a:t> (tax on imported goods) Question</a:t>
            </a:r>
          </a:p>
          <a:p>
            <a:pPr lvl="1"/>
            <a:r>
              <a:rPr lang="en-US" dirty="0" smtClean="0"/>
              <a:t>Republicans: want a high tariff </a:t>
            </a:r>
            <a:r>
              <a:rPr lang="en-US" dirty="0" smtClean="0"/>
              <a:t>because </a:t>
            </a:r>
            <a:r>
              <a:rPr lang="en-US" dirty="0" smtClean="0"/>
              <a:t>it should allow American industries to grow and promote manufacturing jobs.</a:t>
            </a:r>
          </a:p>
          <a:p>
            <a:pPr lvl="1"/>
            <a:r>
              <a:rPr lang="en-US" dirty="0" smtClean="0"/>
              <a:t>Democrats: argued that high tariffs would increase the cost of goods to consumers and make it harder for American farmers to sell their goods overseas.</a:t>
            </a:r>
          </a:p>
        </p:txBody>
      </p:sp>
      <p:pic>
        <p:nvPicPr>
          <p:cNvPr id="5122" name="Picture 2" descr="C:\Users\jgay.BERTIE_K12_NC\AppData\Local\Microsoft\Windows\Temporary Internet Files\Content.IE5\WEMQ71L8\MM90017402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91" y="3428999"/>
            <a:ext cx="1197129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S3: Farmers and Populism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Farmers Face Many Problems</a:t>
            </a:r>
          </a:p>
          <a:p>
            <a:pPr lvl="1"/>
            <a:r>
              <a:rPr lang="en-US" dirty="0" smtClean="0"/>
              <a:t>In the West and South, farmers received low prices for their crops, but had to pay high costs for transportation.</a:t>
            </a:r>
          </a:p>
          <a:p>
            <a:pPr lvl="1"/>
            <a:r>
              <a:rPr lang="en-US" b="1" dirty="0" smtClean="0"/>
              <a:t>Farmers faced increasing debt and decreasing political influence.</a:t>
            </a:r>
            <a:endParaRPr lang="en-US" dirty="0"/>
          </a:p>
        </p:txBody>
      </p:sp>
      <p:pic>
        <p:nvPicPr>
          <p:cNvPr id="6147" name="Picture 3" descr="C:\Users\jgay.BERTIE_K12_NC\AppData\Local\Microsoft\Windows\Temporary Internet Files\Content.IE5\VAWNYYML\MC9002957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648200"/>
            <a:ext cx="1997798" cy="17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Farmers Organize and Seek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The Rise of Farmers Alliances</a:t>
            </a:r>
          </a:p>
          <a:p>
            <a:pPr lvl="1"/>
            <a:r>
              <a:rPr sz="2750" b="1">
                <a:solidFill>
                  <a:srgbClr val="000000"/>
                </a:solidFill>
              </a:rPr>
              <a:t>Farmers unite</a:t>
            </a:r>
            <a:r>
              <a:rPr lang="en-US" dirty="0" smtClean="0"/>
              <a:t> to sell their crops together and call on the govt. to help gain low-interest loans</a:t>
            </a:r>
          </a:p>
          <a:p>
            <a:r>
              <a:rPr sz="3200">
                <a:solidFill>
                  <a:srgbClr val="000000"/>
                </a:solidFill>
              </a:rPr>
              <a:t>The spread of the Farmers’ Alliances </a:t>
            </a:r>
            <a:r>
              <a:rPr sz="3200" b="1">
                <a:solidFill>
                  <a:srgbClr val="000000"/>
                </a:solidFill>
              </a:rPr>
              <a:t>results in the formation of the Populist Party, or People’s Party</a:t>
            </a:r>
            <a:r>
              <a:rPr lang="en-US" dirty="0" smtClean="0"/>
              <a:t>, in 1892.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572000"/>
            <a:ext cx="3038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8229600" cy="1143000"/>
          </a:xfrm>
        </p:spPr>
        <p:txBody>
          <a:bodyPr numCol="1"/>
          <a:lstStyle/>
          <a:p>
            <a:r>
              <a:rPr lang="en-US" dirty="0" smtClean="0"/>
              <a:t>The Populist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Goals of the Populist Party</a:t>
            </a:r>
          </a:p>
          <a:p>
            <a:pPr lvl="1"/>
            <a:r>
              <a:rPr sz="2750" b="1" dirty="0">
                <a:solidFill>
                  <a:srgbClr val="000000"/>
                </a:solidFill>
              </a:rPr>
              <a:t>Reform</a:t>
            </a:r>
            <a:r>
              <a:rPr lang="en-US" dirty="0" smtClean="0"/>
              <a:t> political corruption and </a:t>
            </a:r>
            <a:r>
              <a:rPr lang="en-US" b="1" dirty="0" smtClean="0"/>
              <a:t>unresponsive </a:t>
            </a:r>
            <a:r>
              <a:rPr lang="en-US" b="1" dirty="0" smtClean="0"/>
              <a:t>government</a:t>
            </a:r>
            <a:endParaRPr lang="en-US" dirty="0" smtClean="0"/>
          </a:p>
          <a:p>
            <a:pPr lvl="1"/>
            <a:r>
              <a:rPr lang="en-US" dirty="0" smtClean="0"/>
              <a:t>Fight low prices and high costs for farmers</a:t>
            </a:r>
          </a:p>
          <a:p>
            <a:r>
              <a:rPr lang="en-US" dirty="0" smtClean="0"/>
              <a:t>Limited Success then Decline</a:t>
            </a:r>
          </a:p>
          <a:p>
            <a:pPr lvl="1"/>
            <a:r>
              <a:rPr lang="en-US" dirty="0" smtClean="0"/>
              <a:t>Gained a few political seats in 1894, but by early 1900s it was no longer a real political threat.</a:t>
            </a:r>
          </a:p>
          <a:p>
            <a:r>
              <a:rPr lang="en-US" dirty="0" smtClean="0"/>
              <a:t>Legacy</a:t>
            </a:r>
          </a:p>
          <a:p>
            <a:pPr lvl="1"/>
            <a:r>
              <a:rPr sz="2750" dirty="0">
                <a:solidFill>
                  <a:srgbClr val="000000"/>
                </a:solidFill>
              </a:rPr>
              <a:t>Though the Populist Party didn’t survive, many of its </a:t>
            </a:r>
            <a:r>
              <a:rPr sz="2750" b="1" dirty="0">
                <a:solidFill>
                  <a:srgbClr val="000000"/>
                </a:solidFill>
              </a:rPr>
              <a:t>ideas became laws and the party got politicians to listen to the common people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57200"/>
            <a:ext cx="30353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Quick Review of Ch.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Why is the period from 1877 – 1900 referred to as the Gilded Age?</a:t>
            </a:r>
          </a:p>
          <a:p>
            <a:r>
              <a:rPr lang="en-US" dirty="0" smtClean="0"/>
              <a:t>In what ways were minority groups discriminated against during this time?</a:t>
            </a:r>
          </a:p>
          <a:p>
            <a:r>
              <a:rPr lang="en-US" dirty="0" smtClean="0"/>
              <a:t>Why did farmers begin to unite? Results of this?</a:t>
            </a:r>
          </a:p>
          <a:p>
            <a:endParaRPr lang="en-US" dirty="0"/>
          </a:p>
        </p:txBody>
      </p:sp>
      <p:pic>
        <p:nvPicPr>
          <p:cNvPr id="9218" name="Picture 2" descr="C:\Users\jgay.BERTIE_K12_NC\AppData\Local\Microsoft\Windows\Temporary Internet Files\Content.IE5\0MQXQA83\MC900048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371" y="4495800"/>
            <a:ext cx="1913839" cy="17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Quick Review of Ch. 9 - 11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What were the reasons for workers organizing labor unions?</a:t>
            </a:r>
          </a:p>
          <a:p>
            <a:r>
              <a:rPr lang="en-US" dirty="0" smtClean="0"/>
              <a:t>How would you describe city life in the late 1800s and early 1900s?</a:t>
            </a:r>
          </a:p>
          <a:p>
            <a:r>
              <a:rPr lang="en-US" dirty="0" smtClean="0"/>
              <a:t>What kind of changes were taking place in the South / West during this time?</a:t>
            </a:r>
          </a:p>
          <a:p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7NCX423V\MP9004093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4568480"/>
            <a:ext cx="1372716" cy="20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 smtClean="0"/>
              <a:t>Ch. 12: Issues of the Gilded Age </a:t>
            </a:r>
            <a:br>
              <a:rPr lang="en-US" dirty="0" smtClean="0"/>
            </a:br>
            <a:r>
              <a:rPr lang="en-US" dirty="0" smtClean="0"/>
              <a:t>(1877 – 1900)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491" y="1411142"/>
            <a:ext cx="8229600" cy="4525963"/>
          </a:xfrm>
        </p:spPr>
        <p:txBody>
          <a:bodyPr numCol="1"/>
          <a:lstStyle/>
          <a:p>
            <a:r>
              <a:rPr lang="en-US" sz="2800" dirty="0" smtClean="0"/>
              <a:t>The term </a:t>
            </a:r>
            <a:r>
              <a:rPr lang="en-US" sz="2800" i="1" dirty="0" smtClean="0"/>
              <a:t>Gilded Age </a:t>
            </a:r>
            <a:r>
              <a:rPr lang="en-US" sz="2800" dirty="0" smtClean="0"/>
              <a:t>came to define an era in which excessive </a:t>
            </a:r>
            <a:r>
              <a:rPr lang="en-US" sz="2800" b="1" dirty="0" smtClean="0"/>
              <a:t>extravagance and wealth concealed mounting social problems</a:t>
            </a:r>
            <a:r>
              <a:rPr lang="en-US" sz="2800" dirty="0" smtClean="0"/>
              <a:t>, government corruption, and poverty.</a:t>
            </a:r>
          </a:p>
          <a:p>
            <a:r>
              <a:rPr lang="en-US" sz="2800" dirty="0" smtClean="0"/>
              <a:t>Gilded</a:t>
            </a:r>
          </a:p>
          <a:p>
            <a:pPr lvl="1"/>
            <a:r>
              <a:rPr lang="en-US" sz="2400" dirty="0" smtClean="0"/>
              <a:t>To cover thinly with gold</a:t>
            </a:r>
          </a:p>
          <a:p>
            <a:pPr lvl="1"/>
            <a:r>
              <a:rPr lang="en-US" sz="2400" dirty="0" smtClean="0"/>
              <a:t>To give a deceptively attractive appearance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895600"/>
            <a:ext cx="1756496" cy="12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441" y="4648200"/>
            <a:ext cx="3048000" cy="200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4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S1: Segregation and Social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sz="3200">
                <a:solidFill>
                  <a:srgbClr val="000000"/>
                </a:solidFill>
              </a:rPr>
              <a:t>In the years following Reconstruction, African-Americans and other minorities were </a:t>
            </a:r>
            <a:r>
              <a:rPr lang="en-US" b="1" dirty="0" smtClean="0"/>
              <a:t>unable to maintain equal rights.</a:t>
            </a:r>
          </a:p>
          <a:p>
            <a:r>
              <a:rPr lang="en-US" dirty="0" smtClean="0"/>
              <a:t>This turn away from equality had a lasting impact on society in the US.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312284"/>
            <a:ext cx="2209800" cy="242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 numCol="1">
            <a:normAutofit lnSpcReduction="10000"/>
          </a:bodyPr>
          <a:lstStyle/>
          <a:p>
            <a:r>
              <a:rPr lang="en-US" dirty="0" smtClean="0"/>
              <a:t>African-Americans</a:t>
            </a:r>
          </a:p>
          <a:p>
            <a:pPr lvl="1"/>
            <a:r>
              <a:rPr sz="2750">
                <a:solidFill>
                  <a:srgbClr val="000000"/>
                </a:solidFill>
              </a:rPr>
              <a:t>Southern States </a:t>
            </a:r>
            <a:r>
              <a:rPr lang="en-US" b="1" dirty="0" smtClean="0"/>
              <a:t>Limit Voting Rights for Blacks</a:t>
            </a:r>
          </a:p>
          <a:p>
            <a:pPr lvl="2"/>
            <a:r>
              <a:rPr lang="en-US" dirty="0" smtClean="0"/>
              <a:t>Poll Tax: Voters pay a tax to vote but poor African-Americans can’t afford it.</a:t>
            </a:r>
          </a:p>
          <a:p>
            <a:pPr lvl="2"/>
            <a:r>
              <a:rPr lang="en-US" dirty="0" smtClean="0"/>
              <a:t>Literacy Tests: Required voters to pass a reading test, but many African-Americans were denied an education.</a:t>
            </a:r>
          </a:p>
          <a:p>
            <a:pPr lvl="2"/>
            <a:r>
              <a:rPr lang="en-US" dirty="0" smtClean="0"/>
              <a:t>Grandfather Clause: Allowed a person to vote as long as his ancestors had voted before 1866.</a:t>
            </a:r>
          </a:p>
          <a:p>
            <a:pPr lvl="1"/>
            <a:r>
              <a:rPr sz="2750">
                <a:solidFill>
                  <a:srgbClr val="000000"/>
                </a:solidFill>
              </a:rPr>
              <a:t>New ‘Jim Crow’ Laws Force </a:t>
            </a:r>
            <a:r>
              <a:rPr lang="en-US" b="1" dirty="0" smtClean="0"/>
              <a:t>Segregation</a:t>
            </a:r>
          </a:p>
          <a:p>
            <a:pPr lvl="2"/>
            <a:r>
              <a:rPr lang="en-US" dirty="0" smtClean="0"/>
              <a:t>Whites and blacks separated in public places, such as restaurants, parks, and hospitals.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5410200"/>
            <a:ext cx="117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jgay.BERTIE_K12_NC\AppData\Local\Microsoft\Windows\Temporary Internet Files\Content.IE5\PBKL6FC8\MM90017398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05111"/>
            <a:ext cx="914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60"/>
            <a:ext cx="8229600" cy="1143000"/>
          </a:xfrm>
        </p:spPr>
        <p:txBody>
          <a:bodyPr numCol="1"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 smtClean="0"/>
              <a:t>Chinese Immigrants</a:t>
            </a:r>
          </a:p>
          <a:p>
            <a:pPr lvl="1"/>
            <a:r>
              <a:rPr lang="en-US" dirty="0" smtClean="0"/>
              <a:t>Chinese Exclusion Act in 1882 </a:t>
            </a:r>
            <a:r>
              <a:rPr lang="en-US" b="1" dirty="0" smtClean="0"/>
              <a:t>prohibited Chinese workers</a:t>
            </a:r>
            <a:r>
              <a:rPr lang="en-US" dirty="0" smtClean="0"/>
              <a:t> from entering the country for fear they would take jobs from whites.</a:t>
            </a:r>
          </a:p>
          <a:p>
            <a:r>
              <a:rPr lang="en-US" dirty="0" smtClean="0"/>
              <a:t>Mexican Americans</a:t>
            </a:r>
          </a:p>
          <a:p>
            <a:pPr lvl="1"/>
            <a:r>
              <a:rPr lang="en-US" dirty="0" smtClean="0"/>
              <a:t>Often </a:t>
            </a:r>
            <a:r>
              <a:rPr lang="en-US" b="1" dirty="0" smtClean="0"/>
              <a:t>lost their land </a:t>
            </a:r>
            <a:r>
              <a:rPr lang="en-US" dirty="0" smtClean="0"/>
              <a:t>out west to Anglo Americans (whites)</a:t>
            </a:r>
          </a:p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Gained better access to education, but </a:t>
            </a:r>
            <a:r>
              <a:rPr lang="en-US" b="1" dirty="0" smtClean="0"/>
              <a:t>still hadn’t gained the right to vote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6LCZCQNV\MC9001286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985024"/>
            <a:ext cx="1878594" cy="17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In the year 1900, how do imagine people might have argued that women should not vote</a:t>
            </a:r>
            <a:r>
              <a:rPr lang="en-US" dirty="0" smtClean="0"/>
              <a:t>?  What reasoning do you think they might have used?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829" y="3810000"/>
            <a:ext cx="224737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jgay.BERTIE_K12_NC\AppData\Local\Microsoft\Windows\Temporary Internet Files\Content.IE5\25RWSVSC\MM90023630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967843"/>
            <a:ext cx="1219200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 smtClean="0"/>
              <a:t>S2: Political and Economic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b="1" dirty="0" smtClean="0"/>
              <a:t>Corruption Plagues National Politics</a:t>
            </a:r>
          </a:p>
          <a:p>
            <a:pPr lvl="1"/>
            <a:r>
              <a:rPr lang="en-US" dirty="0" smtClean="0"/>
              <a:t>Many government officials accepted bribes.</a:t>
            </a:r>
          </a:p>
          <a:p>
            <a:pPr lvl="1"/>
            <a:r>
              <a:rPr lang="en-US" dirty="0" smtClean="0"/>
              <a:t>Under the spoils system, politicians gave government jobs to loyal party workers, even if they weren’t well qualified.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114800"/>
            <a:ext cx="2419350" cy="250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What should be the qualifications for someone to hold a government job?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AJKN4RXR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352800"/>
            <a:ext cx="1930317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674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Unit 4: Industrialization of the United States (1865 – 1914)</vt:lpstr>
      <vt:lpstr>Quick Review of Ch. 9 - 11</vt:lpstr>
      <vt:lpstr>Ch. 12: Issues of the Gilded Age  (1877 – 1900)</vt:lpstr>
      <vt:lpstr>S1: Segregation and Social Tensions</vt:lpstr>
      <vt:lpstr>Discrimination</vt:lpstr>
      <vt:lpstr>Discrimination</vt:lpstr>
      <vt:lpstr>Quick Discussion</vt:lpstr>
      <vt:lpstr>S2: Political and Economic Challenges</vt:lpstr>
      <vt:lpstr>Quick Discussion</vt:lpstr>
      <vt:lpstr>Economic Issues Challenge the Nation</vt:lpstr>
      <vt:lpstr>S3: Farmers and Populism</vt:lpstr>
      <vt:lpstr>Farmers Organize and Seek Change</vt:lpstr>
      <vt:lpstr>The Populist Party</vt:lpstr>
      <vt:lpstr>Quick Review of Ch. 12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12: Issues of the Gilded Age (1877 – 1900)</dc:title>
  <dc:creator>Gay, Jonathan</dc:creator>
  <cp:lastModifiedBy>Gay, Jonathan</cp:lastModifiedBy>
  <cp:revision>16</cp:revision>
  <dcterms:created xsi:type="dcterms:W3CDTF">2013-03-18T17:53:06Z</dcterms:created>
  <dcterms:modified xsi:type="dcterms:W3CDTF">2016-01-10T22:50:19Z</dcterms:modified>
</cp:coreProperties>
</file>