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8" r:id="rId4"/>
    <p:sldId id="269" r:id="rId5"/>
    <p:sldId id="270" r:id="rId6"/>
    <p:sldId id="281" r:id="rId7"/>
    <p:sldId id="271" r:id="rId8"/>
    <p:sldId id="272" r:id="rId9"/>
    <p:sldId id="273" r:id="rId10"/>
    <p:sldId id="274" r:id="rId11"/>
    <p:sldId id="282" r:id="rId12"/>
    <p:sldId id="275" r:id="rId13"/>
    <p:sldId id="276" r:id="rId14"/>
    <p:sldId id="277" r:id="rId15"/>
    <p:sldId id="278" r:id="rId16"/>
    <p:sldId id="283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8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7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6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75DD-B3DB-4C60-8D7B-D7F50D68A40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D55E-DA58-4CC2-B3E9-E6A6102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4: Industrialization of the United States (1865 – 1914)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the US continues to build industry while it also continues its expansion westward.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4740471" cy="31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098697">
            <a:off x="7086600" y="51054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building of the Brooklyn Bridge. (Completed in 1883)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Debating the Role of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Mergers (Corporations) create wealthy business leaders, but </a:t>
            </a:r>
            <a:r>
              <a:rPr lang="en-US" b="1" dirty="0" smtClean="0"/>
              <a:t>smaller companies and consumers begin to question if big business is being fair?</a:t>
            </a:r>
            <a:endParaRPr lang="en-US" b="1" dirty="0"/>
          </a:p>
        </p:txBody>
      </p:sp>
      <p:pic>
        <p:nvPicPr>
          <p:cNvPr id="7170" name="Picture 2" descr="C:\Users\jgay.BERTIE_K12_NC\AppData\Local\Microsoft\Windows\Temporary Internet Files\Content.IE5\W3958S5Q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Do you think big corporations, such as </a:t>
            </a:r>
            <a:r>
              <a:rPr lang="en-US" dirty="0" err="1" smtClean="0"/>
              <a:t>Walmart</a:t>
            </a:r>
            <a:r>
              <a:rPr lang="en-US" dirty="0" smtClean="0"/>
              <a:t>, are a good thing or a bad thing?  Both?  Why?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20944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9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Imposes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621"/>
            <a:ext cx="8229600" cy="4525963"/>
          </a:xfrm>
        </p:spPr>
        <p:txBody>
          <a:bodyPr/>
          <a:lstStyle/>
          <a:p>
            <a:r>
              <a:rPr lang="en-US" dirty="0" smtClean="0"/>
              <a:t>Interstate Commerce Commission (ICC)</a:t>
            </a:r>
          </a:p>
          <a:p>
            <a:pPr lvl="1"/>
            <a:r>
              <a:rPr lang="en-US" dirty="0" smtClean="0"/>
              <a:t>Govt. monitors railroad operations</a:t>
            </a:r>
          </a:p>
          <a:p>
            <a:r>
              <a:rPr lang="en-US" dirty="0" smtClean="0"/>
              <a:t>Sherman Antitrust Act</a:t>
            </a:r>
          </a:p>
          <a:p>
            <a:pPr lvl="1"/>
            <a:r>
              <a:rPr lang="en-US" dirty="0" smtClean="0"/>
              <a:t>Outlawed trusts  (several companies under the control of one board) that restrained trade</a:t>
            </a:r>
          </a:p>
          <a:p>
            <a:r>
              <a:rPr lang="en-US" dirty="0" smtClean="0"/>
              <a:t>*Begins a trend toward </a:t>
            </a:r>
            <a:r>
              <a:rPr lang="en-US" b="1" dirty="0" smtClean="0"/>
              <a:t>federal limitations on corporations power</a:t>
            </a:r>
            <a:endParaRPr lang="en-US" b="1" dirty="0"/>
          </a:p>
        </p:txBody>
      </p:sp>
      <p:pic>
        <p:nvPicPr>
          <p:cNvPr id="6146" name="Picture 2" descr="C:\Users\jgay.BERTIE_K12_NC\AppData\Local\Microsoft\Windows\Temporary Internet Files\Content.IE5\V2SBT10D\MM90033632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88527"/>
            <a:ext cx="2647950" cy="12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932115">
            <a:off x="51816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Should the federal government regulate big businesses?  Why?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S3: The Organized 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America’s booming economy in the late 1800’s relied on workers, however many </a:t>
            </a:r>
            <a:r>
              <a:rPr lang="en-US" b="1" dirty="0" smtClean="0"/>
              <a:t>workers began to protest low pay and unsafe work conditions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1010"/>
            <a:ext cx="334939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276993">
            <a:off x="5002079" y="5471895"/>
            <a:ext cx="327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Pullman Strike was a violent railway workers’ strike which began outside of Chicago and spread nationwide.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Workers begin to organize as a group </a:t>
            </a:r>
            <a:r>
              <a:rPr lang="en-US" dirty="0" smtClean="0"/>
              <a:t>in </a:t>
            </a:r>
            <a:r>
              <a:rPr lang="en-US" b="1" dirty="0" smtClean="0"/>
              <a:t>labor unions </a:t>
            </a:r>
            <a:r>
              <a:rPr lang="en-US" b="1" dirty="0" smtClean="0"/>
              <a:t>to negotiate</a:t>
            </a:r>
            <a:r>
              <a:rPr lang="en-US" dirty="0" smtClean="0"/>
              <a:t> for better pay and working conditions.</a:t>
            </a:r>
          </a:p>
          <a:p>
            <a:r>
              <a:rPr lang="en-US" dirty="0" smtClean="0"/>
              <a:t>Workers can threaten to strike if demands are not met.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357775" cy="247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42601">
            <a:off x="228600" y="4738301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example of a labor union in the late 1800s would be the development of the large group known as The Knights of Labor.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Strikes Rock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Union strikes become more common in the late 1800’s, sometimes resulting in violence.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federal government steps in </a:t>
            </a:r>
            <a:r>
              <a:rPr lang="en-US" dirty="0" smtClean="0"/>
              <a:t>to restore order.</a:t>
            </a:r>
          </a:p>
          <a:p>
            <a:r>
              <a:rPr lang="en-US" dirty="0" smtClean="0"/>
              <a:t>In the future the federal government tends to side with companies over union strikes.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62488"/>
            <a:ext cx="1941513" cy="20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1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Are labor unions a good thing or bad thing? Why?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ZUPMRBM2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95586"/>
            <a:ext cx="2612106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9</a:t>
            </a:r>
            <a:br>
              <a:rPr lang="en-US" dirty="0" smtClean="0"/>
            </a:br>
            <a:r>
              <a:rPr lang="en-US" dirty="0" smtClean="0"/>
              <a:t>The Triumph of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industrial growth take place in the US </a:t>
            </a:r>
            <a:r>
              <a:rPr lang="en-US" smtClean="0"/>
              <a:t>in the years </a:t>
            </a:r>
            <a:r>
              <a:rPr lang="en-US" dirty="0" smtClean="0"/>
              <a:t>after the Civil War?</a:t>
            </a:r>
          </a:p>
          <a:p>
            <a:r>
              <a:rPr lang="en-US" dirty="0" smtClean="0"/>
              <a:t>What is ‘big business’ and how did the government respond to it?</a:t>
            </a:r>
          </a:p>
          <a:p>
            <a:r>
              <a:rPr lang="en-US" dirty="0" smtClean="0"/>
              <a:t>Why did labor unions develop?</a:t>
            </a:r>
          </a:p>
          <a:p>
            <a:r>
              <a:rPr lang="en-US" dirty="0"/>
              <a:t>How would you describe economic development in the U.S. from 1865 – 1914?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9: The Triumph of Industry</a:t>
            </a:r>
            <a:br>
              <a:rPr lang="en-US" dirty="0" smtClean="0"/>
            </a:br>
            <a:r>
              <a:rPr lang="en-US" dirty="0" smtClean="0"/>
              <a:t>1865 - 1914</a:t>
            </a:r>
            <a:endParaRPr lang="en-US" dirty="0"/>
          </a:p>
        </p:txBody>
      </p:sp>
      <p:pic>
        <p:nvPicPr>
          <p:cNvPr id="1026" name="Picture 2" descr="C:\Program Files (x86)\Microsoft Office\MEDIA\CAGCAT10\j0285360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3581400"/>
            <a:ext cx="234794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7526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Thanks to funding by business leaders and the work of creative inventors and scientists, the </a:t>
            </a:r>
            <a:r>
              <a:rPr lang="en-US" sz="2800" b="1" dirty="0" smtClean="0"/>
              <a:t>United States becomes an industrial powerhouse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58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S1: Technology and Industrial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After the Civil War, many </a:t>
            </a:r>
            <a:r>
              <a:rPr lang="en-US" b="1" dirty="0" smtClean="0"/>
              <a:t>Americans embraced innovation and technology </a:t>
            </a:r>
            <a:r>
              <a:rPr lang="en-US" dirty="0" smtClean="0"/>
              <a:t>with the goal of expanding business and improving daily life.</a:t>
            </a:r>
          </a:p>
          <a:p>
            <a:r>
              <a:rPr lang="en-US" dirty="0" smtClean="0"/>
              <a:t>Known as the ‘Second Industrial Revolution’</a:t>
            </a:r>
          </a:p>
          <a:p>
            <a:pPr lvl="1"/>
            <a:r>
              <a:rPr lang="en-US" dirty="0" smtClean="0"/>
              <a:t>US becomes an </a:t>
            </a:r>
            <a:r>
              <a:rPr lang="en-US" b="1" dirty="0" smtClean="0"/>
              <a:t>industrial powerhouse</a:t>
            </a:r>
            <a:endParaRPr lang="en-US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47800" y="5029201"/>
            <a:ext cx="2744852" cy="1219200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21334"/>
            <a:ext cx="173004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8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Industrial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b="1" dirty="0" smtClean="0"/>
              <a:t>Factories</a:t>
            </a:r>
            <a:r>
              <a:rPr lang="en-US" dirty="0" smtClean="0"/>
              <a:t> step up production during and after the Civil War</a:t>
            </a:r>
          </a:p>
          <a:p>
            <a:r>
              <a:rPr lang="en-US" b="1" dirty="0" smtClean="0"/>
              <a:t>Railroads</a:t>
            </a:r>
            <a:r>
              <a:rPr lang="en-US" dirty="0" smtClean="0"/>
              <a:t> Expand (Connecting the Country and Business Markets)</a:t>
            </a:r>
          </a:p>
          <a:p>
            <a:r>
              <a:rPr lang="en-US" dirty="0" smtClean="0"/>
              <a:t>Government encourages </a:t>
            </a:r>
            <a:r>
              <a:rPr lang="en-US" b="1" dirty="0" smtClean="0"/>
              <a:t>immigration</a:t>
            </a:r>
            <a:r>
              <a:rPr lang="en-US" dirty="0" smtClean="0"/>
              <a:t> to meet the increasing demand for labor</a:t>
            </a:r>
            <a:endParaRPr lang="en-US" dirty="0"/>
          </a:p>
        </p:txBody>
      </p:sp>
      <p:pic>
        <p:nvPicPr>
          <p:cNvPr id="2050" name="Picture 2" descr="C:\Users\jgay.BERTIE_K12_NC\AppData\Local\Microsoft\Windows\Temporary Internet Files\Content.IE5\0MQXQA83\MC9002377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58" y="4800600"/>
            <a:ext cx="3908079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Drives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Businessmen invest in the </a:t>
            </a:r>
            <a:r>
              <a:rPr lang="en-US" b="1" dirty="0" smtClean="0"/>
              <a:t>development of new inventions</a:t>
            </a:r>
            <a:r>
              <a:rPr lang="en-US" dirty="0" smtClean="0"/>
              <a:t> hoping to create new industries and expand old ones.</a:t>
            </a:r>
          </a:p>
          <a:p>
            <a:r>
              <a:rPr lang="en-US" dirty="0" smtClean="0"/>
              <a:t>Examples of Innovation</a:t>
            </a:r>
          </a:p>
          <a:p>
            <a:pPr lvl="1"/>
            <a:r>
              <a:rPr lang="en-US" dirty="0" smtClean="0"/>
              <a:t>The Light Bulb (invented by Thomas Edison)</a:t>
            </a:r>
          </a:p>
          <a:p>
            <a:pPr lvl="1"/>
            <a:r>
              <a:rPr lang="en-US" dirty="0" smtClean="0"/>
              <a:t>The Telephone (invented by Alexander Graham Bell)</a:t>
            </a:r>
          </a:p>
          <a:p>
            <a:pPr lvl="1"/>
            <a:r>
              <a:rPr lang="en-US" dirty="0" smtClean="0"/>
              <a:t>Stronger Steel = Skyscrapers and Suspension Bridges</a:t>
            </a:r>
            <a:endParaRPr lang="en-US" dirty="0"/>
          </a:p>
        </p:txBody>
      </p:sp>
      <p:sp>
        <p:nvSpPr>
          <p:cNvPr id="4" name="Litebulb"/>
          <p:cNvSpPr>
            <a:spLocks noEditPoints="1" noChangeArrowheads="1"/>
          </p:cNvSpPr>
          <p:nvPr/>
        </p:nvSpPr>
        <p:spPr bwMode="auto">
          <a:xfrm>
            <a:off x="8077199" y="2743201"/>
            <a:ext cx="831273" cy="1447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jgay.BERTIE_K12_NC\AppData\Local\Microsoft\Windows\Temporary Internet Files\Content.IE5\ZUPMRBM2\MC9003838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1738"/>
            <a:ext cx="1510146" cy="15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did the invention of the light bulb revolutionize the way people live?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WSUQFQ3Z\MM90018834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0" y="3429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Industrialization’s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exports grain, steel, and textiles to international markets</a:t>
            </a:r>
          </a:p>
          <a:p>
            <a:r>
              <a:rPr lang="en-US" dirty="0" smtClean="0"/>
              <a:t>More </a:t>
            </a:r>
            <a:r>
              <a:rPr lang="en-US" b="1" dirty="0" smtClean="0"/>
              <a:t>people head to the cities </a:t>
            </a:r>
            <a:r>
              <a:rPr lang="en-US" dirty="0" smtClean="0"/>
              <a:t>for work</a:t>
            </a:r>
          </a:p>
          <a:p>
            <a:r>
              <a:rPr lang="en-US" dirty="0" smtClean="0"/>
              <a:t>Industrial waste on the rise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3SBBS4ZD\MM90023624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49128"/>
            <a:ext cx="162790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82237">
            <a:off x="381000" y="44958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difference between importing and exporting goods?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Why might it be important for a country to both import and export goods?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S2: The Rise of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businessmen </a:t>
            </a:r>
            <a:r>
              <a:rPr lang="en-US" b="1" dirty="0" smtClean="0"/>
              <a:t>invest</a:t>
            </a:r>
            <a:r>
              <a:rPr lang="en-US" dirty="0" smtClean="0"/>
              <a:t> large amounts of money and resources to make a profit,  </a:t>
            </a:r>
            <a:r>
              <a:rPr lang="en-US" b="1" dirty="0" smtClean="0"/>
              <a:t>turning the US into a powerful economic country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2UEM5SZN\MP9003057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200469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for Profits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27" y="1338440"/>
            <a:ext cx="7124700" cy="4525963"/>
          </a:xfrm>
        </p:spPr>
        <p:txBody>
          <a:bodyPr/>
          <a:lstStyle/>
          <a:p>
            <a:r>
              <a:rPr lang="en-US" b="1" dirty="0" smtClean="0"/>
              <a:t>Large Corporations </a:t>
            </a:r>
            <a:r>
              <a:rPr lang="en-US" dirty="0" smtClean="0"/>
              <a:t>develop and seek ways to gain a competitive edge</a:t>
            </a:r>
          </a:p>
          <a:p>
            <a:pPr lvl="1"/>
            <a:r>
              <a:rPr lang="en-US" dirty="0" smtClean="0"/>
              <a:t>Ex: </a:t>
            </a:r>
            <a:r>
              <a:rPr lang="en-US" b="1" dirty="0" smtClean="0"/>
              <a:t>John D. Rockefeller, an oil tycoon, made deals with railroads </a:t>
            </a:r>
            <a:r>
              <a:rPr lang="en-US" dirty="0" smtClean="0"/>
              <a:t>to increase his profits.</a:t>
            </a:r>
          </a:p>
          <a:p>
            <a:pPr lvl="1"/>
            <a:r>
              <a:rPr lang="en-US" dirty="0" smtClean="0"/>
              <a:t>Ex: </a:t>
            </a:r>
            <a:r>
              <a:rPr lang="en-US" b="1" dirty="0" smtClean="0"/>
              <a:t>Andrew Carnegie</a:t>
            </a:r>
            <a:r>
              <a:rPr lang="en-US" dirty="0" smtClean="0"/>
              <a:t>, </a:t>
            </a:r>
            <a:r>
              <a:rPr lang="en-US" b="1" dirty="0" smtClean="0"/>
              <a:t>a steel tycoon</a:t>
            </a:r>
            <a:r>
              <a:rPr lang="en-US" dirty="0" smtClean="0"/>
              <a:t>, increased his power by </a:t>
            </a:r>
            <a:r>
              <a:rPr lang="en-US" b="1" dirty="0" smtClean="0"/>
              <a:t>controlling the many businesses</a:t>
            </a:r>
            <a:r>
              <a:rPr lang="en-US" dirty="0" smtClean="0"/>
              <a:t> that made up all the phases of producing steel.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63735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36" y="1676400"/>
            <a:ext cx="1571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692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Unit 4: Industrialization of the United States (1865 – 1914)</vt:lpstr>
      <vt:lpstr>Chapter 9: The Triumph of Industry 1865 - 1914</vt:lpstr>
      <vt:lpstr>S1: Technology and Industrial Growth</vt:lpstr>
      <vt:lpstr>Encouraging Industrial Growth</vt:lpstr>
      <vt:lpstr>Innovation Drives the Nation</vt:lpstr>
      <vt:lpstr>Quick Discussion</vt:lpstr>
      <vt:lpstr>Industrialization’s Impact</vt:lpstr>
      <vt:lpstr>S2: The Rise of Big Business</vt:lpstr>
      <vt:lpstr>Fighting for Profits</vt:lpstr>
      <vt:lpstr>Debating the Role of Big Business</vt:lpstr>
      <vt:lpstr>Quick Discussion</vt:lpstr>
      <vt:lpstr>The Government Imposes Regulations</vt:lpstr>
      <vt:lpstr>S3: The Organized Labor Movement</vt:lpstr>
      <vt:lpstr>Labor Unions Form</vt:lpstr>
      <vt:lpstr>Strikes Rock the Nation</vt:lpstr>
      <vt:lpstr>Quick Discussion</vt:lpstr>
      <vt:lpstr>Quick Review of Ch. 9 The Triumph of Industry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The Triumph of Industry 1865 - 1914</dc:title>
  <dc:creator>Gay, Jonathan</dc:creator>
  <cp:lastModifiedBy>Gay, Jonathan</cp:lastModifiedBy>
  <cp:revision>23</cp:revision>
  <dcterms:created xsi:type="dcterms:W3CDTF">2012-11-26T13:56:24Z</dcterms:created>
  <dcterms:modified xsi:type="dcterms:W3CDTF">2016-01-07T15:38:05Z</dcterms:modified>
</cp:coreProperties>
</file>