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6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8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5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4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3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5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CABE-3D7E-4238-8D08-6FA86C4F7BE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Unit 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Resistance to Slavery Divides the 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Abolitionists, both black and white, fight against the continuance of slavery.  This struggle will ultimately disunite the USA.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89" y="3276600"/>
            <a:ext cx="274955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7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The Deepening Crisis Over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The fight over slavery in Kansas and the Supreme Court’s ‘Dred Scott Decision’ further increased tension and led to violent confrontations.</a:t>
            </a:r>
          </a:p>
        </p:txBody>
      </p:sp>
      <p:sp>
        <p:nvSpPr>
          <p:cNvPr id="4" name="TextBox 3"/>
          <p:cNvSpPr txBox="1"/>
          <p:nvPr/>
        </p:nvSpPr>
        <p:spPr>
          <a:xfrm rot="184176">
            <a:off x="762000" y="3519101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Dred Scott was a slave whose master had taken him with him to live in the North.  When his master died, Scott sought his </a:t>
            </a:r>
            <a:r>
              <a:rPr lang="en-US" dirty="0" smtClean="0"/>
              <a:t>own freedom</a:t>
            </a:r>
            <a:r>
              <a:rPr lang="en-US" dirty="0" smtClean="0"/>
              <a:t>.  However, in 1857 the Supreme Court ruled that he was still the property of his owner’s family.  This solidified that the government viewed slaves as property and also outraged abolitionists!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97971"/>
            <a:ext cx="2520109" cy="328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 Abraham Lincoln and Black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1858, Lincoln ran for Senate in Illinois, with the main issues being slavery and race.</a:t>
            </a:r>
          </a:p>
          <a:p>
            <a:r>
              <a:rPr lang="en-US" sz="2400" dirty="0" smtClean="0"/>
              <a:t>He argued against the expansion of slavery, although he did not argue for racial equality.</a:t>
            </a:r>
          </a:p>
          <a:p>
            <a:r>
              <a:rPr lang="en-US" sz="2400" dirty="0" smtClean="0"/>
              <a:t>He lost the election, but gained a following that would prepare him for his next political challenge…. Running for President!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63291"/>
            <a:ext cx="1619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6324600"/>
            <a:ext cx="18478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Pre-Beard Lincoln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Brown and His Failed Raid on Harper’s Ferry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John Brown, a white abolitionist, planned to end slavery by force.</a:t>
            </a:r>
          </a:p>
          <a:p>
            <a:r>
              <a:rPr lang="en-US" sz="2400" dirty="0" smtClean="0"/>
              <a:t>He and his forces attempted to raid a weapons storage at Harper’s Ferry, VA, with the goal of giving weapons to slaves so they could revolt.</a:t>
            </a:r>
          </a:p>
          <a:p>
            <a:r>
              <a:rPr lang="en-US" sz="2400" dirty="0" smtClean="0"/>
              <a:t>The raid failed and he and his men were captured and killed.</a:t>
            </a:r>
          </a:p>
          <a:p>
            <a:r>
              <a:rPr lang="en-US" sz="2400" dirty="0" smtClean="0"/>
              <a:t>This event further increased the tensions between proslavery and antislavery forces.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2971800" cy="205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John Brown:  Martyr or Criminal?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219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8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5: The Election of Abraham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Lincoln’s election in 1860 was more the result of disunity in his opposition rather than the strength of his own support.</a:t>
            </a:r>
          </a:p>
          <a:p>
            <a:r>
              <a:rPr lang="en-US" dirty="0" smtClean="0"/>
              <a:t>Uncertainty over Lincoln’s views on slavery and race cause many in the North and South to distrust him and fear the worst.</a:t>
            </a:r>
            <a:endParaRPr lang="en-US" dirty="0"/>
          </a:p>
        </p:txBody>
      </p:sp>
      <p:pic>
        <p:nvPicPr>
          <p:cNvPr id="13314" name="Picture 2" descr="C:\Users\jgay.BERTIE_K12_NC\AppData\Local\Microsoft\Windows\Temporary Internet Files\Content.IE5\WEMQ71L8\MC9003703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835" y="4648200"/>
            <a:ext cx="1246327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5: The Election of Abraham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White southerners feared that Lincoln would seek to not only stop the expansion of slavery, but to also end slavery for good.</a:t>
            </a:r>
          </a:p>
          <a:p>
            <a:r>
              <a:rPr lang="en-US" sz="2400" dirty="0" smtClean="0"/>
              <a:t>These fears (and the fact that Southerners did not vote for Lincoln) led the South to eventually secede (withdraw) from the United States.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518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of Ch. 10</a:t>
            </a:r>
            <a:br>
              <a:rPr lang="en-US" dirty="0" smtClean="0"/>
            </a:br>
            <a:r>
              <a:rPr lang="en-US" dirty="0" smtClean="0"/>
              <a:t>The US Disunites over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Fugitive Slave Law increase tension for Northerners?</a:t>
            </a:r>
          </a:p>
          <a:p>
            <a:r>
              <a:rPr lang="en-US" dirty="0" smtClean="0"/>
              <a:t>What is the significance of the Dred Scott Decision?</a:t>
            </a:r>
          </a:p>
          <a:p>
            <a:r>
              <a:rPr lang="en-US" dirty="0" smtClean="0"/>
              <a:t>Why was Abraham Lincoln’s election as President the ‘final straw’ for the </a:t>
            </a:r>
            <a:r>
              <a:rPr lang="en-US" dirty="0" smtClean="0"/>
              <a:t>growing </a:t>
            </a:r>
            <a:r>
              <a:rPr lang="en-US" dirty="0" smtClean="0"/>
              <a:t>tension in the United States?</a:t>
            </a:r>
            <a:endParaRPr lang="en-US" dirty="0"/>
          </a:p>
        </p:txBody>
      </p:sp>
      <p:pic>
        <p:nvPicPr>
          <p:cNvPr id="15362" name="Picture 2" descr="C:\Users\jgay.BERTIE_K12_NC\AppData\Local\Microsoft\Windows\Temporary Internet Files\Content.IE5\ULYH51DY\MM900041015[2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914400" cy="15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Ch. 8 - 9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what ways did both blacks and whites support the abolition movement?</a:t>
            </a:r>
          </a:p>
          <a:p>
            <a:r>
              <a:rPr lang="en-US" dirty="0" smtClean="0"/>
              <a:t>Why did the abolition movement struggle to remain united over time?</a:t>
            </a:r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25RWSVSC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23" y="4114800"/>
            <a:ext cx="931252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10: The United States Disunites over Slavery (1846 – 1861)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the end of the 1840s, no issue was as controversial as slavery.  Debate over the expansion of slavery divided the American people and set the nation on a course that would result in Civil War.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5181600" cy="340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5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The Lure of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United States continued expansion westward led to increased political debate over the expansion slavery.</a:t>
            </a:r>
          </a:p>
          <a:p>
            <a:pPr lvl="1"/>
            <a:r>
              <a:rPr lang="en-US" dirty="0" smtClean="0"/>
              <a:t>Free States = greater Northern influence</a:t>
            </a:r>
          </a:p>
          <a:p>
            <a:pPr lvl="1"/>
            <a:r>
              <a:rPr lang="en-US" dirty="0" smtClean="0"/>
              <a:t>Slave States = greater Southern influence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3429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718261">
            <a:off x="426986" y="4468664"/>
            <a:ext cx="292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Key </a:t>
            </a:r>
            <a:r>
              <a:rPr lang="en-US" dirty="0" smtClean="0">
                <a:solidFill>
                  <a:srgbClr val="FF0000"/>
                </a:solidFill>
              </a:rPr>
              <a:t>Question:  Would new states be free or slave?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r>
              <a:rPr lang="en-US" dirty="0" smtClean="0"/>
              <a:t>The Compromise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r>
              <a:rPr lang="en-US" dirty="0" smtClean="0"/>
              <a:t>The federal government attempted to satisfy both Northerners and Southerners.</a:t>
            </a:r>
          </a:p>
          <a:p>
            <a:pPr lvl="1"/>
            <a:r>
              <a:rPr lang="en-US" sz="2000" dirty="0" smtClean="0"/>
              <a:t>California joins as a free state</a:t>
            </a:r>
          </a:p>
          <a:p>
            <a:pPr lvl="1"/>
            <a:r>
              <a:rPr lang="en-US" sz="2000" dirty="0" smtClean="0"/>
              <a:t>Slave trade banned from Washington, DC</a:t>
            </a:r>
          </a:p>
          <a:p>
            <a:pPr lvl="1"/>
            <a:r>
              <a:rPr lang="en-US" sz="2000" dirty="0" smtClean="0"/>
              <a:t>Fugitive Slave Law helps slave owners regain runaway slaves</a:t>
            </a:r>
          </a:p>
          <a:p>
            <a:pPr lvl="1"/>
            <a:r>
              <a:rPr lang="en-US" sz="2000" dirty="0" smtClean="0"/>
              <a:t>New Mexico and Utah </a:t>
            </a:r>
            <a:r>
              <a:rPr lang="en-US" sz="2000" dirty="0" smtClean="0"/>
              <a:t>can</a:t>
            </a:r>
            <a:r>
              <a:rPr lang="en-US" sz="2000" dirty="0" smtClean="0"/>
              <a:t> </a:t>
            </a:r>
            <a:r>
              <a:rPr lang="en-US" sz="2000" dirty="0" smtClean="0"/>
              <a:t>vote for themselves if they want slavery or </a:t>
            </a:r>
            <a:r>
              <a:rPr lang="en-US" sz="2000" dirty="0" smtClean="0"/>
              <a:t>not (A Concept Called Popular Sovereignty).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4191000" cy="27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2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Fugitive Slaves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The Fugitive Slave Law of 1850</a:t>
            </a:r>
          </a:p>
          <a:p>
            <a:pPr lvl="1"/>
            <a:r>
              <a:rPr lang="en-US" dirty="0" smtClean="0"/>
              <a:t>Easier to seize suspected runaways</a:t>
            </a:r>
          </a:p>
          <a:p>
            <a:pPr lvl="1"/>
            <a:r>
              <a:rPr lang="en-US" dirty="0" smtClean="0"/>
              <a:t>Compelled legal officials and ordinary citizens to help capture runaway slaves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316640">
            <a:off x="417326" y="394120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Antislavery organizations were outraged!! They vowed to oppose the law.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34" y="3575158"/>
            <a:ext cx="5524500" cy="28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9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federal government attempted to maintain peace with the Compromise of 1850, however, ultimately it failed.  Many Northerners were especially angry at the Fugitive Slave Law.  </a:t>
            </a:r>
          </a:p>
          <a:p>
            <a:r>
              <a:rPr lang="en-US" dirty="0" smtClean="0"/>
              <a:t>Can you think of any other examples of Americans being divided or angry because of government decisions?</a:t>
            </a:r>
            <a:endParaRPr lang="en-US" dirty="0"/>
          </a:p>
        </p:txBody>
      </p:sp>
      <p:pic>
        <p:nvPicPr>
          <p:cNvPr id="6146" name="Picture 2" descr="C:\Users\jgay.BERTIE_K12_NC\AppData\Local\Microsoft\Windows\Temporary Internet Files\Content.IE5\PBKL6FC8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67200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The Deepening Crisis Over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hostility from many whites toward African-Americans in the North</a:t>
            </a:r>
          </a:p>
          <a:p>
            <a:pPr lvl="1"/>
            <a:r>
              <a:rPr lang="en-US" dirty="0" smtClean="0"/>
              <a:t>Anti-slavery feelings continued to grow.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398022">
            <a:off x="928256" y="4246546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Harriet Beecher Stowe’s novel, </a:t>
            </a:r>
            <a:r>
              <a:rPr lang="en-US" i="1" dirty="0" smtClean="0"/>
              <a:t>Uncle Tom’s Cabin</a:t>
            </a:r>
            <a:r>
              <a:rPr lang="en-US" dirty="0" smtClean="0"/>
              <a:t>, painted a negative image of slavery in the South and spurred on anti-slavery feelings.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22336"/>
            <a:ext cx="2590800" cy="350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9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term ‘Uncle Tom’ often mean in today’s vocabulary?</a:t>
            </a:r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25RWSVSC\MC900311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1128505" cy="16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781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Unit 3 Resistance to Slavery Divides the Nation</vt:lpstr>
      <vt:lpstr>Quick Review of Ch. 8 - 9</vt:lpstr>
      <vt:lpstr>Ch. 10: The United States Disunites over Slavery (1846 – 1861)</vt:lpstr>
      <vt:lpstr>Section 1: The Lure of the West</vt:lpstr>
      <vt:lpstr>The Compromise of 1850</vt:lpstr>
      <vt:lpstr>Section 2: Fugitive Slaves</vt:lpstr>
      <vt:lpstr>Quick Discussion Question</vt:lpstr>
      <vt:lpstr>Section 3: The Deepening Crisis Over Slavery</vt:lpstr>
      <vt:lpstr>Quick Discussion</vt:lpstr>
      <vt:lpstr>Section 3: The Deepening Crisis Over Slavery</vt:lpstr>
      <vt:lpstr>Section 4: Abraham Lincoln and Black People</vt:lpstr>
      <vt:lpstr>John Brown and His Failed Raid on Harper’s Ferry</vt:lpstr>
      <vt:lpstr>Quick Discussion</vt:lpstr>
      <vt:lpstr>Section 5: The Election of Abraham Lincoln</vt:lpstr>
      <vt:lpstr>Section 5: The Election of Abraham Lincoln</vt:lpstr>
      <vt:lpstr>Quick Review of Ch. 10 The US Disunites over Slavery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Part 1 Resistance to Slavery Divides the Nation</dc:title>
  <dc:creator>Gay, Jonathan</dc:creator>
  <cp:lastModifiedBy>Gay, Jonathan</cp:lastModifiedBy>
  <cp:revision>11</cp:revision>
  <dcterms:created xsi:type="dcterms:W3CDTF">2014-02-12T23:35:19Z</dcterms:created>
  <dcterms:modified xsi:type="dcterms:W3CDTF">2014-09-09T16:53:02Z</dcterms:modified>
</cp:coreProperties>
</file>