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4" r:id="rId10"/>
    <p:sldId id="268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10CE-0DC7-4882-899B-50D75EB2170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E6FA-A430-47E1-99ED-D256FB00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3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10CE-0DC7-4882-899B-50D75EB2170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E6FA-A430-47E1-99ED-D256FB00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1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10CE-0DC7-4882-899B-50D75EB2170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E6FA-A430-47E1-99ED-D256FB00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1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10CE-0DC7-4882-899B-50D75EB2170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E6FA-A430-47E1-99ED-D256FB00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0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10CE-0DC7-4882-899B-50D75EB2170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E6FA-A430-47E1-99ED-D256FB00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9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10CE-0DC7-4882-899B-50D75EB2170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E6FA-A430-47E1-99ED-D256FB00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7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10CE-0DC7-4882-899B-50D75EB2170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E6FA-A430-47E1-99ED-D256FB00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1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10CE-0DC7-4882-899B-50D75EB2170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E6FA-A430-47E1-99ED-D256FB00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0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10CE-0DC7-4882-899B-50D75EB2170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E6FA-A430-47E1-99ED-D256FB00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3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10CE-0DC7-4882-899B-50D75EB2170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E6FA-A430-47E1-99ED-D256FB00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3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10CE-0DC7-4882-899B-50D75EB2170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E6FA-A430-47E1-99ED-D256FB00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6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610CE-0DC7-4882-899B-50D75EB2170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EE6FA-A430-47E1-99ED-D256FB001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2: African-Americans in the New Nation (1763-1861)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African-Americans, both free and slave, struggle to find their way in the newly established United States of America.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65764"/>
            <a:ext cx="3057525" cy="350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20593429">
            <a:off x="6172200" y="43434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Frederick Douglass: a former slave who escaped and became a fervent abolitionist in the north.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you think it was important that African-American communities develop these kind of institutions?</a:t>
            </a:r>
          </a:p>
          <a:p>
            <a:pPr lvl="1"/>
            <a:r>
              <a:rPr lang="en-US" dirty="0" smtClean="0"/>
              <a:t>Such as… Literary Groups, Newspapers, Theaters, Churches, etc.</a:t>
            </a:r>
            <a:endParaRPr lang="en-US" dirty="0"/>
          </a:p>
        </p:txBody>
      </p:sp>
      <p:pic>
        <p:nvPicPr>
          <p:cNvPr id="9218" name="Picture 2" descr="C:\Users\jgay.BERTIE_K12_NC\AppData\Local\Microsoft\Windows\Temporary Internet Files\Content.IE5\M63QATZ4\MM90028409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84073"/>
            <a:ext cx="100884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96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03" y="27709"/>
            <a:ext cx="8229600" cy="1143000"/>
          </a:xfrm>
        </p:spPr>
        <p:txBody>
          <a:bodyPr/>
          <a:lstStyle/>
          <a:p>
            <a:r>
              <a:rPr lang="en-US" dirty="0" smtClean="0"/>
              <a:t>Section 5: Free African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Although free blacks in the upper South (Virginia, Maryland, Delaware and DC) had much in common with free blacks in the North, there were still important differences…</a:t>
            </a:r>
          </a:p>
          <a:p>
            <a:pPr lvl="1"/>
            <a:r>
              <a:rPr lang="en-US" sz="2400" dirty="0" smtClean="0"/>
              <a:t>Those in the upper South </a:t>
            </a:r>
            <a:r>
              <a:rPr lang="en-US" sz="2400" dirty="0" smtClean="0"/>
              <a:t>lived alongside black slaves.</a:t>
            </a:r>
          </a:p>
          <a:p>
            <a:pPr lvl="2"/>
            <a:r>
              <a:rPr lang="en-US" sz="2000" dirty="0" smtClean="0"/>
              <a:t>Many had family members still trapped in slavery.</a:t>
            </a:r>
          </a:p>
          <a:p>
            <a:pPr lvl="1"/>
            <a:r>
              <a:rPr lang="en-US" sz="2400" dirty="0" smtClean="0"/>
              <a:t>Those in the upper South </a:t>
            </a:r>
            <a:r>
              <a:rPr lang="en-US" sz="2400" dirty="0" smtClean="0"/>
              <a:t>faced the danger of being re-enslaved.</a:t>
            </a:r>
          </a:p>
          <a:p>
            <a:pPr lvl="2"/>
            <a:r>
              <a:rPr lang="en-US" sz="2000" dirty="0" smtClean="0"/>
              <a:t>If their ‘free papers’ were lost or stolen, they could be sold back into slavery.</a:t>
            </a:r>
          </a:p>
          <a:p>
            <a:pPr lvl="2"/>
            <a:r>
              <a:rPr lang="en-US" sz="2000" dirty="0" smtClean="0"/>
              <a:t>They could be sold into slavery to pay off debt to their creditors.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09654"/>
            <a:ext cx="2622406" cy="204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42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Quick Review of Ch. 7</a:t>
            </a:r>
            <a:br>
              <a:rPr lang="en-US" dirty="0" smtClean="0"/>
            </a:br>
            <a:r>
              <a:rPr lang="en-US" dirty="0" smtClean="0"/>
              <a:t>Free Black People in Antebellum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kind of limitations and challenges did free blacks face during this time?</a:t>
            </a:r>
          </a:p>
          <a:p>
            <a:r>
              <a:rPr lang="en-US" smtClean="0"/>
              <a:t>How </a:t>
            </a:r>
            <a:r>
              <a:rPr lang="en-US" dirty="0" smtClean="0"/>
              <a:t>would life have been different for a free-black living in the North than a free-black living in the upper South?</a:t>
            </a:r>
          </a:p>
          <a:p>
            <a:endParaRPr lang="en-US" dirty="0"/>
          </a:p>
        </p:txBody>
      </p:sp>
      <p:pic>
        <p:nvPicPr>
          <p:cNvPr id="11266" name="Picture 2" descr="C:\Users\jgay.BERTIE_K12_NC\AppData\Local\Microsoft\Windows\Temporary Internet Files\Content.IE5\WSUQFQ3Z\MM90004101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883" y="4419600"/>
            <a:ext cx="99939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6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 of Ch. 4 - 6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what ways were African-Americans involved in the American Revolution for Independence?</a:t>
            </a:r>
          </a:p>
          <a:p>
            <a:r>
              <a:rPr lang="en-US" dirty="0" smtClean="0"/>
              <a:t>How did black leaders attempt to strengthen communities for free African-Americans?</a:t>
            </a:r>
          </a:p>
          <a:p>
            <a:r>
              <a:rPr lang="en-US" dirty="0" smtClean="0"/>
              <a:t>Why did slavery cease in the North, but expand in the South during the early 1800s?</a:t>
            </a:r>
            <a:endParaRPr lang="en-US" dirty="0"/>
          </a:p>
        </p:txBody>
      </p:sp>
      <p:pic>
        <p:nvPicPr>
          <p:cNvPr id="1026" name="Picture 2" descr="C:\Users\jgay.BERTIE_K12_NC\AppData\Local\Microsoft\Windows\Temporary Internet Files\Content.IE5\WSUQFQ3Z\MC9002821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181600"/>
            <a:ext cx="1123188" cy="129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8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Ch. 7 Free Black People in Antebellum America (1820 – 1861)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blacks living in pre-civil war (antebellum) America faced the challenges and limits of their freedom.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41964"/>
            <a:ext cx="473293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9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Section 1: Freedom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By 1860… </a:t>
            </a:r>
          </a:p>
          <a:p>
            <a:pPr lvl="1"/>
            <a:r>
              <a:rPr lang="en-US" dirty="0" smtClean="0"/>
              <a:t>the free black population had grown substantially, but was </a:t>
            </a:r>
            <a:r>
              <a:rPr lang="en-US" smtClean="0"/>
              <a:t>still only </a:t>
            </a:r>
            <a:r>
              <a:rPr lang="en-US" dirty="0" smtClean="0"/>
              <a:t>1.6 % of the total population.</a:t>
            </a:r>
          </a:p>
          <a:p>
            <a:pPr lvl="1"/>
            <a:r>
              <a:rPr lang="en-US" dirty="0" smtClean="0"/>
              <a:t>Almost half of the free black population lived in cities of the north and upper south.</a:t>
            </a:r>
          </a:p>
          <a:p>
            <a:pPr lvl="2"/>
            <a:r>
              <a:rPr lang="en-US" dirty="0" smtClean="0"/>
              <a:t>Industrial Revolution = Jobs in the Cities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22945"/>
            <a:ext cx="2719387" cy="267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6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Section 2: Limits of Freedom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/>
          <a:lstStyle/>
          <a:p>
            <a:r>
              <a:rPr lang="en-US" dirty="0" smtClean="0"/>
              <a:t>Even in the North, whites limited black freedom in important ways.</a:t>
            </a:r>
          </a:p>
          <a:p>
            <a:pPr lvl="1"/>
            <a:r>
              <a:rPr lang="en-US" sz="2400" dirty="0" smtClean="0"/>
              <a:t>Black laws restricted the migration of blacks.</a:t>
            </a:r>
          </a:p>
          <a:p>
            <a:pPr lvl="1"/>
            <a:r>
              <a:rPr lang="en-US" sz="2400" dirty="0" smtClean="0"/>
              <a:t>Laws (such as having to own property to vote) prevented the majority of black men from voting.</a:t>
            </a:r>
          </a:p>
          <a:p>
            <a:pPr lvl="1"/>
            <a:r>
              <a:rPr lang="en-US" sz="2400" dirty="0" smtClean="0"/>
              <a:t>‘Jim Crow’ Laws enforced the segregation of whites and blacks.</a:t>
            </a:r>
          </a:p>
          <a:p>
            <a:pPr lvl="2"/>
            <a:r>
              <a:rPr lang="en-US" sz="2000" dirty="0" smtClean="0"/>
              <a:t>Ex:  African-Americans had to sit in designated train cars.</a:t>
            </a:r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49041"/>
            <a:ext cx="19145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71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you think many whites during this time wanted to limit the rights and freedoms of free-blacks?</a:t>
            </a:r>
            <a:endParaRPr lang="en-US" dirty="0"/>
          </a:p>
        </p:txBody>
      </p:sp>
      <p:pic>
        <p:nvPicPr>
          <p:cNvPr id="5122" name="Picture 2" descr="C:\Users\jgay.BERTIE_K12_NC\AppData\Local\Microsoft\Windows\Temporary Internet Files\Content.IE5\PBKL6FC8\MC9003117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797" y="3505200"/>
            <a:ext cx="1690611" cy="252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2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3: Black Communities in the Urban North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Blacks in the North faced challenges…</a:t>
            </a:r>
          </a:p>
          <a:p>
            <a:pPr lvl="1"/>
            <a:r>
              <a:rPr lang="en-US" dirty="0" smtClean="0"/>
              <a:t>Poverty</a:t>
            </a:r>
          </a:p>
          <a:p>
            <a:pPr lvl="1"/>
            <a:r>
              <a:rPr lang="en-US" dirty="0" smtClean="0"/>
              <a:t>Class Divisions</a:t>
            </a:r>
          </a:p>
          <a:p>
            <a:pPr lvl="1"/>
            <a:r>
              <a:rPr lang="en-US" dirty="0" smtClean="0"/>
              <a:t>High Unemployment due to job competition with European immigrants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32908"/>
            <a:ext cx="3733800" cy="260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7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3: Black Communities in the Urban North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525963"/>
          </a:xfrm>
        </p:spPr>
        <p:txBody>
          <a:bodyPr/>
          <a:lstStyle/>
          <a:p>
            <a:r>
              <a:rPr lang="en-US" dirty="0" smtClean="0"/>
              <a:t>Despite the challenges of Urban (city) life, black communities were also characterized by…</a:t>
            </a:r>
          </a:p>
          <a:p>
            <a:pPr lvl="1"/>
            <a:r>
              <a:rPr lang="en-US" sz="2200" dirty="0" smtClean="0"/>
              <a:t>Determined Families</a:t>
            </a:r>
          </a:p>
          <a:p>
            <a:pPr lvl="1"/>
            <a:r>
              <a:rPr lang="en-US" sz="2200" dirty="0" smtClean="0"/>
              <a:t>Active Church Organizations</a:t>
            </a:r>
          </a:p>
          <a:p>
            <a:pPr lvl="1"/>
            <a:r>
              <a:rPr lang="en-US" sz="2200" dirty="0" smtClean="0"/>
              <a:t>The Development of Voluntary Organizations</a:t>
            </a:r>
          </a:p>
          <a:p>
            <a:pPr lvl="1"/>
            <a:r>
              <a:rPr lang="en-US" sz="2200" dirty="0" smtClean="0"/>
              <a:t>Concern for Education</a:t>
            </a:r>
          </a:p>
          <a:p>
            <a:pPr lvl="1"/>
            <a:r>
              <a:rPr lang="en-US" sz="2200" dirty="0" smtClean="0"/>
              <a:t>The Emergence of a Class </a:t>
            </a:r>
          </a:p>
          <a:p>
            <a:pPr marL="457200" lvl="1" indent="0">
              <a:buNone/>
            </a:pPr>
            <a:r>
              <a:rPr lang="en-US" sz="2200" dirty="0" smtClean="0"/>
              <a:t>of Northern Black Elite </a:t>
            </a:r>
            <a:endParaRPr lang="en-US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2667000" cy="272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5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4: African-American Institutions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African-American institutions became stronger, more numerous, and more varied during the first half of the 19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</a:p>
          <a:p>
            <a:pPr lvl="1"/>
            <a:r>
              <a:rPr lang="en-US" dirty="0" smtClean="0"/>
              <a:t>Schools (Although low funding  meant a poor or no education for most black children.)</a:t>
            </a:r>
          </a:p>
          <a:p>
            <a:pPr lvl="1"/>
            <a:r>
              <a:rPr lang="en-US" dirty="0" smtClean="0"/>
              <a:t>Mutual Aid Organizations</a:t>
            </a:r>
          </a:p>
          <a:p>
            <a:pPr lvl="1"/>
            <a:r>
              <a:rPr lang="en-US" dirty="0" smtClean="0"/>
              <a:t>Self-Improvement and Temperance Associations</a:t>
            </a:r>
          </a:p>
          <a:p>
            <a:pPr lvl="1"/>
            <a:r>
              <a:rPr lang="en-US" dirty="0" smtClean="0"/>
              <a:t>Literary Groups</a:t>
            </a:r>
          </a:p>
          <a:p>
            <a:pPr lvl="1"/>
            <a:r>
              <a:rPr lang="en-US" dirty="0" smtClean="0"/>
              <a:t>Newspapers and Journals</a:t>
            </a:r>
          </a:p>
          <a:p>
            <a:pPr lvl="1"/>
            <a:r>
              <a:rPr lang="en-US" dirty="0" smtClean="0"/>
              <a:t>Theaters</a:t>
            </a:r>
          </a:p>
          <a:p>
            <a:pPr lvl="1"/>
            <a:r>
              <a:rPr lang="en-US" dirty="0" smtClean="0"/>
              <a:t>Churches (Remained the most </a:t>
            </a:r>
          </a:p>
          <a:p>
            <a:pPr marL="457200" lvl="1" indent="0">
              <a:buNone/>
            </a:pPr>
            <a:r>
              <a:rPr lang="en-US" dirty="0" smtClean="0"/>
              <a:t>important institution, serving as </a:t>
            </a:r>
          </a:p>
          <a:p>
            <a:pPr marL="457200" lvl="1" indent="0">
              <a:buNone/>
            </a:pPr>
            <a:r>
              <a:rPr lang="en-US" dirty="0" smtClean="0"/>
              <a:t>community centers.)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4057650" cy="303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33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595</Words>
  <Application>Microsoft Office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Unit 2: African-Americans in the New Nation (1763-1861)</vt:lpstr>
      <vt:lpstr>Quick Review of Ch. 4 - 6</vt:lpstr>
      <vt:lpstr>Ch. 7 Free Black People in Antebellum America (1820 – 1861)</vt:lpstr>
      <vt:lpstr>Section 1: Freedom</vt:lpstr>
      <vt:lpstr>Section 2: Limits of Freedom</vt:lpstr>
      <vt:lpstr>Quick Discussion</vt:lpstr>
      <vt:lpstr>Section 3: Black Communities in the Urban North</vt:lpstr>
      <vt:lpstr>Section 3: Black Communities in the Urban North</vt:lpstr>
      <vt:lpstr>Section 4: African-American Institutions</vt:lpstr>
      <vt:lpstr>Quick Discussion</vt:lpstr>
      <vt:lpstr>Section 5: Free African Americans</vt:lpstr>
      <vt:lpstr>Quick Review of Ch. 7 Free Black People in Antebellum America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African-Americans in the New Nation (1763-1861)</dc:title>
  <dc:creator>Gay, Jonathan</dc:creator>
  <cp:lastModifiedBy>Gay, Jonathan</cp:lastModifiedBy>
  <cp:revision>14</cp:revision>
  <dcterms:created xsi:type="dcterms:W3CDTF">2014-01-23T16:04:56Z</dcterms:created>
  <dcterms:modified xsi:type="dcterms:W3CDTF">2014-08-26T14:55:40Z</dcterms:modified>
</cp:coreProperties>
</file>